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96" r:id="rId2"/>
    <p:sldId id="399" r:id="rId3"/>
    <p:sldId id="401" r:id="rId4"/>
    <p:sldId id="400" r:id="rId5"/>
    <p:sldId id="402" r:id="rId6"/>
    <p:sldId id="382" r:id="rId7"/>
    <p:sldId id="360" r:id="rId8"/>
    <p:sldId id="36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76A"/>
    <a:srgbClr val="F8F4E9"/>
    <a:srgbClr val="386495"/>
    <a:srgbClr val="D2EBF6"/>
    <a:srgbClr val="BFE3F3"/>
    <a:srgbClr val="37AD7D"/>
    <a:srgbClr val="5CB6E0"/>
    <a:srgbClr val="FFFFFF"/>
    <a:srgbClr val="EF9E4B"/>
    <a:srgbClr val="D6B2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226" autoAdjust="0"/>
  </p:normalViewPr>
  <p:slideViewPr>
    <p:cSldViewPr snapToGrid="0">
      <p:cViewPr varScale="1">
        <p:scale>
          <a:sx n="114" d="100"/>
          <a:sy n="114" d="100"/>
        </p:scale>
        <p:origin x="84" y="-76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09159-33F2-4505-99DF-EEA1515B8B7F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C9FBF6-70A3-42A2-8945-129F95756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661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08459-E9A5-4FB9-8CD7-FB50B0763237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3D033-4968-4CB4-820A-B666BCB6F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207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08459-E9A5-4FB9-8CD7-FB50B0763237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3D033-4968-4CB4-820A-B666BCB6F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9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08459-E9A5-4FB9-8CD7-FB50B0763237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3D033-4968-4CB4-820A-B666BCB6F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032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08459-E9A5-4FB9-8CD7-FB50B0763237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3D033-4968-4CB4-820A-B666BCB6F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652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08459-E9A5-4FB9-8CD7-FB50B0763237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3D033-4968-4CB4-820A-B666BCB6F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41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08459-E9A5-4FB9-8CD7-FB50B0763237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3D033-4968-4CB4-820A-B666BCB6F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713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08459-E9A5-4FB9-8CD7-FB50B0763237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3D033-4968-4CB4-820A-B666BCB6F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864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08459-E9A5-4FB9-8CD7-FB50B0763237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3D033-4968-4CB4-820A-B666BCB6F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49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08459-E9A5-4FB9-8CD7-FB50B0763237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3D033-4968-4CB4-820A-B666BCB6F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682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08459-E9A5-4FB9-8CD7-FB50B0763237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3D033-4968-4CB4-820A-B666BCB6F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89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08459-E9A5-4FB9-8CD7-FB50B0763237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3D033-4968-4CB4-820A-B666BCB6F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654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08459-E9A5-4FB9-8CD7-FB50B0763237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F3D033-4968-4CB4-820A-B666BCB6F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174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>
            <a:extLst>
              <a:ext uri="{FF2B5EF4-FFF2-40B4-BE49-F238E27FC236}">
                <a16:creationId xmlns="" xmlns:a16="http://schemas.microsoft.com/office/drawing/2014/main" id="{33185F43-96D6-41F2-8958-77DF8E999EE5}"/>
              </a:ext>
            </a:extLst>
          </p:cNvPr>
          <p:cNvGrpSpPr/>
          <p:nvPr/>
        </p:nvGrpSpPr>
        <p:grpSpPr>
          <a:xfrm rot="5400000">
            <a:off x="8658571" y="-2632920"/>
            <a:ext cx="959893" cy="6298987"/>
            <a:chOff x="11371435" y="-103001"/>
            <a:chExt cx="902535" cy="5836513"/>
          </a:xfrm>
        </p:grpSpPr>
        <p:pic>
          <p:nvPicPr>
            <p:cNvPr id="9" name="Рисунок 8">
              <a:extLst>
                <a:ext uri="{FF2B5EF4-FFF2-40B4-BE49-F238E27FC236}">
                  <a16:creationId xmlns="" xmlns:a16="http://schemas.microsoft.com/office/drawing/2014/main" id="{A875A969-656F-45F4-B5CA-649F3BBAA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71435" y="2434958"/>
              <a:ext cx="902535" cy="3298554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="" xmlns:a16="http://schemas.microsoft.com/office/drawing/2014/main" id="{ABC56247-55AB-4F9A-B6B7-A529C602D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92442" y="-103001"/>
              <a:ext cx="881528" cy="2989764"/>
            </a:xfrm>
            <a:prstGeom prst="rect">
              <a:avLst/>
            </a:prstGeom>
          </p:spPr>
        </p:pic>
      </p:grpSp>
      <p:sp>
        <p:nvSpPr>
          <p:cNvPr id="11" name="Скругленный прямоугольник 8">
            <a:extLst>
              <a:ext uri="{FF2B5EF4-FFF2-40B4-BE49-F238E27FC236}">
                <a16:creationId xmlns="" xmlns:a16="http://schemas.microsoft.com/office/drawing/2014/main" id="{2B38A8D1-1371-4E67-B6F6-AE6E3B81011F}"/>
              </a:ext>
            </a:extLst>
          </p:cNvPr>
          <p:cNvSpPr/>
          <p:nvPr/>
        </p:nvSpPr>
        <p:spPr>
          <a:xfrm>
            <a:off x="199503" y="2113750"/>
            <a:ext cx="11804073" cy="2011679"/>
          </a:xfrm>
          <a:prstGeom prst="chevron">
            <a:avLst/>
          </a:prstGeom>
          <a:solidFill>
            <a:srgbClr val="5CB6E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 </a:t>
            </a:r>
            <a:r>
              <a:rPr lang="ru-RU" sz="32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«Я ШАГАЮ В ЖИЗНЬ»</a:t>
            </a:r>
          </a:p>
          <a:p>
            <a:pPr algn="ctr"/>
            <a:r>
              <a:rPr lang="ru-RU" sz="24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(практика по реабилитации детей-сирот и детей, </a:t>
            </a:r>
            <a:endParaRPr lang="ru-RU" sz="2400" b="1" dirty="0" smtClean="0">
              <a:solidFill>
                <a:srgbClr val="28476A"/>
              </a:solidFill>
              <a:latin typeface="Bahnschrift" panose="020B0502040204020203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оставшихся </a:t>
            </a:r>
            <a:r>
              <a:rPr lang="ru-RU" sz="24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без попечения родителей, переживших травму жестокого </a:t>
            </a:r>
            <a:r>
              <a:rPr lang="ru-RU" sz="24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обращения и </a:t>
            </a:r>
            <a:r>
              <a:rPr lang="ru-RU" sz="24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имеющих психологическую травму)</a:t>
            </a:r>
            <a:endParaRPr lang="ru-RU" sz="2400" b="1" dirty="0">
              <a:solidFill>
                <a:srgbClr val="28476A"/>
              </a:solidFill>
              <a:latin typeface="Bahnschrift" panose="020B0502040204020203" pitchFamily="34" charset="0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="" xmlns:a16="http://schemas.microsoft.com/office/drawing/2014/main" id="{B1678BDC-6948-494A-9CBA-4505D50E178C}"/>
              </a:ext>
            </a:extLst>
          </p:cNvPr>
          <p:cNvGrpSpPr/>
          <p:nvPr/>
        </p:nvGrpSpPr>
        <p:grpSpPr>
          <a:xfrm>
            <a:off x="1273206" y="210531"/>
            <a:ext cx="3038430" cy="655164"/>
            <a:chOff x="6717320" y="1492374"/>
            <a:chExt cx="3405789" cy="851679"/>
          </a:xfrm>
        </p:grpSpPr>
        <p:pic>
          <p:nvPicPr>
            <p:cNvPr id="19" name="Рисунок 18">
              <a:extLst>
                <a:ext uri="{FF2B5EF4-FFF2-40B4-BE49-F238E27FC236}">
                  <a16:creationId xmlns="" xmlns:a16="http://schemas.microsoft.com/office/drawing/2014/main" id="{84B0136D-7CD2-49E0-B240-B08A38C0BE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10257" y="1492374"/>
              <a:ext cx="855277" cy="820129"/>
            </a:xfrm>
            <a:prstGeom prst="rect">
              <a:avLst/>
            </a:prstGeom>
          </p:spPr>
        </p:pic>
        <p:pic>
          <p:nvPicPr>
            <p:cNvPr id="20" name="Picture 6" descr="2">
              <a:extLst>
                <a:ext uri="{FF2B5EF4-FFF2-40B4-BE49-F238E27FC236}">
                  <a16:creationId xmlns="" xmlns:a16="http://schemas.microsoft.com/office/drawing/2014/main" id="{CB1A311A-83C2-44D8-A3B4-40BA67957A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100000"/>
                      </a14:imgEffect>
                      <a14:imgEffect>
                        <a14:saturation sat="214000"/>
                      </a14:imgEffect>
                      <a14:imgEffect>
                        <a14:brightnessContrast contrast="-3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7320" y="1505853"/>
              <a:ext cx="928997" cy="781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Рисунок 20">
              <a:extLst>
                <a:ext uri="{FF2B5EF4-FFF2-40B4-BE49-F238E27FC236}">
                  <a16:creationId xmlns="" xmlns:a16="http://schemas.microsoft.com/office/drawing/2014/main" id="{B5234C0F-F05A-4288-9B28-4880766E9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2459" y="1505853"/>
              <a:ext cx="1390650" cy="838200"/>
            </a:xfrm>
            <a:prstGeom prst="rect">
              <a:avLst/>
            </a:prstGeom>
          </p:spPr>
        </p:pic>
      </p:grpSp>
      <p:graphicFrame>
        <p:nvGraphicFramePr>
          <p:cNvPr id="13" name="Таблица 17">
            <a:extLst>
              <a:ext uri="{FF2B5EF4-FFF2-40B4-BE49-F238E27FC236}">
                <a16:creationId xmlns="" xmlns:a16="http://schemas.microsoft.com/office/drawing/2014/main" id="{2DFB03E3-0E40-4B75-B7C0-00A02C72E4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5200305"/>
              </p:ext>
            </p:extLst>
          </p:nvPr>
        </p:nvGraphicFramePr>
        <p:xfrm>
          <a:off x="930379" y="1148857"/>
          <a:ext cx="10308036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08036">
                  <a:extLst>
                    <a:ext uri="{9D8B030D-6E8A-4147-A177-3AD203B41FA5}">
                      <a16:colId xmlns="" xmlns:a16="http://schemas.microsoft.com/office/drawing/2014/main" val="3340030194"/>
                    </a:ext>
                  </a:extLst>
                </a:gridCol>
              </a:tblGrid>
              <a:tr h="56028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28476A"/>
                          </a:solidFill>
                          <a:latin typeface="Bahnschrift" panose="020B0502040204020203" pitchFamily="34" charset="0"/>
                        </a:rPr>
                        <a:t>Бюджетное учреждение Ханты-Мансийского автономного округа </a:t>
                      </a:r>
                      <a:r>
                        <a:rPr lang="ru-RU" sz="2000" dirty="0" smtClean="0">
                          <a:solidFill>
                            <a:srgbClr val="28476A"/>
                          </a:solidFill>
                          <a:latin typeface="Bahnschrift" panose="020B0502040204020203" pitchFamily="34" charset="0"/>
                        </a:rPr>
                        <a:t>– </a:t>
                      </a:r>
                      <a:r>
                        <a:rPr lang="ru-RU" sz="2000" dirty="0" smtClean="0">
                          <a:solidFill>
                            <a:srgbClr val="28476A"/>
                          </a:solidFill>
                          <a:latin typeface="Bahnschrift" panose="020B0502040204020203" pitchFamily="34" charset="0"/>
                        </a:rPr>
                        <a:t>Югры</a:t>
                      </a:r>
                    </a:p>
                    <a:p>
                      <a:pPr algn="ctr"/>
                      <a:r>
                        <a:rPr lang="ru-RU" sz="2000" dirty="0" smtClean="0">
                          <a:solidFill>
                            <a:srgbClr val="28476A"/>
                          </a:solidFill>
                          <a:latin typeface="Bahnschrift" panose="020B0502040204020203" pitchFamily="34" charset="0"/>
                        </a:rPr>
                        <a:t> «Ханты-Мансийский центр содействия семейному воспитанию»</a:t>
                      </a:r>
                      <a:endParaRPr lang="ru-RU" sz="2000" dirty="0">
                        <a:solidFill>
                          <a:srgbClr val="28476A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55886258"/>
                  </a:ext>
                </a:extLst>
              </a:tr>
            </a:tbl>
          </a:graphicData>
        </a:graphic>
      </p:graphicFrame>
      <p:graphicFrame>
        <p:nvGraphicFramePr>
          <p:cNvPr id="14" name="Таблица 17">
            <a:extLst>
              <a:ext uri="{FF2B5EF4-FFF2-40B4-BE49-F238E27FC236}">
                <a16:creationId xmlns="" xmlns:a16="http://schemas.microsoft.com/office/drawing/2014/main" id="{2DFB03E3-0E40-4B75-B7C0-00A02C72E4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241891"/>
              </p:ext>
            </p:extLst>
          </p:nvPr>
        </p:nvGraphicFramePr>
        <p:xfrm>
          <a:off x="1052075" y="4902533"/>
          <a:ext cx="10308036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08036">
                  <a:extLst>
                    <a:ext uri="{9D8B030D-6E8A-4147-A177-3AD203B41FA5}">
                      <a16:colId xmlns="" xmlns:a16="http://schemas.microsoft.com/office/drawing/2014/main" val="3340030194"/>
                    </a:ext>
                  </a:extLst>
                </a:gridCol>
              </a:tblGrid>
              <a:tr h="1110491">
                <a:tc>
                  <a:txBody>
                    <a:bodyPr/>
                    <a:lstStyle/>
                    <a:p>
                      <a:pPr algn="r"/>
                      <a:r>
                        <a:rPr lang="ru-RU" sz="2000" dirty="0" smtClean="0">
                          <a:solidFill>
                            <a:srgbClr val="28476A"/>
                          </a:solidFill>
                          <a:latin typeface="Bahnschrift" panose="020B0502040204020203" pitchFamily="34" charset="0"/>
                        </a:rPr>
                        <a:t>Шулятьева Светлана Борисовна,</a:t>
                      </a:r>
                    </a:p>
                    <a:p>
                      <a:pPr algn="r"/>
                      <a:r>
                        <a:rPr lang="ru-RU" sz="2000" dirty="0" smtClean="0">
                          <a:solidFill>
                            <a:srgbClr val="28476A"/>
                          </a:solidFill>
                          <a:latin typeface="Bahnschrift" panose="020B0502040204020203" pitchFamily="34" charset="0"/>
                        </a:rPr>
                        <a:t>психолог, методист-супервизор в сфере профилактики </a:t>
                      </a:r>
                    </a:p>
                    <a:p>
                      <a:pPr algn="r"/>
                      <a:r>
                        <a:rPr lang="ru-RU" sz="2000" dirty="0" smtClean="0">
                          <a:solidFill>
                            <a:srgbClr val="28476A"/>
                          </a:solidFill>
                          <a:latin typeface="Bahnschrift" panose="020B0502040204020203" pitchFamily="34" charset="0"/>
                        </a:rPr>
                        <a:t>детского и семейного воспитания</a:t>
                      </a:r>
                    </a:p>
                    <a:p>
                      <a:pPr algn="ctr"/>
                      <a:endParaRPr lang="ru-RU" sz="2000" dirty="0" smtClean="0">
                        <a:solidFill>
                          <a:srgbClr val="28476A"/>
                        </a:solidFill>
                        <a:latin typeface="Bahnschrift" panose="020B0502040204020203" pitchFamily="34" charset="0"/>
                      </a:endParaRPr>
                    </a:p>
                    <a:p>
                      <a:pPr algn="ctr"/>
                      <a:endParaRPr lang="ru-RU" sz="2000" dirty="0" smtClean="0">
                        <a:solidFill>
                          <a:srgbClr val="28476A"/>
                        </a:solidFill>
                        <a:latin typeface="Bahnschrift" panose="020B0502040204020203" pitchFamily="34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rgbClr val="28476A"/>
                          </a:solidFill>
                          <a:latin typeface="Bahnschrift" panose="020B0502040204020203" pitchFamily="34" charset="0"/>
                        </a:rPr>
                        <a:t>г. Ханты-Мансийск, 2026</a:t>
                      </a:r>
                      <a:endParaRPr lang="ru-RU" sz="1400" dirty="0">
                        <a:solidFill>
                          <a:srgbClr val="28476A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55886258"/>
                  </a:ext>
                </a:extLst>
              </a:tr>
            </a:tbl>
          </a:graphicData>
        </a:graphic>
      </p:graphicFrame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2C42A528-B76B-4ADA-B4C7-28D202FF37B9}"/>
              </a:ext>
            </a:extLst>
          </p:cNvPr>
          <p:cNvSpPr/>
          <p:nvPr/>
        </p:nvSpPr>
        <p:spPr>
          <a:xfrm>
            <a:off x="-11603" y="4049156"/>
            <a:ext cx="12192000" cy="534813"/>
          </a:xfrm>
          <a:prstGeom prst="rect">
            <a:avLst/>
          </a:prstGeom>
          <a:solidFill>
            <a:srgbClr val="3864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0" dirty="0">
                <a:solidFill>
                  <a:srgbClr val="FAF6EB"/>
                </a:solidFill>
                <a:effectLst/>
                <a:latin typeface="Bahnschrift" panose="020B0502040204020203" pitchFamily="34" charset="0"/>
              </a:rPr>
              <a:t>Преодоление детской травмы</a:t>
            </a:r>
            <a:endParaRPr lang="ru-RU" sz="2000" b="1" dirty="0">
              <a:solidFill>
                <a:srgbClr val="F8F4E9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06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9505" y="4952768"/>
            <a:ext cx="11837323" cy="1769686"/>
          </a:xfrm>
          <a:ln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Bahnschrift" panose="020B0502040204020203" pitchFamily="34" charset="0"/>
              </a:rPr>
              <a:t>ЦЕЛЬ: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создание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условий для преодоления последствий психологической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травмы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у детей-сирот и детей, оставшихся без попечения родителей, </a:t>
            </a:r>
            <a:endParaRPr lang="ru-RU" sz="2000" dirty="0" smtClean="0">
              <a:solidFill>
                <a:schemeClr val="accent5">
                  <a:lumMod val="50000"/>
                </a:schemeClr>
              </a:solidFill>
              <a:latin typeface="Bahnschrift" panose="020B0502040204020203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и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восстановление способности воспитанников к социальным контактам</a:t>
            </a:r>
            <a:endParaRPr lang="ru-RU" sz="2000" b="0" i="0" dirty="0">
              <a:solidFill>
                <a:schemeClr val="accent5">
                  <a:lumMod val="50000"/>
                </a:schemeClr>
              </a:solidFill>
              <a:effectLst/>
              <a:latin typeface="Bahnschrift" panose="020B0502040204020203" pitchFamily="34" charset="0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="" xmlns:a16="http://schemas.microsoft.com/office/drawing/2014/main" id="{33185F43-96D6-41F2-8958-77DF8E999EE5}"/>
              </a:ext>
            </a:extLst>
          </p:cNvPr>
          <p:cNvGrpSpPr/>
          <p:nvPr/>
        </p:nvGrpSpPr>
        <p:grpSpPr>
          <a:xfrm rot="5400000">
            <a:off x="8658571" y="-2632920"/>
            <a:ext cx="959893" cy="6298987"/>
            <a:chOff x="11371435" y="-103001"/>
            <a:chExt cx="902535" cy="5836513"/>
          </a:xfrm>
        </p:grpSpPr>
        <p:pic>
          <p:nvPicPr>
            <p:cNvPr id="9" name="Рисунок 8">
              <a:extLst>
                <a:ext uri="{FF2B5EF4-FFF2-40B4-BE49-F238E27FC236}">
                  <a16:creationId xmlns="" xmlns:a16="http://schemas.microsoft.com/office/drawing/2014/main" id="{A875A969-656F-45F4-B5CA-649F3BBAA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71435" y="2434958"/>
              <a:ext cx="902535" cy="3298554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="" xmlns:a16="http://schemas.microsoft.com/office/drawing/2014/main" id="{ABC56247-55AB-4F9A-B6B7-A529C602D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92442" y="-103001"/>
              <a:ext cx="881528" cy="2989764"/>
            </a:xfrm>
            <a:prstGeom prst="rect">
              <a:avLst/>
            </a:prstGeom>
          </p:spPr>
        </p:pic>
      </p:grpSp>
      <p:sp>
        <p:nvSpPr>
          <p:cNvPr id="11" name="Скругленный прямоугольник 8">
            <a:extLst>
              <a:ext uri="{FF2B5EF4-FFF2-40B4-BE49-F238E27FC236}">
                <a16:creationId xmlns="" xmlns:a16="http://schemas.microsoft.com/office/drawing/2014/main" id="{2B38A8D1-1371-4E67-B6F6-AE6E3B81011F}"/>
              </a:ext>
            </a:extLst>
          </p:cNvPr>
          <p:cNvSpPr/>
          <p:nvPr/>
        </p:nvSpPr>
        <p:spPr>
          <a:xfrm>
            <a:off x="199505" y="996521"/>
            <a:ext cx="11837324" cy="730680"/>
          </a:xfrm>
          <a:prstGeom prst="chevron">
            <a:avLst/>
          </a:prstGeom>
          <a:solidFill>
            <a:srgbClr val="5CB6E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 </a:t>
            </a:r>
            <a:r>
              <a:rPr lang="ru-RU" sz="21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Практика </a:t>
            </a:r>
            <a:r>
              <a:rPr lang="ru-RU" sz="21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«Я ШАГАЮ В ЖИЗНЬ»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="" xmlns:a16="http://schemas.microsoft.com/office/drawing/2014/main" id="{B1678BDC-6948-494A-9CBA-4505D50E178C}"/>
              </a:ext>
            </a:extLst>
          </p:cNvPr>
          <p:cNvGrpSpPr/>
          <p:nvPr/>
        </p:nvGrpSpPr>
        <p:grpSpPr>
          <a:xfrm>
            <a:off x="1273206" y="210531"/>
            <a:ext cx="3038430" cy="655164"/>
            <a:chOff x="6717320" y="1492374"/>
            <a:chExt cx="3405789" cy="851679"/>
          </a:xfrm>
        </p:grpSpPr>
        <p:pic>
          <p:nvPicPr>
            <p:cNvPr id="19" name="Рисунок 18">
              <a:extLst>
                <a:ext uri="{FF2B5EF4-FFF2-40B4-BE49-F238E27FC236}">
                  <a16:creationId xmlns="" xmlns:a16="http://schemas.microsoft.com/office/drawing/2014/main" id="{84B0136D-7CD2-49E0-B240-B08A38C0BE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10257" y="1492374"/>
              <a:ext cx="855277" cy="820129"/>
            </a:xfrm>
            <a:prstGeom prst="rect">
              <a:avLst/>
            </a:prstGeom>
          </p:spPr>
        </p:pic>
        <p:pic>
          <p:nvPicPr>
            <p:cNvPr id="20" name="Picture 6" descr="2">
              <a:extLst>
                <a:ext uri="{FF2B5EF4-FFF2-40B4-BE49-F238E27FC236}">
                  <a16:creationId xmlns="" xmlns:a16="http://schemas.microsoft.com/office/drawing/2014/main" id="{CB1A311A-83C2-44D8-A3B4-40BA67957A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100000"/>
                      </a14:imgEffect>
                      <a14:imgEffect>
                        <a14:saturation sat="214000"/>
                      </a14:imgEffect>
                      <a14:imgEffect>
                        <a14:brightnessContrast contrast="-3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7320" y="1505853"/>
              <a:ext cx="928997" cy="781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Рисунок 20">
              <a:extLst>
                <a:ext uri="{FF2B5EF4-FFF2-40B4-BE49-F238E27FC236}">
                  <a16:creationId xmlns="" xmlns:a16="http://schemas.microsoft.com/office/drawing/2014/main" id="{B5234C0F-F05A-4288-9B28-4880766E9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2459" y="1505853"/>
              <a:ext cx="1390650" cy="838200"/>
            </a:xfrm>
            <a:prstGeom prst="rect">
              <a:avLst/>
            </a:prstGeom>
          </p:spPr>
        </p:pic>
      </p:grpSp>
      <p:sp>
        <p:nvSpPr>
          <p:cNvPr id="13" name="Объект 2"/>
          <p:cNvSpPr txBox="1">
            <a:spLocks/>
          </p:cNvSpPr>
          <p:nvPr/>
        </p:nvSpPr>
        <p:spPr>
          <a:xfrm>
            <a:off x="199505" y="1907020"/>
            <a:ext cx="11837324" cy="2022429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ГЛАВНАЯ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РЕШАЕМАЯ ПРОБЛЕМА: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травмирующий опыт, повышенный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уровень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тревожности, утрата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мотивации к самостоятельности, отсутствие автономных устремлений, агрессивное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поведение, 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нарушение регуляции аффективных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состояний является </a:t>
            </a:r>
            <a:r>
              <a:rPr lang="ru-RU" sz="2000" b="1" dirty="0" smtClean="0">
                <a:solidFill>
                  <a:srgbClr val="002060"/>
                </a:solidFill>
                <a:latin typeface="Bahnschrift" panose="020B0502040204020203" pitchFamily="34" charset="0"/>
              </a:rPr>
              <a:t>основной </a:t>
            </a:r>
            <a:r>
              <a:rPr lang="ru-RU" sz="2000" b="1" dirty="0" smtClean="0">
                <a:solidFill>
                  <a:srgbClr val="002060"/>
                </a:solidFill>
                <a:latin typeface="Bahnschrift" panose="020B0502040204020203" pitchFamily="34" charset="0"/>
              </a:rPr>
              <a:t>причиной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возникновения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зависимостей, резко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повышает риск суицидального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поведения и нарушения социальных контактов у детей-сирот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и детей, </a:t>
            </a:r>
            <a:endParaRPr lang="ru-RU" sz="2000" dirty="0" smtClean="0">
              <a:solidFill>
                <a:schemeClr val="accent5">
                  <a:lumMod val="50000"/>
                </a:schemeClr>
              </a:solidFill>
              <a:latin typeface="Bahnschrift" panose="020B0502040204020203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оставшихся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без попечения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родителей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5875850" y="3929449"/>
            <a:ext cx="484632" cy="1023319"/>
          </a:xfrm>
          <a:prstGeom prst="downArrow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61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>
            <a:extLst>
              <a:ext uri="{FF2B5EF4-FFF2-40B4-BE49-F238E27FC236}">
                <a16:creationId xmlns="" xmlns:a16="http://schemas.microsoft.com/office/drawing/2014/main" id="{33185F43-96D6-41F2-8958-77DF8E999EE5}"/>
              </a:ext>
            </a:extLst>
          </p:cNvPr>
          <p:cNvGrpSpPr/>
          <p:nvPr/>
        </p:nvGrpSpPr>
        <p:grpSpPr>
          <a:xfrm rot="5400000">
            <a:off x="8658571" y="-2632920"/>
            <a:ext cx="959893" cy="6298987"/>
            <a:chOff x="11371435" y="-103001"/>
            <a:chExt cx="902535" cy="5836513"/>
          </a:xfrm>
        </p:grpSpPr>
        <p:pic>
          <p:nvPicPr>
            <p:cNvPr id="9" name="Рисунок 8">
              <a:extLst>
                <a:ext uri="{FF2B5EF4-FFF2-40B4-BE49-F238E27FC236}">
                  <a16:creationId xmlns="" xmlns:a16="http://schemas.microsoft.com/office/drawing/2014/main" id="{A875A969-656F-45F4-B5CA-649F3BBAA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71435" y="2434958"/>
              <a:ext cx="902535" cy="3298554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="" xmlns:a16="http://schemas.microsoft.com/office/drawing/2014/main" id="{ABC56247-55AB-4F9A-B6B7-A529C602D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92442" y="-103001"/>
              <a:ext cx="881528" cy="2989764"/>
            </a:xfrm>
            <a:prstGeom prst="rect">
              <a:avLst/>
            </a:prstGeom>
          </p:spPr>
        </p:pic>
      </p:grpSp>
      <p:sp>
        <p:nvSpPr>
          <p:cNvPr id="11" name="Скругленный прямоугольник 8">
            <a:extLst>
              <a:ext uri="{FF2B5EF4-FFF2-40B4-BE49-F238E27FC236}">
                <a16:creationId xmlns="" xmlns:a16="http://schemas.microsoft.com/office/drawing/2014/main" id="{2B38A8D1-1371-4E67-B6F6-AE6E3B81011F}"/>
              </a:ext>
            </a:extLst>
          </p:cNvPr>
          <p:cNvSpPr/>
          <p:nvPr/>
        </p:nvSpPr>
        <p:spPr>
          <a:xfrm>
            <a:off x="199505" y="996521"/>
            <a:ext cx="11837324" cy="730680"/>
          </a:xfrm>
          <a:prstGeom prst="chevron">
            <a:avLst/>
          </a:prstGeom>
          <a:solidFill>
            <a:srgbClr val="5CB6E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 </a:t>
            </a:r>
            <a:r>
              <a:rPr lang="ru-RU" sz="21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Практика </a:t>
            </a:r>
            <a:r>
              <a:rPr lang="ru-RU" sz="21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«Я ШАГАЮ В ЖИЗНЬ»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="" xmlns:a16="http://schemas.microsoft.com/office/drawing/2014/main" id="{B1678BDC-6948-494A-9CBA-4505D50E178C}"/>
              </a:ext>
            </a:extLst>
          </p:cNvPr>
          <p:cNvGrpSpPr/>
          <p:nvPr/>
        </p:nvGrpSpPr>
        <p:grpSpPr>
          <a:xfrm>
            <a:off x="1273206" y="210531"/>
            <a:ext cx="3038430" cy="655164"/>
            <a:chOff x="6717320" y="1492374"/>
            <a:chExt cx="3405789" cy="851679"/>
          </a:xfrm>
        </p:grpSpPr>
        <p:pic>
          <p:nvPicPr>
            <p:cNvPr id="19" name="Рисунок 18">
              <a:extLst>
                <a:ext uri="{FF2B5EF4-FFF2-40B4-BE49-F238E27FC236}">
                  <a16:creationId xmlns="" xmlns:a16="http://schemas.microsoft.com/office/drawing/2014/main" id="{84B0136D-7CD2-49E0-B240-B08A38C0BE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10257" y="1492374"/>
              <a:ext cx="855277" cy="820129"/>
            </a:xfrm>
            <a:prstGeom prst="rect">
              <a:avLst/>
            </a:prstGeom>
          </p:spPr>
        </p:pic>
        <p:pic>
          <p:nvPicPr>
            <p:cNvPr id="20" name="Picture 6" descr="2">
              <a:extLst>
                <a:ext uri="{FF2B5EF4-FFF2-40B4-BE49-F238E27FC236}">
                  <a16:creationId xmlns="" xmlns:a16="http://schemas.microsoft.com/office/drawing/2014/main" id="{CB1A311A-83C2-44D8-A3B4-40BA67957A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100000"/>
                      </a14:imgEffect>
                      <a14:imgEffect>
                        <a14:saturation sat="214000"/>
                      </a14:imgEffect>
                      <a14:imgEffect>
                        <a14:brightnessContrast contrast="-3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7320" y="1505853"/>
              <a:ext cx="928997" cy="781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Рисунок 20">
              <a:extLst>
                <a:ext uri="{FF2B5EF4-FFF2-40B4-BE49-F238E27FC236}">
                  <a16:creationId xmlns="" xmlns:a16="http://schemas.microsoft.com/office/drawing/2014/main" id="{B5234C0F-F05A-4288-9B28-4880766E9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2459" y="1505853"/>
              <a:ext cx="1390650" cy="838200"/>
            </a:xfrm>
            <a:prstGeom prst="rect">
              <a:avLst/>
            </a:prstGeom>
          </p:spPr>
        </p:pic>
      </p:grpSp>
      <p:sp>
        <p:nvSpPr>
          <p:cNvPr id="13" name="Объект 2"/>
          <p:cNvSpPr txBox="1">
            <a:spLocks/>
          </p:cNvSpPr>
          <p:nvPr/>
        </p:nvSpPr>
        <p:spPr>
          <a:xfrm>
            <a:off x="199505" y="2422374"/>
            <a:ext cx="11837323" cy="669557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  </a:t>
            </a:r>
            <a:r>
              <a:rPr lang="ru-RU" sz="20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создать </a:t>
            </a:r>
            <a:r>
              <a:rPr lang="ru-RU" sz="2000" b="1" dirty="0">
                <a:solidFill>
                  <a:srgbClr val="28476A"/>
                </a:solidFill>
                <a:latin typeface="Bahnschrift" panose="020B0502040204020203" pitchFamily="34" charset="0"/>
              </a:rPr>
              <a:t>терапевтическую среду </a:t>
            </a:r>
            <a:r>
              <a:rPr lang="ru-RU" sz="2000" dirty="0">
                <a:solidFill>
                  <a:srgbClr val="28476A"/>
                </a:solidFill>
                <a:latin typeface="Bahnschrift" panose="020B0502040204020203" pitchFamily="34" charset="0"/>
              </a:rPr>
              <a:t>в интернатном учреждении для преодоления травматического опыта </a:t>
            </a:r>
            <a:r>
              <a:rPr lang="ru-RU" sz="2000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воспитанников;</a:t>
            </a:r>
            <a:endParaRPr lang="ru-RU" sz="2000" dirty="0">
              <a:solidFill>
                <a:srgbClr val="28476A"/>
              </a:solidFill>
              <a:latin typeface="Bahnschrift" panose="020B0502040204020203" pitchFamily="34" charset="0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647700" y="3292450"/>
            <a:ext cx="11389129" cy="1027360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  </a:t>
            </a:r>
            <a:r>
              <a:rPr lang="ru-RU" sz="20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организовать </a:t>
            </a:r>
            <a:r>
              <a:rPr lang="ru-RU" sz="2000" b="1" dirty="0">
                <a:solidFill>
                  <a:srgbClr val="28476A"/>
                </a:solidFill>
                <a:latin typeface="Bahnschrift" panose="020B0502040204020203" pitchFamily="34" charset="0"/>
              </a:rPr>
              <a:t>межведомственное взаимодействие </a:t>
            </a:r>
            <a:r>
              <a:rPr lang="ru-RU" sz="2000" dirty="0">
                <a:solidFill>
                  <a:srgbClr val="28476A"/>
                </a:solidFill>
                <a:latin typeface="Bahnschrift" panose="020B0502040204020203" pitchFamily="34" charset="0"/>
              </a:rPr>
              <a:t>по вопросам воспитательной, реабилитационной, профилактической работы по восстановлению способности воспитанников к социальным </a:t>
            </a:r>
            <a:r>
              <a:rPr lang="ru-RU" sz="2000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контактам;</a:t>
            </a:r>
            <a:endParaRPr lang="ru-RU" sz="2000" dirty="0">
              <a:solidFill>
                <a:srgbClr val="28476A"/>
              </a:solidFill>
              <a:latin typeface="Bahnschrift" panose="020B0502040204020203" pitchFamily="34" charset="0"/>
            </a:endParaRPr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1066800" y="4450622"/>
            <a:ext cx="10970029" cy="769985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  </a:t>
            </a:r>
            <a:r>
              <a:rPr lang="ru-RU" sz="20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реализовать </a:t>
            </a:r>
            <a:r>
              <a:rPr lang="ru-RU" sz="2000" b="1" dirty="0">
                <a:solidFill>
                  <a:srgbClr val="28476A"/>
                </a:solidFill>
                <a:latin typeface="Bahnschrift" panose="020B0502040204020203" pitchFamily="34" charset="0"/>
              </a:rPr>
              <a:t>комплексный план реабилитационных мероприятий </a:t>
            </a:r>
            <a:r>
              <a:rPr lang="ru-RU" sz="2000" dirty="0">
                <a:solidFill>
                  <a:srgbClr val="28476A"/>
                </a:solidFill>
                <a:latin typeface="Bahnschrift" panose="020B0502040204020203" pitchFamily="34" charset="0"/>
              </a:rPr>
              <a:t>по работе с детьми-сиротами и детьми, оставшимися без попечения родителей, пережившими </a:t>
            </a:r>
            <a:r>
              <a:rPr lang="ru-RU" sz="2000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травму;</a:t>
            </a:r>
            <a:endParaRPr lang="ru-RU" sz="2000" dirty="0">
              <a:solidFill>
                <a:srgbClr val="28476A"/>
              </a:solidFill>
              <a:latin typeface="Bahnschrift" panose="020B0502040204020203" pitchFamily="34" charset="0"/>
            </a:endParaRPr>
          </a:p>
        </p:txBody>
      </p:sp>
      <p:sp>
        <p:nvSpPr>
          <p:cNvPr id="24" name="Объект 2"/>
          <p:cNvSpPr txBox="1">
            <a:spLocks/>
          </p:cNvSpPr>
          <p:nvPr/>
        </p:nvSpPr>
        <p:spPr>
          <a:xfrm>
            <a:off x="1625600" y="5378139"/>
            <a:ext cx="10411229" cy="787402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  </a:t>
            </a:r>
            <a:r>
              <a:rPr lang="ru-RU" sz="20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обеспечить </a:t>
            </a:r>
            <a:r>
              <a:rPr lang="ru-RU" sz="2000" b="1" dirty="0">
                <a:solidFill>
                  <a:srgbClr val="28476A"/>
                </a:solidFill>
                <a:latin typeface="Bahnschrift" panose="020B0502040204020203" pitchFamily="34" charset="0"/>
              </a:rPr>
              <a:t>помощь и поддержку </a:t>
            </a:r>
            <a:r>
              <a:rPr lang="ru-RU" sz="2000" dirty="0">
                <a:solidFill>
                  <a:srgbClr val="28476A"/>
                </a:solidFill>
                <a:latin typeface="Bahnschrift" panose="020B0502040204020203" pitchFamily="34" charset="0"/>
              </a:rPr>
              <a:t>детям для благоприятного периода адаптации в замещающей </a:t>
            </a:r>
            <a:r>
              <a:rPr lang="ru-RU" sz="2000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семье;</a:t>
            </a:r>
            <a:endParaRPr lang="ru-RU" sz="2000" dirty="0">
              <a:solidFill>
                <a:srgbClr val="28476A"/>
              </a:solidFill>
              <a:latin typeface="Bahnschrift" panose="020B0502040204020203" pitchFamily="34" charset="0"/>
            </a:endParaRPr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2248256" y="6303940"/>
            <a:ext cx="9788574" cy="481939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  </a:t>
            </a:r>
            <a:r>
              <a:rPr lang="ru-RU" sz="20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провести </a:t>
            </a:r>
            <a:r>
              <a:rPr lang="ru-RU" sz="2000" b="1" dirty="0">
                <a:solidFill>
                  <a:srgbClr val="28476A"/>
                </a:solidFill>
                <a:latin typeface="Bahnschrift" panose="020B0502040204020203" pitchFamily="34" charset="0"/>
              </a:rPr>
              <a:t>анализ и оценку </a:t>
            </a:r>
            <a:r>
              <a:rPr lang="ru-RU" sz="2000" dirty="0">
                <a:solidFill>
                  <a:srgbClr val="28476A"/>
                </a:solidFill>
                <a:latin typeface="Bahnschrift" panose="020B0502040204020203" pitchFamily="34" charset="0"/>
              </a:rPr>
              <a:t>эффективности </a:t>
            </a:r>
            <a:r>
              <a:rPr lang="ru-RU" sz="2000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практики</a:t>
            </a:r>
            <a:endParaRPr lang="ru-RU" sz="2000" dirty="0">
              <a:solidFill>
                <a:srgbClr val="28476A"/>
              </a:solidFill>
              <a:latin typeface="Bahnschrift" panose="020B0502040204020203" pitchFamily="34" charset="0"/>
            </a:endParaRPr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4495800" y="1865600"/>
            <a:ext cx="3873500" cy="48193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ЗАДАЧИ:</a:t>
            </a:r>
            <a:endParaRPr lang="ru-RU" sz="2000" b="1" dirty="0">
              <a:solidFill>
                <a:srgbClr val="28476A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14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6240" y="1934071"/>
            <a:ext cx="10081120" cy="504329"/>
          </a:xfrm>
        </p:spPr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ru-RU" b="1" i="0" dirty="0" smtClean="0">
                <a:solidFill>
                  <a:srgbClr val="28476A"/>
                </a:solidFill>
                <a:effectLst/>
                <a:latin typeface="Bahnschrift" panose="020B0502040204020203" pitchFamily="34" charset="0"/>
              </a:rPr>
              <a:t>Основные подходы к реабилитации ребенка: подготовка </a:t>
            </a:r>
            <a:endParaRPr lang="ru-RU" b="0" i="0" dirty="0">
              <a:solidFill>
                <a:srgbClr val="28476A"/>
              </a:solidFill>
              <a:effectLst/>
              <a:latin typeface="Bahnschrift" panose="020B0502040204020203" pitchFamily="34" charset="0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="" xmlns:a16="http://schemas.microsoft.com/office/drawing/2014/main" id="{33185F43-96D6-41F2-8958-77DF8E999EE5}"/>
              </a:ext>
            </a:extLst>
          </p:cNvPr>
          <p:cNvGrpSpPr/>
          <p:nvPr/>
        </p:nvGrpSpPr>
        <p:grpSpPr>
          <a:xfrm rot="5400000">
            <a:off x="8658571" y="-2632920"/>
            <a:ext cx="959893" cy="6298987"/>
            <a:chOff x="11371435" y="-103001"/>
            <a:chExt cx="902535" cy="5836513"/>
          </a:xfrm>
        </p:grpSpPr>
        <p:pic>
          <p:nvPicPr>
            <p:cNvPr id="9" name="Рисунок 8">
              <a:extLst>
                <a:ext uri="{FF2B5EF4-FFF2-40B4-BE49-F238E27FC236}">
                  <a16:creationId xmlns="" xmlns:a16="http://schemas.microsoft.com/office/drawing/2014/main" id="{A875A969-656F-45F4-B5CA-649F3BBAA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71435" y="2434958"/>
              <a:ext cx="902535" cy="3298554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="" xmlns:a16="http://schemas.microsoft.com/office/drawing/2014/main" id="{ABC56247-55AB-4F9A-B6B7-A529C602D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92442" y="-103001"/>
              <a:ext cx="881528" cy="2989764"/>
            </a:xfrm>
            <a:prstGeom prst="rect">
              <a:avLst/>
            </a:prstGeom>
          </p:spPr>
        </p:pic>
      </p:grpSp>
      <p:sp>
        <p:nvSpPr>
          <p:cNvPr id="11" name="Скругленный прямоугольник 8">
            <a:extLst>
              <a:ext uri="{FF2B5EF4-FFF2-40B4-BE49-F238E27FC236}">
                <a16:creationId xmlns="" xmlns:a16="http://schemas.microsoft.com/office/drawing/2014/main" id="{2B38A8D1-1371-4E67-B6F6-AE6E3B81011F}"/>
              </a:ext>
            </a:extLst>
          </p:cNvPr>
          <p:cNvSpPr/>
          <p:nvPr/>
        </p:nvSpPr>
        <p:spPr>
          <a:xfrm>
            <a:off x="203200" y="996520"/>
            <a:ext cx="11887200" cy="692680"/>
          </a:xfrm>
          <a:prstGeom prst="chevron">
            <a:avLst/>
          </a:prstGeom>
          <a:solidFill>
            <a:srgbClr val="5CB6E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 </a:t>
            </a:r>
            <a:r>
              <a:rPr lang="ru-RU" sz="21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Практика </a:t>
            </a:r>
            <a:r>
              <a:rPr lang="ru-RU" sz="21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«Я ШАГАЮ В ЖИЗНЬ»</a:t>
            </a:r>
          </a:p>
        </p:txBody>
      </p:sp>
      <p:graphicFrame>
        <p:nvGraphicFramePr>
          <p:cNvPr id="17" name="Таблица 17">
            <a:extLst>
              <a:ext uri="{FF2B5EF4-FFF2-40B4-BE49-F238E27FC236}">
                <a16:creationId xmlns="" xmlns:a16="http://schemas.microsoft.com/office/drawing/2014/main" id="{2DFB03E3-0E40-4B75-B7C0-00A02C72E4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186846"/>
              </p:ext>
            </p:extLst>
          </p:nvPr>
        </p:nvGraphicFramePr>
        <p:xfrm>
          <a:off x="482305" y="2906151"/>
          <a:ext cx="11013438" cy="31509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1146">
                  <a:extLst>
                    <a:ext uri="{9D8B030D-6E8A-4147-A177-3AD203B41FA5}">
                      <a16:colId xmlns="" xmlns:a16="http://schemas.microsoft.com/office/drawing/2014/main" val="3340030194"/>
                    </a:ext>
                  </a:extLst>
                </a:gridCol>
                <a:gridCol w="3671146">
                  <a:extLst>
                    <a:ext uri="{9D8B030D-6E8A-4147-A177-3AD203B41FA5}">
                      <a16:colId xmlns="" xmlns:a16="http://schemas.microsoft.com/office/drawing/2014/main" val="3437151976"/>
                    </a:ext>
                  </a:extLst>
                </a:gridCol>
                <a:gridCol w="3671146">
                  <a:extLst>
                    <a:ext uri="{9D8B030D-6E8A-4147-A177-3AD203B41FA5}">
                      <a16:colId xmlns="" xmlns:a16="http://schemas.microsoft.com/office/drawing/2014/main" val="287221455"/>
                    </a:ext>
                  </a:extLst>
                </a:gridCol>
              </a:tblGrid>
              <a:tr h="3150983">
                <a:tc>
                  <a:txBody>
                    <a:bodyPr/>
                    <a:lstStyle/>
                    <a:p>
                      <a:pPr marL="342900" indent="-342900" algn="ctr" rtl="0">
                        <a:buAutoNum type="arabicPeriod"/>
                      </a:pPr>
                      <a:r>
                        <a:rPr lang="ru-RU" sz="1600" b="1" i="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СБОР </a:t>
                      </a:r>
                      <a:r>
                        <a:rPr lang="ru-RU" sz="1600" b="1" i="0" dirty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ИСТОРИИ </a:t>
                      </a:r>
                      <a:endParaRPr lang="ru-RU" sz="1600" b="1" i="0" dirty="0" smtClean="0">
                        <a:solidFill>
                          <a:srgbClr val="28476A"/>
                        </a:solidFill>
                        <a:effectLst/>
                        <a:latin typeface="Bahnschrift" panose="020B0502040204020203" pitchFamily="34" charset="0"/>
                      </a:endParaRPr>
                    </a:p>
                    <a:p>
                      <a:pPr marL="0" indent="0" algn="ctr" rtl="0">
                        <a:buNone/>
                      </a:pPr>
                      <a:r>
                        <a:rPr lang="ru-RU" sz="1600" b="1" i="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ЖИЗНИ </a:t>
                      </a:r>
                      <a:r>
                        <a:rPr lang="ru-RU" sz="1600" b="1" i="0" dirty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РЕБЕНКА</a:t>
                      </a:r>
                      <a:endParaRPr lang="ru-RU" sz="1600" b="0" i="0" dirty="0">
                        <a:solidFill>
                          <a:srgbClr val="28476A"/>
                        </a:solidFill>
                        <a:effectLst/>
                        <a:latin typeface="Bahnschrift" panose="020B0502040204020203" pitchFamily="34" charset="0"/>
                      </a:endParaRPr>
                    </a:p>
                    <a:p>
                      <a:pPr algn="l" rtl="0">
                        <a:buFont typeface="Wingdings" panose="05000000000000000000" pitchFamily="2" charset="2"/>
                        <a:buNone/>
                      </a:pPr>
                      <a:endParaRPr lang="ru-RU" sz="1600" b="0" i="0" dirty="0" smtClean="0">
                        <a:solidFill>
                          <a:srgbClr val="28476A"/>
                        </a:solidFill>
                        <a:effectLst/>
                        <a:latin typeface="Bahnschrift" panose="020B0502040204020203" pitchFamily="34" charset="0"/>
                      </a:endParaRPr>
                    </a:p>
                    <a:p>
                      <a:pPr marL="285750" indent="-285750" algn="just" rtl="0">
                        <a:buFont typeface="Wingdings" panose="05000000000000000000" pitchFamily="2" charset="2"/>
                        <a:buChar char="q"/>
                      </a:pPr>
                      <a:r>
                        <a:rPr lang="ru-RU" sz="1600" b="0" i="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анализ </a:t>
                      </a:r>
                      <a:r>
                        <a:rPr lang="ru-RU" sz="1600" b="0" i="0" dirty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перемещений и травматических событий;</a:t>
                      </a:r>
                    </a:p>
                    <a:p>
                      <a:pPr marL="285750" indent="-285750" algn="just" rtl="0">
                        <a:buFont typeface="Wingdings" panose="05000000000000000000" pitchFamily="2" charset="2"/>
                        <a:buChar char="q"/>
                      </a:pPr>
                      <a:r>
                        <a:rPr lang="ru-RU" sz="1600" b="0" i="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генограмма </a:t>
                      </a:r>
                      <a:r>
                        <a:rPr lang="ru-RU" sz="1600" b="0" i="0" dirty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кровной / приемной семьи;</a:t>
                      </a:r>
                    </a:p>
                    <a:p>
                      <a:pPr marL="285750" indent="-285750" algn="just" rtl="0">
                        <a:buFont typeface="Wingdings" panose="05000000000000000000" pitchFamily="2" charset="2"/>
                        <a:buChar char="q"/>
                      </a:pPr>
                      <a:r>
                        <a:rPr lang="ru-RU" sz="1600" b="0" i="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возраст </a:t>
                      </a:r>
                      <a:r>
                        <a:rPr lang="ru-RU" sz="1600" b="0" i="0" dirty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начала </a:t>
                      </a:r>
                      <a:r>
                        <a:rPr lang="ru-RU" sz="1600" b="0" i="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травматизации</a:t>
                      </a:r>
                      <a:endParaRPr lang="ru-RU" sz="1600" b="0" i="0" dirty="0">
                        <a:solidFill>
                          <a:srgbClr val="28476A"/>
                        </a:solidFill>
                        <a:effectLst/>
                        <a:latin typeface="Bahnschrift" panose="020B0502040204020203" pitchFamily="34" charset="0"/>
                      </a:endParaRPr>
                    </a:p>
                    <a:p>
                      <a:endParaRPr lang="ru-RU" sz="1600" dirty="0">
                        <a:solidFill>
                          <a:srgbClr val="28476A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buNone/>
                      </a:pPr>
                      <a:r>
                        <a:rPr lang="ru-RU" sz="1600" b="1" i="0" dirty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2. КОМПЛЕКСНАЯ ДИАГНОСТИКА </a:t>
                      </a:r>
                      <a:r>
                        <a:rPr lang="ru-RU" sz="1600" b="1" i="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РЕСУРСНОСТИ РЕБЕНКА</a:t>
                      </a:r>
                      <a:endParaRPr lang="ru-RU" sz="1600" b="0" i="0" dirty="0" smtClean="0">
                        <a:solidFill>
                          <a:srgbClr val="28476A"/>
                        </a:solidFill>
                        <a:effectLst/>
                        <a:latin typeface="Bahnschrift" panose="020B0502040204020203" pitchFamily="34" charset="0"/>
                      </a:endParaRPr>
                    </a:p>
                    <a:p>
                      <a:pPr algn="l" rtl="0">
                        <a:buFont typeface="Wingdings" panose="05000000000000000000" pitchFamily="2" charset="2"/>
                        <a:buNone/>
                      </a:pPr>
                      <a:endParaRPr lang="ru-RU" sz="1600" b="0" i="0" dirty="0" smtClean="0">
                        <a:solidFill>
                          <a:srgbClr val="28476A"/>
                        </a:solidFill>
                        <a:effectLst/>
                        <a:latin typeface="Bahnschrift" panose="020B0502040204020203" pitchFamily="34" charset="0"/>
                      </a:endParaRPr>
                    </a:p>
                    <a:p>
                      <a:pPr marL="285750" indent="-285750" algn="just" rtl="0">
                        <a:buFont typeface="Wingdings" panose="05000000000000000000" pitchFamily="2" charset="2"/>
                        <a:buChar char="q"/>
                      </a:pPr>
                      <a:r>
                        <a:rPr lang="ru-RU" sz="1600" b="0" i="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интервью </a:t>
                      </a:r>
                      <a:r>
                        <a:rPr lang="ru-RU" sz="1600" b="0" i="0" dirty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и наблюдение;</a:t>
                      </a:r>
                    </a:p>
                    <a:p>
                      <a:pPr marL="285750" indent="-285750" algn="just" rtl="0">
                        <a:buFont typeface="Wingdings" panose="05000000000000000000" pitchFamily="2" charset="2"/>
                        <a:buChar char="q"/>
                      </a:pPr>
                      <a:r>
                        <a:rPr lang="ru-RU" sz="1600" b="0" i="0" dirty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уровень развития, сенсорное восприятие;</a:t>
                      </a:r>
                    </a:p>
                    <a:p>
                      <a:pPr marL="285750" indent="-285750" algn="just" rtl="0">
                        <a:buFont typeface="Wingdings" panose="05000000000000000000" pitchFamily="2" charset="2"/>
                        <a:buChar char="q"/>
                      </a:pPr>
                      <a:r>
                        <a:rPr lang="ru-RU" sz="1600" b="0" i="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способность </a:t>
                      </a:r>
                      <a:r>
                        <a:rPr lang="ru-RU" sz="1600" b="0" i="0" dirty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к привязанности, социальная сеть;</a:t>
                      </a:r>
                    </a:p>
                    <a:p>
                      <a:pPr marL="285750" indent="-285750" algn="just" rtl="0">
                        <a:buFont typeface="Wingdings" panose="05000000000000000000" pitchFamily="2" charset="2"/>
                        <a:buChar char="q"/>
                      </a:pPr>
                      <a:r>
                        <a:rPr lang="ru-RU" sz="1600" b="0" i="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темперамент</a:t>
                      </a:r>
                      <a:r>
                        <a:rPr lang="ru-RU" sz="1600" b="0" i="0" dirty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, любознательность, чувство </a:t>
                      </a:r>
                      <a:r>
                        <a:rPr lang="ru-RU" sz="1600" b="0" i="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юмора</a:t>
                      </a:r>
                      <a:endParaRPr lang="ru-RU" sz="1600" b="0" i="0" dirty="0">
                        <a:solidFill>
                          <a:srgbClr val="28476A"/>
                        </a:solidFill>
                        <a:effectLst/>
                        <a:latin typeface="Bahnschrift" panose="020B0502040204020203" pitchFamily="34" charset="0"/>
                      </a:endParaRPr>
                    </a:p>
                    <a:p>
                      <a:pPr algn="just"/>
                      <a:endParaRPr lang="ru-RU" sz="1600" dirty="0">
                        <a:solidFill>
                          <a:srgbClr val="28476A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buNone/>
                      </a:pPr>
                      <a:r>
                        <a:rPr lang="ru-RU" sz="1600" b="1" i="0" dirty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3. НОРМАЛИЗАЦИЯ РЕГУЛЯЦИИ </a:t>
                      </a:r>
                      <a:r>
                        <a:rPr lang="ru-RU" sz="1600" b="1" i="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ОРГАНИЗМА РЕБЕНКА</a:t>
                      </a:r>
                      <a:endParaRPr lang="ru-RU" sz="1600" b="0" i="0" dirty="0">
                        <a:solidFill>
                          <a:srgbClr val="28476A"/>
                        </a:solidFill>
                        <a:effectLst/>
                        <a:latin typeface="Bahnschrift" panose="020B0502040204020203" pitchFamily="34" charset="0"/>
                      </a:endParaRPr>
                    </a:p>
                    <a:p>
                      <a:pPr algn="l" rtl="0">
                        <a:buFontTx/>
                        <a:buNone/>
                      </a:pPr>
                      <a:endParaRPr lang="ru-RU" sz="1600" b="0" i="0" dirty="0" smtClean="0">
                        <a:solidFill>
                          <a:srgbClr val="28476A"/>
                        </a:solidFill>
                        <a:effectLst/>
                        <a:latin typeface="Bahnschrift" panose="020B0502040204020203" pitchFamily="34" charset="0"/>
                      </a:endParaRPr>
                    </a:p>
                    <a:p>
                      <a:pPr marL="285750" indent="-285750" algn="just" rtl="0">
                        <a:buFont typeface="Wingdings" panose="05000000000000000000" pitchFamily="2" charset="2"/>
                        <a:buChar char="q"/>
                      </a:pPr>
                      <a:r>
                        <a:rPr lang="ru-RU" sz="1600" b="0" i="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сенсорно-моторная</a:t>
                      </a:r>
                      <a:r>
                        <a:rPr lang="ru-RU" sz="1600" b="0" i="0" dirty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, телесно-ориентированная, арт-терапия, социо- и </a:t>
                      </a:r>
                      <a:r>
                        <a:rPr lang="ru-RU" sz="1600" b="0" i="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психодрама</a:t>
                      </a:r>
                      <a:r>
                        <a:rPr lang="ru-RU" sz="1600" b="0" i="0" dirty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;</a:t>
                      </a:r>
                    </a:p>
                    <a:p>
                      <a:pPr marL="285750" indent="-285750" algn="just" rtl="0">
                        <a:buFont typeface="Wingdings" panose="05000000000000000000" pitchFamily="2" charset="2"/>
                        <a:buChar char="q"/>
                      </a:pPr>
                      <a:r>
                        <a:rPr lang="ru-RU" sz="1600" b="0" i="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дыхательные </a:t>
                      </a:r>
                      <a:r>
                        <a:rPr lang="ru-RU" sz="1600" b="0" i="0" dirty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техники, осознанное владение телом;</a:t>
                      </a:r>
                    </a:p>
                    <a:p>
                      <a:pPr marL="285750" indent="-285750" algn="just" rtl="0">
                        <a:buFont typeface="Wingdings" panose="05000000000000000000" pitchFamily="2" charset="2"/>
                        <a:buChar char="q"/>
                      </a:pPr>
                      <a:r>
                        <a:rPr lang="ru-RU" sz="1600" b="0" i="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физические </a:t>
                      </a:r>
                      <a:r>
                        <a:rPr lang="ru-RU" sz="1600" b="0" i="0" dirty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условия выздоровления: сон, вода, свежий воздух, динамические </a:t>
                      </a:r>
                      <a:r>
                        <a:rPr lang="ru-RU" sz="1600" b="0" i="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паузы</a:t>
                      </a:r>
                      <a:endParaRPr lang="ru-RU" sz="1600" b="0" dirty="0">
                        <a:solidFill>
                          <a:srgbClr val="28476A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55886258"/>
                  </a:ext>
                </a:extLst>
              </a:tr>
            </a:tbl>
          </a:graphicData>
        </a:graphic>
      </p:graphicFrame>
      <p:grpSp>
        <p:nvGrpSpPr>
          <p:cNvPr id="18" name="Группа 17">
            <a:extLst>
              <a:ext uri="{FF2B5EF4-FFF2-40B4-BE49-F238E27FC236}">
                <a16:creationId xmlns="" xmlns:a16="http://schemas.microsoft.com/office/drawing/2014/main" id="{B1678BDC-6948-494A-9CBA-4505D50E178C}"/>
              </a:ext>
            </a:extLst>
          </p:cNvPr>
          <p:cNvGrpSpPr/>
          <p:nvPr/>
        </p:nvGrpSpPr>
        <p:grpSpPr>
          <a:xfrm>
            <a:off x="1273206" y="210531"/>
            <a:ext cx="3038430" cy="655164"/>
            <a:chOff x="6717320" y="1492374"/>
            <a:chExt cx="3405789" cy="851679"/>
          </a:xfrm>
        </p:grpSpPr>
        <p:pic>
          <p:nvPicPr>
            <p:cNvPr id="19" name="Рисунок 18">
              <a:extLst>
                <a:ext uri="{FF2B5EF4-FFF2-40B4-BE49-F238E27FC236}">
                  <a16:creationId xmlns="" xmlns:a16="http://schemas.microsoft.com/office/drawing/2014/main" id="{84B0136D-7CD2-49E0-B240-B08A38C0BE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10257" y="1492374"/>
              <a:ext cx="855277" cy="820129"/>
            </a:xfrm>
            <a:prstGeom prst="rect">
              <a:avLst/>
            </a:prstGeom>
          </p:spPr>
        </p:pic>
        <p:pic>
          <p:nvPicPr>
            <p:cNvPr id="20" name="Picture 6" descr="2">
              <a:extLst>
                <a:ext uri="{FF2B5EF4-FFF2-40B4-BE49-F238E27FC236}">
                  <a16:creationId xmlns="" xmlns:a16="http://schemas.microsoft.com/office/drawing/2014/main" id="{CB1A311A-83C2-44D8-A3B4-40BA67957A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100000"/>
                      </a14:imgEffect>
                      <a14:imgEffect>
                        <a14:saturation sat="214000"/>
                      </a14:imgEffect>
                      <a14:imgEffect>
                        <a14:brightnessContrast contrast="-3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7320" y="1505853"/>
              <a:ext cx="928997" cy="781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Рисунок 20">
              <a:extLst>
                <a:ext uri="{FF2B5EF4-FFF2-40B4-BE49-F238E27FC236}">
                  <a16:creationId xmlns="" xmlns:a16="http://schemas.microsoft.com/office/drawing/2014/main" id="{B5234C0F-F05A-4288-9B28-4880766E9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2459" y="1505853"/>
              <a:ext cx="1390650" cy="838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2203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5141" y="1762419"/>
            <a:ext cx="10081120" cy="510881"/>
          </a:xfrm>
        </p:spPr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ru-RU" b="1" i="0" dirty="0" smtClean="0">
                <a:solidFill>
                  <a:srgbClr val="28476A"/>
                </a:solidFill>
                <a:effectLst/>
                <a:latin typeface="Bahnschrift" panose="020B0502040204020203" pitchFamily="34" charset="0"/>
              </a:rPr>
              <a:t>Основные подходы к реабилитации ребенка: практика </a:t>
            </a:r>
            <a:endParaRPr lang="ru-RU" b="0" i="0" dirty="0">
              <a:solidFill>
                <a:srgbClr val="28476A"/>
              </a:solidFill>
              <a:effectLst/>
              <a:latin typeface="Bahnschrift" panose="020B0502040204020203" pitchFamily="34" charset="0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="" xmlns:a16="http://schemas.microsoft.com/office/drawing/2014/main" id="{33185F43-96D6-41F2-8958-77DF8E999EE5}"/>
              </a:ext>
            </a:extLst>
          </p:cNvPr>
          <p:cNvGrpSpPr/>
          <p:nvPr/>
        </p:nvGrpSpPr>
        <p:grpSpPr>
          <a:xfrm rot="5400000">
            <a:off x="8658571" y="-2632920"/>
            <a:ext cx="959893" cy="6298987"/>
            <a:chOff x="11371435" y="-103001"/>
            <a:chExt cx="902535" cy="5836513"/>
          </a:xfrm>
        </p:grpSpPr>
        <p:pic>
          <p:nvPicPr>
            <p:cNvPr id="9" name="Рисунок 8">
              <a:extLst>
                <a:ext uri="{FF2B5EF4-FFF2-40B4-BE49-F238E27FC236}">
                  <a16:creationId xmlns="" xmlns:a16="http://schemas.microsoft.com/office/drawing/2014/main" id="{A875A969-656F-45F4-B5CA-649F3BBAA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71435" y="2434958"/>
              <a:ext cx="902535" cy="3298554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="" xmlns:a16="http://schemas.microsoft.com/office/drawing/2014/main" id="{ABC56247-55AB-4F9A-B6B7-A529C602D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92442" y="-103001"/>
              <a:ext cx="881528" cy="2989764"/>
            </a:xfrm>
            <a:prstGeom prst="rect">
              <a:avLst/>
            </a:prstGeom>
          </p:spPr>
        </p:pic>
      </p:grpSp>
      <p:sp>
        <p:nvSpPr>
          <p:cNvPr id="11" name="Скругленный прямоугольник 8">
            <a:extLst>
              <a:ext uri="{FF2B5EF4-FFF2-40B4-BE49-F238E27FC236}">
                <a16:creationId xmlns="" xmlns:a16="http://schemas.microsoft.com/office/drawing/2014/main" id="{2B38A8D1-1371-4E67-B6F6-AE6E3B81011F}"/>
              </a:ext>
            </a:extLst>
          </p:cNvPr>
          <p:cNvSpPr/>
          <p:nvPr/>
        </p:nvSpPr>
        <p:spPr>
          <a:xfrm>
            <a:off x="203200" y="996520"/>
            <a:ext cx="11887200" cy="692680"/>
          </a:xfrm>
          <a:prstGeom prst="chevron">
            <a:avLst/>
          </a:prstGeom>
          <a:solidFill>
            <a:srgbClr val="5CB6E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 </a:t>
            </a:r>
            <a:r>
              <a:rPr lang="ru-RU" sz="21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Практика </a:t>
            </a:r>
            <a:r>
              <a:rPr lang="ru-RU" sz="21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«Я ШАГАЮ В ЖИЗНЬ»</a:t>
            </a:r>
          </a:p>
        </p:txBody>
      </p:sp>
      <p:graphicFrame>
        <p:nvGraphicFramePr>
          <p:cNvPr id="17" name="Таблица 17">
            <a:extLst>
              <a:ext uri="{FF2B5EF4-FFF2-40B4-BE49-F238E27FC236}">
                <a16:creationId xmlns="" xmlns:a16="http://schemas.microsoft.com/office/drawing/2014/main" id="{2DFB03E3-0E40-4B75-B7C0-00A02C72E4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5787378"/>
              </p:ext>
            </p:extLst>
          </p:nvPr>
        </p:nvGraphicFramePr>
        <p:xfrm>
          <a:off x="494709" y="2365871"/>
          <a:ext cx="11354390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9067">
                  <a:extLst>
                    <a:ext uri="{9D8B030D-6E8A-4147-A177-3AD203B41FA5}">
                      <a16:colId xmlns="" xmlns:a16="http://schemas.microsoft.com/office/drawing/2014/main" val="3340030194"/>
                    </a:ext>
                  </a:extLst>
                </a:gridCol>
                <a:gridCol w="3823204">
                  <a:extLst>
                    <a:ext uri="{9D8B030D-6E8A-4147-A177-3AD203B41FA5}">
                      <a16:colId xmlns="" xmlns:a16="http://schemas.microsoft.com/office/drawing/2014/main" val="3437151976"/>
                    </a:ext>
                  </a:extLst>
                </a:gridCol>
                <a:gridCol w="3812119">
                  <a:extLst>
                    <a:ext uri="{9D8B030D-6E8A-4147-A177-3AD203B41FA5}">
                      <a16:colId xmlns="" xmlns:a16="http://schemas.microsoft.com/office/drawing/2014/main" val="287221455"/>
                    </a:ext>
                  </a:extLst>
                </a:gridCol>
              </a:tblGrid>
              <a:tr h="1794106">
                <a:tc>
                  <a:txBody>
                    <a:bodyPr/>
                    <a:lstStyle/>
                    <a:p>
                      <a:pPr algn="ctr" rtl="0"/>
                      <a:r>
                        <a:rPr lang="ru-RU" sz="1600" b="1" i="0" kern="120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4. САМОРЕГУЛЯЦИЯ</a:t>
                      </a:r>
                      <a:r>
                        <a:rPr lang="ru-RU" sz="1600" b="0" i="0" kern="120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 rtl="0"/>
                      <a:endParaRPr lang="ru-RU" sz="1600" b="0" i="0" kern="1200" dirty="0" smtClean="0">
                        <a:solidFill>
                          <a:srgbClr val="28476A"/>
                        </a:solidFill>
                        <a:effectLst/>
                        <a:latin typeface="Bahnschrift" panose="020B0502040204020203" pitchFamily="34" charset="0"/>
                        <a:ea typeface="+mn-ea"/>
                        <a:cs typeface="+mn-cs"/>
                      </a:endParaRPr>
                    </a:p>
                    <a:p>
                      <a:pPr marL="285750" indent="-285750" algn="just" rtl="0">
                        <a:buFont typeface="Wingdings" panose="05000000000000000000" pitchFamily="2" charset="2"/>
                        <a:buChar char="q"/>
                      </a:pPr>
                      <a:r>
                        <a:rPr lang="ru-RU" sz="1600" b="0" i="0" kern="120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управление эмоциональными состояниями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 startAt="5"/>
                        <a:tabLst/>
                        <a:defRPr/>
                      </a:pPr>
                      <a:r>
                        <a:rPr lang="ru-RU" sz="1600" b="1" i="0" kern="120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ПРИВЯЗАННОСТЬ И ЭМПАТИЯ</a:t>
                      </a:r>
                      <a:r>
                        <a:rPr lang="ru-RU" sz="1600" b="0" i="0" kern="120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0" kern="120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 </a:t>
                      </a:r>
                      <a:endParaRPr lang="ru-RU" sz="1600" b="0" i="0" kern="1200" dirty="0" smtClean="0">
                        <a:solidFill>
                          <a:srgbClr val="28476A"/>
                        </a:solidFill>
                        <a:effectLst/>
                        <a:latin typeface="Bahnschrift" panose="020B0502040204020203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i="0" kern="1200" dirty="0" smtClean="0">
                        <a:solidFill>
                          <a:srgbClr val="28476A"/>
                        </a:solidFill>
                        <a:effectLst/>
                        <a:latin typeface="Bahnschrift" panose="020B0502040204020203" pitchFamily="34" charset="0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ru-RU" sz="1600" b="0" i="0" kern="120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 развитие отношений;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ru-RU" sz="1600" b="0" i="0" kern="120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 ментализация общения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ru-RU" sz="1600" dirty="0">
                        <a:solidFill>
                          <a:srgbClr val="28476A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</a:rPr>
                        <a:t>6. </a:t>
                      </a:r>
                      <a:r>
                        <a:rPr lang="ru-RU" sz="1600" b="1" i="0" kern="120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ПЕРЕРАБОТКА ТРАВМАТИЧЕСКОГО ОПЫТА</a:t>
                      </a:r>
                      <a:r>
                        <a:rPr lang="ru-RU" sz="1600" b="0" i="0" kern="120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ru-RU" sz="1600" b="0" i="0" kern="120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осознание инстинктивных реакций, «завершить незавершенное», «выйти героем из ситуации»;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ru-RU" sz="1600" b="0" i="0" kern="120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 закрепление опыта на когнитивном, эмоциональном и поведенческом уровне</a:t>
                      </a:r>
                      <a:endParaRPr lang="ru-RU" sz="1600" b="0" dirty="0">
                        <a:solidFill>
                          <a:srgbClr val="28476A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55886258"/>
                  </a:ext>
                </a:extLst>
              </a:tr>
            </a:tbl>
          </a:graphicData>
        </a:graphic>
      </p:graphicFrame>
      <p:grpSp>
        <p:nvGrpSpPr>
          <p:cNvPr id="18" name="Группа 17">
            <a:extLst>
              <a:ext uri="{FF2B5EF4-FFF2-40B4-BE49-F238E27FC236}">
                <a16:creationId xmlns="" xmlns:a16="http://schemas.microsoft.com/office/drawing/2014/main" id="{B1678BDC-6948-494A-9CBA-4505D50E178C}"/>
              </a:ext>
            </a:extLst>
          </p:cNvPr>
          <p:cNvGrpSpPr/>
          <p:nvPr/>
        </p:nvGrpSpPr>
        <p:grpSpPr>
          <a:xfrm>
            <a:off x="1273206" y="210531"/>
            <a:ext cx="3038430" cy="655164"/>
            <a:chOff x="6717320" y="1492374"/>
            <a:chExt cx="3405789" cy="851679"/>
          </a:xfrm>
        </p:grpSpPr>
        <p:pic>
          <p:nvPicPr>
            <p:cNvPr id="19" name="Рисунок 18">
              <a:extLst>
                <a:ext uri="{FF2B5EF4-FFF2-40B4-BE49-F238E27FC236}">
                  <a16:creationId xmlns="" xmlns:a16="http://schemas.microsoft.com/office/drawing/2014/main" id="{84B0136D-7CD2-49E0-B240-B08A38C0BE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10257" y="1492374"/>
              <a:ext cx="855277" cy="820129"/>
            </a:xfrm>
            <a:prstGeom prst="rect">
              <a:avLst/>
            </a:prstGeom>
          </p:spPr>
        </p:pic>
        <p:pic>
          <p:nvPicPr>
            <p:cNvPr id="20" name="Picture 6" descr="2">
              <a:extLst>
                <a:ext uri="{FF2B5EF4-FFF2-40B4-BE49-F238E27FC236}">
                  <a16:creationId xmlns="" xmlns:a16="http://schemas.microsoft.com/office/drawing/2014/main" id="{CB1A311A-83C2-44D8-A3B4-40BA67957A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100000"/>
                      </a14:imgEffect>
                      <a14:imgEffect>
                        <a14:saturation sat="214000"/>
                      </a14:imgEffect>
                      <a14:imgEffect>
                        <a14:brightnessContrast contrast="-3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7320" y="1505853"/>
              <a:ext cx="928997" cy="781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Рисунок 20">
              <a:extLst>
                <a:ext uri="{FF2B5EF4-FFF2-40B4-BE49-F238E27FC236}">
                  <a16:creationId xmlns="" xmlns:a16="http://schemas.microsoft.com/office/drawing/2014/main" id="{B5234C0F-F05A-4288-9B28-4880766E9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2459" y="1505853"/>
              <a:ext cx="1390650" cy="838200"/>
            </a:xfrm>
            <a:prstGeom prst="rect">
              <a:avLst/>
            </a:prstGeom>
          </p:spPr>
        </p:pic>
      </p:grpSp>
      <p:graphicFrame>
        <p:nvGraphicFramePr>
          <p:cNvPr id="12" name="Таблица 17">
            <a:extLst>
              <a:ext uri="{FF2B5EF4-FFF2-40B4-BE49-F238E27FC236}">
                <a16:creationId xmlns="" xmlns:a16="http://schemas.microsoft.com/office/drawing/2014/main" id="{2DFB03E3-0E40-4B75-B7C0-00A02C72E4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4557158"/>
              </p:ext>
            </p:extLst>
          </p:nvPr>
        </p:nvGraphicFramePr>
        <p:xfrm>
          <a:off x="482303" y="5029200"/>
          <a:ext cx="11366796" cy="1689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8932">
                  <a:extLst>
                    <a:ext uri="{9D8B030D-6E8A-4147-A177-3AD203B41FA5}">
                      <a16:colId xmlns="" xmlns:a16="http://schemas.microsoft.com/office/drawing/2014/main" val="3340030194"/>
                    </a:ext>
                  </a:extLst>
                </a:gridCol>
                <a:gridCol w="3788932">
                  <a:extLst>
                    <a:ext uri="{9D8B030D-6E8A-4147-A177-3AD203B41FA5}">
                      <a16:colId xmlns="" xmlns:a16="http://schemas.microsoft.com/office/drawing/2014/main" val="3437151976"/>
                    </a:ext>
                  </a:extLst>
                </a:gridCol>
                <a:gridCol w="3788932">
                  <a:extLst>
                    <a:ext uri="{9D8B030D-6E8A-4147-A177-3AD203B41FA5}">
                      <a16:colId xmlns="" xmlns:a16="http://schemas.microsoft.com/office/drawing/2014/main" val="287221455"/>
                    </a:ext>
                  </a:extLst>
                </a:gridCol>
              </a:tblGrid>
              <a:tr h="1689100">
                <a:tc>
                  <a:txBody>
                    <a:bodyPr/>
                    <a:lstStyle/>
                    <a:p>
                      <a:pPr algn="ctr" rtl="0"/>
                      <a:r>
                        <a:rPr lang="ru-RU" sz="1600" b="1" i="0" kern="120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7. ПОДДЕРЖКА СЕМЬИ</a:t>
                      </a:r>
                      <a:r>
                        <a:rPr lang="ru-RU" sz="1600" b="0" i="0" kern="120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285750" indent="-285750" algn="just" rtl="0">
                        <a:buFontTx/>
                        <a:buChar char="-"/>
                      </a:pPr>
                      <a:endParaRPr lang="ru-RU" sz="1600" b="0" i="0" kern="1200" dirty="0" smtClean="0">
                        <a:solidFill>
                          <a:srgbClr val="28476A"/>
                        </a:solidFill>
                        <a:effectLst/>
                        <a:latin typeface="Bahnschrift" panose="020B0502040204020203" pitchFamily="34" charset="0"/>
                        <a:ea typeface="+mn-ea"/>
                        <a:cs typeface="+mn-cs"/>
                      </a:endParaRPr>
                    </a:p>
                    <a:p>
                      <a:pPr marL="285750" indent="-285750" algn="just" rtl="0">
                        <a:buFont typeface="Wingdings" panose="05000000000000000000" pitchFamily="2" charset="2"/>
                        <a:buChar char="q"/>
                      </a:pPr>
                      <a:r>
                        <a:rPr lang="ru-RU" sz="1600" b="0" i="0" kern="120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детско-родительские тренинги; </a:t>
                      </a:r>
                    </a:p>
                    <a:p>
                      <a:pPr marL="285750" indent="-285750" algn="just" rtl="0">
                        <a:buFont typeface="Wingdings" panose="05000000000000000000" pitchFamily="2" charset="2"/>
                        <a:buChar char="q"/>
                      </a:pPr>
                      <a:r>
                        <a:rPr lang="ru-RU" sz="1600" b="0" i="0" kern="120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осознанное родительство; </a:t>
                      </a:r>
                    </a:p>
                    <a:p>
                      <a:pPr marL="285750" indent="-285750" algn="just" rtl="0">
                        <a:buFont typeface="Wingdings" panose="05000000000000000000" pitchFamily="2" charset="2"/>
                        <a:buChar char="q"/>
                      </a:pPr>
                      <a:r>
                        <a:rPr lang="ru-RU" sz="1600" b="0" i="0" kern="120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реабилитационная семейная обстановка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kern="120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8. ИДЕНТИЧНОСТЬ И ОСОЗНАННОСТЬ</a:t>
                      </a:r>
                      <a:r>
                        <a:rPr lang="ru-RU" sz="1600" b="0" i="0" kern="120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i="0" kern="1200" dirty="0" smtClean="0">
                        <a:solidFill>
                          <a:srgbClr val="28476A"/>
                        </a:solidFill>
                        <a:effectLst/>
                        <a:latin typeface="Bahnschrift" panose="020B0502040204020203" pitchFamily="34" charset="0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ru-RU" sz="1600" b="0" i="0" kern="120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развитие личности; 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ru-RU" sz="1600" b="0" i="0" kern="120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планирование жизненных маршрутов</a:t>
                      </a:r>
                      <a:endParaRPr lang="ru-RU" sz="1600" dirty="0">
                        <a:solidFill>
                          <a:srgbClr val="28476A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kern="120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9. СОЦИАЛЬНЫЕ КОНТАКТЫ</a:t>
                      </a:r>
                      <a:r>
                        <a:rPr lang="ru-RU" sz="1600" b="0" i="0" kern="120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i="0" kern="1200" dirty="0" smtClean="0">
                        <a:solidFill>
                          <a:srgbClr val="28476A"/>
                        </a:solidFill>
                        <a:effectLst/>
                        <a:latin typeface="Bahnschrift" panose="020B0502040204020203" pitchFamily="34" charset="0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ru-RU" sz="1600" b="0" i="0" kern="1200" dirty="0" smtClean="0">
                          <a:solidFill>
                            <a:srgbClr val="28476A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развитие и укрепление поддерживающих связей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dirty="0">
                        <a:solidFill>
                          <a:srgbClr val="28476A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558862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970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9400" y="2745484"/>
            <a:ext cx="6806459" cy="411251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dirty="0" smtClean="0">
                <a:solidFill>
                  <a:srgbClr val="28476A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Межведомственное взаимодействие и социальное партнерство способствует: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500" dirty="0" smtClean="0">
              <a:solidFill>
                <a:srgbClr val="28476A"/>
              </a:solidFill>
              <a:latin typeface="Bahnschrift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500" b="1" dirty="0" smtClean="0">
                <a:solidFill>
                  <a:srgbClr val="28476A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включению различных ресурсов </a:t>
            </a:r>
            <a:r>
              <a:rPr lang="ru-RU" sz="1500" b="1" dirty="0">
                <a:solidFill>
                  <a:srgbClr val="28476A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реабилитационной </a:t>
            </a:r>
            <a:r>
              <a:rPr lang="ru-RU" sz="1500" b="1" dirty="0" smtClean="0">
                <a:solidFill>
                  <a:srgbClr val="28476A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среды</a:t>
            </a:r>
            <a:r>
              <a:rPr lang="ru-RU" sz="1500" dirty="0" smtClean="0">
                <a:solidFill>
                  <a:srgbClr val="28476A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позволяющих раскрыть </a:t>
            </a:r>
            <a:r>
              <a:rPr lang="ru-RU" sz="1500" dirty="0">
                <a:solidFill>
                  <a:srgbClr val="28476A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большие возможности для формирования системы ценностей личности воспитанника, </a:t>
            </a:r>
            <a:r>
              <a:rPr lang="ru-RU" sz="1500" dirty="0" smtClean="0">
                <a:solidFill>
                  <a:srgbClr val="28476A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реализации их интересов, способствовать формированию гражданско-патриотической</a:t>
            </a:r>
            <a:r>
              <a:rPr lang="ru-RU" sz="1500" dirty="0">
                <a:solidFill>
                  <a:srgbClr val="28476A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активной жизненной позиции, </a:t>
            </a:r>
            <a:r>
              <a:rPr lang="ru-RU" sz="1500" dirty="0" smtClean="0">
                <a:solidFill>
                  <a:srgbClr val="28476A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укреплению духовно-нравственного </a:t>
            </a:r>
            <a:r>
              <a:rPr lang="ru-RU" sz="1500" dirty="0">
                <a:solidFill>
                  <a:srgbClr val="28476A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физического </a:t>
            </a:r>
            <a:r>
              <a:rPr lang="ru-RU" sz="1500" dirty="0" smtClean="0">
                <a:solidFill>
                  <a:srgbClr val="28476A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потенциала и поддерживающих связей;</a:t>
            </a:r>
            <a:endParaRPr lang="ru-RU" sz="1500" dirty="0">
              <a:solidFill>
                <a:srgbClr val="28476A"/>
              </a:solidFill>
              <a:latin typeface="Bahnschrift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500" dirty="0" smtClean="0">
              <a:solidFill>
                <a:srgbClr val="28476A"/>
              </a:solidFill>
              <a:latin typeface="Bahnschrift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500" b="1" dirty="0" smtClean="0">
                <a:solidFill>
                  <a:srgbClr val="28476A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развитию и совершенствованию </a:t>
            </a:r>
            <a:r>
              <a:rPr lang="ru-RU" sz="1500" b="1" dirty="0">
                <a:solidFill>
                  <a:srgbClr val="28476A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реабилитационной среды </a:t>
            </a:r>
            <a:r>
              <a:rPr lang="ru-RU" sz="1500" dirty="0">
                <a:solidFill>
                  <a:srgbClr val="28476A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500" dirty="0" smtClean="0">
                <a:solidFill>
                  <a:srgbClr val="28476A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учреждении, которая </a:t>
            </a:r>
            <a:r>
              <a:rPr lang="ru-RU" sz="1500" dirty="0">
                <a:solidFill>
                  <a:srgbClr val="28476A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обеспечивает </a:t>
            </a:r>
            <a:r>
              <a:rPr lang="ru-RU" sz="1500" dirty="0" smtClean="0">
                <a:solidFill>
                  <a:srgbClr val="28476A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благоприятный условия </a:t>
            </a:r>
            <a:r>
              <a:rPr lang="ru-RU" sz="1500" dirty="0">
                <a:solidFill>
                  <a:srgbClr val="28476A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проживания, </a:t>
            </a:r>
            <a:r>
              <a:rPr lang="ru-RU" sz="1500" dirty="0" smtClean="0">
                <a:solidFill>
                  <a:srgbClr val="28476A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воспитания </a:t>
            </a:r>
            <a:r>
              <a:rPr lang="ru-RU" sz="1500" dirty="0">
                <a:solidFill>
                  <a:srgbClr val="28476A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развития детей-сирот, детей, оставшихся без попечения </a:t>
            </a:r>
            <a:r>
              <a:rPr lang="ru-RU" sz="1500" dirty="0" smtClean="0">
                <a:solidFill>
                  <a:srgbClr val="28476A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родителей;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500" dirty="0" smtClean="0">
              <a:solidFill>
                <a:srgbClr val="28476A"/>
              </a:solidFill>
              <a:latin typeface="Bahnschrift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500" b="1" dirty="0" smtClean="0">
                <a:solidFill>
                  <a:srgbClr val="28476A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повышению </a:t>
            </a:r>
            <a:r>
              <a:rPr lang="ru-RU" sz="1500" b="1" dirty="0">
                <a:solidFill>
                  <a:srgbClr val="28476A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успешной социализации</a:t>
            </a:r>
            <a:r>
              <a:rPr lang="ru-RU" sz="1500" dirty="0">
                <a:solidFill>
                  <a:srgbClr val="28476A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smtClean="0">
                <a:solidFill>
                  <a:srgbClr val="28476A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воспитанников 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500" dirty="0">
              <a:solidFill>
                <a:srgbClr val="28476A"/>
              </a:solidFill>
              <a:latin typeface="Bahnschrift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="" xmlns:a16="http://schemas.microsoft.com/office/drawing/2014/main" id="{F73A2906-BE71-4EF8-8B6F-01D2A9D11161}"/>
              </a:ext>
            </a:extLst>
          </p:cNvPr>
          <p:cNvGrpSpPr/>
          <p:nvPr/>
        </p:nvGrpSpPr>
        <p:grpSpPr>
          <a:xfrm>
            <a:off x="411138" y="192231"/>
            <a:ext cx="11369723" cy="940089"/>
            <a:chOff x="822276" y="596909"/>
            <a:chExt cx="11369723" cy="940089"/>
          </a:xfrm>
        </p:grpSpPr>
        <p:grpSp>
          <p:nvGrpSpPr>
            <p:cNvPr id="19" name="Группа 18">
              <a:extLst>
                <a:ext uri="{FF2B5EF4-FFF2-40B4-BE49-F238E27FC236}">
                  <a16:creationId xmlns="" xmlns:a16="http://schemas.microsoft.com/office/drawing/2014/main" id="{EF42BB46-D85C-4466-9F9D-B3AB94DBEF0C}"/>
                </a:ext>
              </a:extLst>
            </p:cNvPr>
            <p:cNvGrpSpPr/>
            <p:nvPr/>
          </p:nvGrpSpPr>
          <p:grpSpPr>
            <a:xfrm>
              <a:off x="822276" y="596909"/>
              <a:ext cx="3405789" cy="851679"/>
              <a:chOff x="6717320" y="1492374"/>
              <a:chExt cx="3405789" cy="851679"/>
            </a:xfrm>
          </p:grpSpPr>
          <p:pic>
            <p:nvPicPr>
              <p:cNvPr id="25" name="Рисунок 24">
                <a:extLst>
                  <a:ext uri="{FF2B5EF4-FFF2-40B4-BE49-F238E27FC236}">
                    <a16:creationId xmlns="" xmlns:a16="http://schemas.microsoft.com/office/drawing/2014/main" id="{003FC507-9562-4EB0-92D9-6B4817C946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810257" y="1492374"/>
                <a:ext cx="855277" cy="820129"/>
              </a:xfrm>
              <a:prstGeom prst="rect">
                <a:avLst/>
              </a:prstGeom>
            </p:spPr>
          </p:pic>
          <p:pic>
            <p:nvPicPr>
              <p:cNvPr id="26" name="Picture 6" descr="2">
                <a:extLst>
                  <a:ext uri="{FF2B5EF4-FFF2-40B4-BE49-F238E27FC236}">
                    <a16:creationId xmlns="" xmlns:a16="http://schemas.microsoft.com/office/drawing/2014/main" id="{D42C7B84-262A-4DE1-A9AB-8E9E30A7BB9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harpenSoften amount="100000"/>
                        </a14:imgEffect>
                        <a14:imgEffect>
                          <a14:saturation sat="214000"/>
                        </a14:imgEffect>
                        <a14:imgEffect>
                          <a14:brightnessContrast contrast="-39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17320" y="1505853"/>
                <a:ext cx="928997" cy="7814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" name="Рисунок 26">
                <a:extLst>
                  <a:ext uri="{FF2B5EF4-FFF2-40B4-BE49-F238E27FC236}">
                    <a16:creationId xmlns="" xmlns:a16="http://schemas.microsoft.com/office/drawing/2014/main" id="{5FBB96C9-2FE4-408F-A9B5-3BE86720E7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32459" y="1505853"/>
                <a:ext cx="1390650" cy="838200"/>
              </a:xfrm>
              <a:prstGeom prst="rect">
                <a:avLst/>
              </a:prstGeom>
            </p:spPr>
          </p:pic>
        </p:grpSp>
        <p:grpSp>
          <p:nvGrpSpPr>
            <p:cNvPr id="22" name="Группа 21">
              <a:extLst>
                <a:ext uri="{FF2B5EF4-FFF2-40B4-BE49-F238E27FC236}">
                  <a16:creationId xmlns="" xmlns:a16="http://schemas.microsoft.com/office/drawing/2014/main" id="{FD5E354C-C247-4904-ABE8-7E1BAB63BEAB}"/>
                </a:ext>
              </a:extLst>
            </p:cNvPr>
            <p:cNvGrpSpPr/>
            <p:nvPr/>
          </p:nvGrpSpPr>
          <p:grpSpPr>
            <a:xfrm rot="5400000">
              <a:off x="8726084" y="-1928917"/>
              <a:ext cx="940089" cy="5991741"/>
              <a:chOff x="11371435" y="-103001"/>
              <a:chExt cx="902535" cy="5836513"/>
            </a:xfrm>
          </p:grpSpPr>
          <p:pic>
            <p:nvPicPr>
              <p:cNvPr id="23" name="Рисунок 22">
                <a:extLst>
                  <a:ext uri="{FF2B5EF4-FFF2-40B4-BE49-F238E27FC236}">
                    <a16:creationId xmlns="" xmlns:a16="http://schemas.microsoft.com/office/drawing/2014/main" id="{F1629C26-51B1-41C8-B048-7E101B3076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71435" y="2434958"/>
                <a:ext cx="902535" cy="3298554"/>
              </a:xfrm>
              <a:prstGeom prst="rect">
                <a:avLst/>
              </a:prstGeom>
            </p:spPr>
          </p:pic>
          <p:pic>
            <p:nvPicPr>
              <p:cNvPr id="24" name="Рисунок 23">
                <a:extLst>
                  <a:ext uri="{FF2B5EF4-FFF2-40B4-BE49-F238E27FC236}">
                    <a16:creationId xmlns="" xmlns:a16="http://schemas.microsoft.com/office/drawing/2014/main" id="{7C44B983-04F5-4515-9D7B-D4649AF074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92442" y="-103001"/>
                <a:ext cx="881528" cy="2989764"/>
              </a:xfrm>
              <a:prstGeom prst="rect">
                <a:avLst/>
              </a:prstGeom>
            </p:spPr>
          </p:pic>
        </p:grpSp>
      </p:grpSp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501B9665-9104-4579-B101-601CB50841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900" y="2745484"/>
            <a:ext cx="4762500" cy="3528315"/>
          </a:xfrm>
          <a:prstGeom prst="rect">
            <a:avLst/>
          </a:prstGeom>
        </p:spPr>
      </p:pic>
      <p:sp>
        <p:nvSpPr>
          <p:cNvPr id="16" name="Скругленный прямоугольник 8">
            <a:extLst>
              <a:ext uri="{FF2B5EF4-FFF2-40B4-BE49-F238E27FC236}">
                <a16:creationId xmlns="" xmlns:a16="http://schemas.microsoft.com/office/drawing/2014/main" id="{2B38A8D1-1371-4E67-B6F6-AE6E3B81011F}"/>
              </a:ext>
            </a:extLst>
          </p:cNvPr>
          <p:cNvSpPr/>
          <p:nvPr/>
        </p:nvSpPr>
        <p:spPr>
          <a:xfrm>
            <a:off x="190500" y="1122517"/>
            <a:ext cx="11887200" cy="692680"/>
          </a:xfrm>
          <a:prstGeom prst="chevron">
            <a:avLst/>
          </a:prstGeom>
          <a:solidFill>
            <a:srgbClr val="5CB6E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 </a:t>
            </a:r>
            <a:r>
              <a:rPr lang="ru-RU" sz="21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Практика </a:t>
            </a:r>
            <a:r>
              <a:rPr lang="ru-RU" sz="21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«Я ШАГАЮ В ЖИЗНЬ»</a:t>
            </a:r>
          </a:p>
        </p:txBody>
      </p:sp>
      <p:sp>
        <p:nvSpPr>
          <p:cNvPr id="29" name="Объект 2"/>
          <p:cNvSpPr txBox="1">
            <a:spLocks/>
          </p:cNvSpPr>
          <p:nvPr/>
        </p:nvSpPr>
        <p:spPr>
          <a:xfrm>
            <a:off x="411138" y="1950511"/>
            <a:ext cx="11552262" cy="6402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Межведомственное взаимодействие и социальное партнерство</a:t>
            </a:r>
            <a:endParaRPr lang="ru-RU" dirty="0">
              <a:solidFill>
                <a:srgbClr val="28476A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0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51436" y="16317157"/>
            <a:ext cx="3006715" cy="2255036"/>
          </a:xfrm>
          <a:prstGeom prst="rect">
            <a:avLst/>
          </a:prstGeom>
        </p:spPr>
      </p:pic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0A7FBD32-EB91-4F5C-A3F0-596648B48A90}"/>
              </a:ext>
            </a:extLst>
          </p:cNvPr>
          <p:cNvGrpSpPr/>
          <p:nvPr/>
        </p:nvGrpSpPr>
        <p:grpSpPr>
          <a:xfrm>
            <a:off x="999497" y="1437371"/>
            <a:ext cx="10739120" cy="4945419"/>
            <a:chOff x="1400608" y="1848371"/>
            <a:chExt cx="10255233" cy="1379513"/>
          </a:xfrm>
        </p:grpSpPr>
        <p:sp>
          <p:nvSpPr>
            <p:cNvPr id="28" name="Прямоугольник 27">
              <a:extLst>
                <a:ext uri="{FF2B5EF4-FFF2-40B4-BE49-F238E27FC236}">
                  <a16:creationId xmlns="" xmlns:a16="http://schemas.microsoft.com/office/drawing/2014/main" id="{609400BB-21E5-47EB-B372-758F07DC64D6}"/>
                </a:ext>
              </a:extLst>
            </p:cNvPr>
            <p:cNvSpPr/>
            <p:nvPr/>
          </p:nvSpPr>
          <p:spPr>
            <a:xfrm>
              <a:off x="1400608" y="2125386"/>
              <a:ext cx="10255233" cy="1102498"/>
            </a:xfrm>
            <a:prstGeom prst="rect">
              <a:avLst/>
            </a:prstGeom>
            <a:solidFill>
              <a:srgbClr val="3864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Заголовок 1"/>
            <p:cNvSpPr txBox="1">
              <a:spLocks/>
            </p:cNvSpPr>
            <p:nvPr/>
          </p:nvSpPr>
          <p:spPr>
            <a:xfrm>
              <a:off x="1400608" y="1848371"/>
              <a:ext cx="9945106" cy="117234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2800" b="1" dirty="0" smtClean="0">
                  <a:solidFill>
                    <a:srgbClr val="F8F4E9"/>
                  </a:solidFill>
                  <a:latin typeface="Bahnschrift" panose="020B0502040204020203" pitchFamily="34" charset="0"/>
                </a:rPr>
                <a:t>Основные </a:t>
              </a:r>
              <a:r>
                <a:rPr lang="ru-RU" sz="2800" b="1" smtClean="0">
                  <a:solidFill>
                    <a:srgbClr val="F8F4E9"/>
                  </a:solidFill>
                  <a:latin typeface="Bahnschrift" panose="020B0502040204020203" pitchFamily="34" charset="0"/>
                </a:rPr>
                <a:t>принципы работы:</a:t>
              </a:r>
              <a:r>
                <a:rPr lang="ru-RU" sz="2200" b="1" smtClean="0">
                  <a:solidFill>
                    <a:srgbClr val="F8F4E9"/>
                  </a:solidFill>
                  <a:latin typeface="Bahnschrift" panose="020B0502040204020203" pitchFamily="34" charset="0"/>
                </a:rPr>
                <a:t> </a:t>
              </a:r>
              <a:endParaRPr lang="ru-RU" sz="2200" b="1" dirty="0" smtClean="0">
                <a:solidFill>
                  <a:srgbClr val="F8F4E9"/>
                </a:solidFill>
                <a:latin typeface="Bahnschrift" panose="020B0502040204020203" pitchFamily="34" charset="0"/>
              </a:endParaRPr>
            </a:p>
            <a:p>
              <a:endParaRPr lang="ru-RU" sz="2200" dirty="0" smtClean="0">
                <a:solidFill>
                  <a:srgbClr val="F8F4E9"/>
                </a:solidFill>
                <a:latin typeface="Bahnschrift" panose="020B0502040204020203" pitchFamily="34" charset="0"/>
              </a:endParaRPr>
            </a:p>
            <a:p>
              <a:pPr marL="342900" indent="-342900" algn="just">
                <a:buFont typeface="Wingdings" panose="05000000000000000000" pitchFamily="2" charset="2"/>
                <a:buChar char="q"/>
              </a:pPr>
              <a:r>
                <a:rPr lang="ru-RU" sz="2000" dirty="0" smtClean="0">
                  <a:solidFill>
                    <a:srgbClr val="F8F4E9"/>
                  </a:solidFill>
                  <a:latin typeface="Bahnschrift" panose="020B0502040204020203" pitchFamily="34" charset="0"/>
                </a:rPr>
                <a:t>соблюдение </a:t>
              </a:r>
              <a:r>
                <a:rPr lang="ru-RU" sz="2000" dirty="0">
                  <a:solidFill>
                    <a:srgbClr val="F8F4E9"/>
                  </a:solidFill>
                  <a:latin typeface="Bahnschrift" panose="020B0502040204020203" pitchFamily="34" charset="0"/>
                </a:rPr>
                <a:t>преемственности при устройстве воспитанников в приемную </a:t>
              </a:r>
              <a:r>
                <a:rPr lang="ru-RU" sz="2000" dirty="0" smtClean="0">
                  <a:solidFill>
                    <a:srgbClr val="F8F4E9"/>
                  </a:solidFill>
                  <a:latin typeface="Bahnschrift" panose="020B0502040204020203" pitchFamily="34" charset="0"/>
                </a:rPr>
                <a:t>семью; </a:t>
              </a:r>
            </a:p>
            <a:p>
              <a:pPr marL="342900" indent="-342900" algn="just">
                <a:buFont typeface="Wingdings" panose="05000000000000000000" pitchFamily="2" charset="2"/>
                <a:buChar char="q"/>
              </a:pPr>
              <a:endParaRPr lang="ru-RU" sz="2000" dirty="0" smtClean="0">
                <a:solidFill>
                  <a:srgbClr val="F8F4E9"/>
                </a:solidFill>
                <a:latin typeface="Bahnschrift" panose="020B0502040204020203" pitchFamily="34" charset="0"/>
              </a:endParaRPr>
            </a:p>
            <a:p>
              <a:pPr marL="342900" indent="-342900" algn="just">
                <a:buFont typeface="Wingdings" panose="05000000000000000000" pitchFamily="2" charset="2"/>
                <a:buChar char="q"/>
              </a:pPr>
              <a:r>
                <a:rPr lang="ru-RU" sz="2000" dirty="0" smtClean="0">
                  <a:solidFill>
                    <a:srgbClr val="F8F4E9"/>
                  </a:solidFill>
                  <a:latin typeface="Bahnschrift" panose="020B0502040204020203" pitchFamily="34" charset="0"/>
                </a:rPr>
                <a:t>повышение </a:t>
              </a:r>
              <a:r>
                <a:rPr lang="ru-RU" sz="2000" dirty="0">
                  <a:solidFill>
                    <a:srgbClr val="F8F4E9"/>
                  </a:solidFill>
                  <a:latin typeface="Bahnschrift" panose="020B0502040204020203" pitchFamily="34" charset="0"/>
                </a:rPr>
                <a:t>педагогических, медико-психологических, правовых </a:t>
              </a:r>
              <a:r>
                <a:rPr lang="ru-RU" sz="2000" dirty="0" smtClean="0">
                  <a:solidFill>
                    <a:srgbClr val="F8F4E9"/>
                  </a:solidFill>
                  <a:latin typeface="Bahnschrift" panose="020B0502040204020203" pitchFamily="34" charset="0"/>
                </a:rPr>
                <a:t>компетенций </a:t>
              </a:r>
              <a:r>
                <a:rPr lang="ru-RU" sz="2000" dirty="0">
                  <a:solidFill>
                    <a:srgbClr val="F8F4E9"/>
                  </a:solidFill>
                  <a:latin typeface="Bahnschrift" panose="020B0502040204020203" pitchFamily="34" charset="0"/>
                </a:rPr>
                <a:t>замещающих </a:t>
              </a:r>
              <a:r>
                <a:rPr lang="ru-RU" sz="2000" dirty="0" smtClean="0">
                  <a:solidFill>
                    <a:srgbClr val="F8F4E9"/>
                  </a:solidFill>
                  <a:latin typeface="Bahnschrift" panose="020B0502040204020203" pitchFamily="34" charset="0"/>
                </a:rPr>
                <a:t>родителей;</a:t>
              </a:r>
            </a:p>
            <a:p>
              <a:pPr algn="just"/>
              <a:r>
                <a:rPr lang="ru-RU" sz="2000" dirty="0" smtClean="0">
                  <a:solidFill>
                    <a:srgbClr val="F8F4E9"/>
                  </a:solidFill>
                  <a:latin typeface="Bahnschrift" panose="020B0502040204020203" pitchFamily="34" charset="0"/>
                </a:rPr>
                <a:t> </a:t>
              </a:r>
            </a:p>
            <a:p>
              <a:pPr marL="342900" indent="-342900" algn="just">
                <a:buFont typeface="Wingdings" panose="05000000000000000000" pitchFamily="2" charset="2"/>
                <a:buChar char="q"/>
              </a:pPr>
              <a:r>
                <a:rPr lang="ru-RU" sz="2000" spc="27" dirty="0" smtClean="0">
                  <a:solidFill>
                    <a:schemeClr val="bg1"/>
                  </a:solidFill>
                  <a:latin typeface="Bahnschrift" panose="020B0502040204020203" pitchFamily="34" charset="0"/>
                  <a:cs typeface="Microsoft Sans Serif"/>
                </a:rPr>
                <a:t>мобилизация</a:t>
              </a:r>
              <a:r>
                <a:rPr lang="ru-RU" sz="2000" spc="27" dirty="0">
                  <a:solidFill>
                    <a:schemeClr val="bg1"/>
                  </a:solidFill>
                  <a:latin typeface="Bahnschrift" panose="020B0502040204020203" pitchFamily="34" charset="0"/>
                  <a:cs typeface="Microsoft Sans Serif"/>
                </a:rPr>
                <a:t>, </a:t>
              </a:r>
              <a:r>
                <a:rPr lang="ru-RU" sz="2000" spc="13" dirty="0">
                  <a:solidFill>
                    <a:schemeClr val="bg1"/>
                  </a:solidFill>
                  <a:latin typeface="Bahnschrift" panose="020B0502040204020203" pitchFamily="34" charset="0"/>
                  <a:cs typeface="Microsoft Sans Serif"/>
                </a:rPr>
                <a:t>аккумуляция </a:t>
              </a:r>
              <a:r>
                <a:rPr lang="ru-RU" sz="2000" spc="87" dirty="0">
                  <a:solidFill>
                    <a:schemeClr val="bg1"/>
                  </a:solidFill>
                  <a:latin typeface="Bahnschrift" panose="020B0502040204020203" pitchFamily="34" charset="0"/>
                  <a:cs typeface="Microsoft Sans Serif"/>
                </a:rPr>
                <a:t>и </a:t>
              </a:r>
              <a:r>
                <a:rPr lang="ru-RU" sz="2000" spc="33" dirty="0">
                  <a:solidFill>
                    <a:schemeClr val="bg1"/>
                  </a:solidFill>
                  <a:latin typeface="Bahnschrift" panose="020B0502040204020203" pitchFamily="34" charset="0"/>
                  <a:cs typeface="Microsoft Sans Serif"/>
                </a:rPr>
                <a:t>оптимальная </a:t>
              </a:r>
              <a:r>
                <a:rPr lang="ru-RU" sz="2000" spc="13" dirty="0">
                  <a:solidFill>
                    <a:schemeClr val="bg1"/>
                  </a:solidFill>
                  <a:latin typeface="Bahnschrift" panose="020B0502040204020203" pitchFamily="34" charset="0"/>
                  <a:cs typeface="Microsoft Sans Serif"/>
                </a:rPr>
                <a:t>поддержка </a:t>
              </a:r>
              <a:r>
                <a:rPr lang="ru-RU" sz="2000" spc="20" dirty="0">
                  <a:solidFill>
                    <a:schemeClr val="bg1"/>
                  </a:solidFill>
                  <a:latin typeface="Bahnschrift" panose="020B0502040204020203" pitchFamily="34" charset="0"/>
                  <a:cs typeface="Microsoft Sans Serif"/>
                </a:rPr>
                <a:t> </a:t>
              </a:r>
              <a:r>
                <a:rPr lang="ru-RU" sz="2000" spc="13" dirty="0">
                  <a:solidFill>
                    <a:schemeClr val="bg1"/>
                  </a:solidFill>
                  <a:latin typeface="Bahnschrift" panose="020B0502040204020203" pitchFamily="34" charset="0"/>
                  <a:cs typeface="Microsoft Sans Serif"/>
                </a:rPr>
                <a:t>ресурсов </a:t>
              </a:r>
              <a:r>
                <a:rPr lang="ru-RU" sz="2000" spc="33" dirty="0">
                  <a:solidFill>
                    <a:schemeClr val="bg1"/>
                  </a:solidFill>
                  <a:latin typeface="Bahnschrift" panose="020B0502040204020203" pitchFamily="34" charset="0"/>
                  <a:cs typeface="Microsoft Sans Serif"/>
                </a:rPr>
                <a:t>замещающей семьи </a:t>
              </a:r>
              <a:r>
                <a:rPr lang="ru-RU" sz="2000" spc="-7" dirty="0">
                  <a:solidFill>
                    <a:schemeClr val="bg1"/>
                  </a:solidFill>
                  <a:latin typeface="Bahnschrift" panose="020B0502040204020203" pitchFamily="34" charset="0"/>
                  <a:cs typeface="Microsoft Sans Serif"/>
                </a:rPr>
                <a:t>для </a:t>
              </a:r>
              <a:r>
                <a:rPr lang="ru-RU" sz="2000" spc="47" dirty="0">
                  <a:solidFill>
                    <a:schemeClr val="bg1"/>
                  </a:solidFill>
                  <a:latin typeface="Bahnschrift" panose="020B0502040204020203" pitchFamily="34" charset="0"/>
                  <a:cs typeface="Microsoft Sans Serif"/>
                </a:rPr>
                <a:t>полноценного </a:t>
              </a:r>
              <a:r>
                <a:rPr lang="ru-RU" sz="2000" spc="27" dirty="0">
                  <a:solidFill>
                    <a:schemeClr val="bg1"/>
                  </a:solidFill>
                  <a:latin typeface="Bahnschrift" panose="020B0502040204020203" pitchFamily="34" charset="0"/>
                  <a:cs typeface="Microsoft Sans Serif"/>
                </a:rPr>
                <a:t>развития </a:t>
              </a:r>
              <a:r>
                <a:rPr lang="ru-RU" sz="2000" spc="-300" dirty="0">
                  <a:solidFill>
                    <a:schemeClr val="bg1"/>
                  </a:solidFill>
                  <a:latin typeface="Bahnschrift" panose="020B0502040204020203" pitchFamily="34" charset="0"/>
                  <a:cs typeface="Microsoft Sans Serif"/>
                </a:rPr>
                <a:t> </a:t>
              </a:r>
              <a:r>
                <a:rPr lang="ru-RU" sz="2000" spc="40" dirty="0">
                  <a:solidFill>
                    <a:schemeClr val="bg1"/>
                  </a:solidFill>
                  <a:latin typeface="Bahnschrift" panose="020B0502040204020203" pitchFamily="34" charset="0"/>
                  <a:cs typeface="Microsoft Sans Serif"/>
                </a:rPr>
                <a:t>подопечного,</a:t>
              </a:r>
              <a:r>
                <a:rPr lang="ru-RU" sz="2000" spc="-20" dirty="0">
                  <a:solidFill>
                    <a:schemeClr val="bg1"/>
                  </a:solidFill>
                  <a:latin typeface="Bahnschrift" panose="020B0502040204020203" pitchFamily="34" charset="0"/>
                  <a:cs typeface="Microsoft Sans Serif"/>
                </a:rPr>
                <a:t> </a:t>
              </a:r>
              <a:r>
                <a:rPr lang="ru-RU" sz="2000" spc="27" dirty="0">
                  <a:solidFill>
                    <a:schemeClr val="bg1"/>
                  </a:solidFill>
                  <a:latin typeface="Bahnschrift" panose="020B0502040204020203" pitchFamily="34" charset="0"/>
                  <a:cs typeface="Microsoft Sans Serif"/>
                </a:rPr>
                <a:t>укрепление</a:t>
              </a:r>
              <a:r>
                <a:rPr lang="ru-RU" sz="2000" spc="-13" dirty="0">
                  <a:solidFill>
                    <a:schemeClr val="bg1"/>
                  </a:solidFill>
                  <a:latin typeface="Bahnschrift" panose="020B0502040204020203" pitchFamily="34" charset="0"/>
                  <a:cs typeface="Microsoft Sans Serif"/>
                </a:rPr>
                <a:t> </a:t>
              </a:r>
              <a:r>
                <a:rPr lang="ru-RU" sz="2000" spc="33" dirty="0">
                  <a:solidFill>
                    <a:schemeClr val="bg1"/>
                  </a:solidFill>
                  <a:latin typeface="Bahnschrift" panose="020B0502040204020203" pitchFamily="34" charset="0"/>
                  <a:cs typeface="Microsoft Sans Serif"/>
                </a:rPr>
                <a:t>его</a:t>
              </a:r>
              <a:r>
                <a:rPr lang="ru-RU" sz="2000" spc="-13" dirty="0">
                  <a:solidFill>
                    <a:schemeClr val="bg1"/>
                  </a:solidFill>
                  <a:latin typeface="Bahnschrift" panose="020B0502040204020203" pitchFamily="34" charset="0"/>
                  <a:cs typeface="Microsoft Sans Serif"/>
                </a:rPr>
                <a:t> </a:t>
              </a:r>
              <a:r>
                <a:rPr lang="ru-RU" sz="2000" spc="27" dirty="0" smtClean="0">
                  <a:solidFill>
                    <a:schemeClr val="bg1"/>
                  </a:solidFill>
                  <a:latin typeface="Bahnschrift" panose="020B0502040204020203" pitchFamily="34" charset="0"/>
                  <a:cs typeface="Microsoft Sans Serif"/>
                </a:rPr>
                <a:t>жизнеспособности</a:t>
              </a:r>
              <a:endParaRPr lang="ru-RU" sz="2000" b="1" dirty="0">
                <a:solidFill>
                  <a:srgbClr val="F8F4E9"/>
                </a:solidFill>
                <a:latin typeface="Bahnschrift" panose="020B0502040204020203" pitchFamily="34" charset="0"/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714331" y="5316934"/>
            <a:ext cx="1073912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32" marR="101587" algn="just">
              <a:lnSpc>
                <a:spcPts val="1800"/>
              </a:lnSpc>
              <a:spcBef>
                <a:spcPts val="133"/>
              </a:spcBef>
            </a:pPr>
            <a:r>
              <a:rPr lang="ru-RU" spc="27" dirty="0" smtClean="0">
                <a:solidFill>
                  <a:schemeClr val="bg2">
                    <a:lumMod val="25000"/>
                  </a:schemeClr>
                </a:solidFill>
                <a:latin typeface="Bahnschrift" panose="020B0502040204020203" pitchFamily="34" charset="0"/>
                <a:cs typeface="Microsoft Sans Serif"/>
              </a:rPr>
              <a:t>:</a:t>
            </a:r>
            <a:endParaRPr lang="ru-RU" dirty="0">
              <a:solidFill>
                <a:schemeClr val="bg2">
                  <a:lumMod val="25000"/>
                </a:schemeClr>
              </a:solidFill>
              <a:latin typeface="Bahnschrift" panose="020B0502040204020203" pitchFamily="34" charset="0"/>
              <a:cs typeface="Microsoft Sans Serif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="" xmlns:a16="http://schemas.microsoft.com/office/drawing/2014/main" id="{B1678BDC-6948-494A-9CBA-4505D50E178C}"/>
              </a:ext>
            </a:extLst>
          </p:cNvPr>
          <p:cNvGrpSpPr/>
          <p:nvPr/>
        </p:nvGrpSpPr>
        <p:grpSpPr>
          <a:xfrm>
            <a:off x="822276" y="596909"/>
            <a:ext cx="3405789" cy="851679"/>
            <a:chOff x="6717320" y="1492374"/>
            <a:chExt cx="3405789" cy="851679"/>
          </a:xfrm>
        </p:grpSpPr>
        <p:pic>
          <p:nvPicPr>
            <p:cNvPr id="19" name="Рисунок 18">
              <a:extLst>
                <a:ext uri="{FF2B5EF4-FFF2-40B4-BE49-F238E27FC236}">
                  <a16:creationId xmlns="" xmlns:a16="http://schemas.microsoft.com/office/drawing/2014/main" id="{84B0136D-7CD2-49E0-B240-B08A38C0BE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10257" y="1492374"/>
              <a:ext cx="855277" cy="820129"/>
            </a:xfrm>
            <a:prstGeom prst="rect">
              <a:avLst/>
            </a:prstGeom>
          </p:spPr>
        </p:pic>
        <p:pic>
          <p:nvPicPr>
            <p:cNvPr id="20" name="Picture 6" descr="2">
              <a:extLst>
                <a:ext uri="{FF2B5EF4-FFF2-40B4-BE49-F238E27FC236}">
                  <a16:creationId xmlns="" xmlns:a16="http://schemas.microsoft.com/office/drawing/2014/main" id="{CB1A311A-83C2-44D8-A3B4-40BA67957A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100000"/>
                      </a14:imgEffect>
                      <a14:imgEffect>
                        <a14:saturation sat="214000"/>
                      </a14:imgEffect>
                      <a14:imgEffect>
                        <a14:brightnessContrast contrast="-3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7320" y="1505853"/>
              <a:ext cx="928997" cy="781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Рисунок 20">
              <a:extLst>
                <a:ext uri="{FF2B5EF4-FFF2-40B4-BE49-F238E27FC236}">
                  <a16:creationId xmlns="" xmlns:a16="http://schemas.microsoft.com/office/drawing/2014/main" id="{B5234C0F-F05A-4288-9B28-4880766E9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2459" y="1505853"/>
              <a:ext cx="1390650" cy="838200"/>
            </a:xfrm>
            <a:prstGeom prst="rect">
              <a:avLst/>
            </a:prstGeom>
          </p:spPr>
        </p:pic>
      </p:grpSp>
      <p:sp>
        <p:nvSpPr>
          <p:cNvPr id="23" name="Заголовок 1">
            <a:extLst>
              <a:ext uri="{FF2B5EF4-FFF2-40B4-BE49-F238E27FC236}">
                <a16:creationId xmlns="" xmlns:a16="http://schemas.microsoft.com/office/drawing/2014/main" id="{B2A1F217-5A6D-4735-83F7-0E03ADFDE1E4}"/>
              </a:ext>
            </a:extLst>
          </p:cNvPr>
          <p:cNvSpPr txBox="1">
            <a:spLocks/>
          </p:cNvSpPr>
          <p:nvPr/>
        </p:nvSpPr>
        <p:spPr>
          <a:xfrm>
            <a:off x="4452960" y="1057052"/>
            <a:ext cx="1630931" cy="35998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400" dirty="0">
              <a:solidFill>
                <a:schemeClr val="accent1">
                  <a:lumMod val="50000"/>
                </a:schemeClr>
              </a:solidFill>
              <a:latin typeface="Bahnschrift" panose="020B0502040204020203" pitchFamily="34" charset="0"/>
            </a:endParaRPr>
          </a:p>
        </p:txBody>
      </p:sp>
      <p:grpSp>
        <p:nvGrpSpPr>
          <p:cNvPr id="24" name="Группа 23">
            <a:extLst>
              <a:ext uri="{FF2B5EF4-FFF2-40B4-BE49-F238E27FC236}">
                <a16:creationId xmlns="" xmlns:a16="http://schemas.microsoft.com/office/drawing/2014/main" id="{A667E4A2-E00B-40B4-B3C6-BB70C44E5B7F}"/>
              </a:ext>
            </a:extLst>
          </p:cNvPr>
          <p:cNvGrpSpPr/>
          <p:nvPr/>
        </p:nvGrpSpPr>
        <p:grpSpPr>
          <a:xfrm>
            <a:off x="44955" y="0"/>
            <a:ext cx="489319" cy="6858000"/>
            <a:chOff x="11584607" y="-1"/>
            <a:chExt cx="489319" cy="6858000"/>
          </a:xfrm>
        </p:grpSpPr>
        <p:pic>
          <p:nvPicPr>
            <p:cNvPr id="25" name="Рисунок 24">
              <a:extLst>
                <a:ext uri="{FF2B5EF4-FFF2-40B4-BE49-F238E27FC236}">
                  <a16:creationId xmlns="" xmlns:a16="http://schemas.microsoft.com/office/drawing/2014/main" id="{AB923786-127C-4B7A-8371-65F5050CE5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60154" t="10532" r="29139"/>
            <a:stretch/>
          </p:blipFill>
          <p:spPr>
            <a:xfrm rot="10800000">
              <a:off x="11584607" y="-1"/>
              <a:ext cx="464321" cy="3508851"/>
            </a:xfrm>
            <a:prstGeom prst="rect">
              <a:avLst/>
            </a:prstGeom>
            <a:solidFill>
              <a:srgbClr val="FAF6EB"/>
            </a:solidFill>
          </p:spPr>
        </p:pic>
        <p:pic>
          <p:nvPicPr>
            <p:cNvPr id="26" name="Рисунок 25">
              <a:extLst>
                <a:ext uri="{FF2B5EF4-FFF2-40B4-BE49-F238E27FC236}">
                  <a16:creationId xmlns="" xmlns:a16="http://schemas.microsoft.com/office/drawing/2014/main" id="{7B2AA089-4C23-4842-9017-99F22B72BC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60154" t="14219" r="29139"/>
            <a:stretch/>
          </p:blipFill>
          <p:spPr>
            <a:xfrm>
              <a:off x="11609605" y="3493770"/>
              <a:ext cx="464321" cy="3364229"/>
            </a:xfrm>
            <a:prstGeom prst="rect">
              <a:avLst/>
            </a:prstGeom>
            <a:solidFill>
              <a:srgbClr val="FAF6EB"/>
            </a:solidFill>
          </p:spPr>
        </p:pic>
        <p:sp>
          <p:nvSpPr>
            <p:cNvPr id="27" name="Блок-схема: решение 26">
              <a:extLst>
                <a:ext uri="{FF2B5EF4-FFF2-40B4-BE49-F238E27FC236}">
                  <a16:creationId xmlns="" xmlns:a16="http://schemas.microsoft.com/office/drawing/2014/main" id="{01B087EC-C125-408B-A0CF-41189ED05D12}"/>
                </a:ext>
              </a:extLst>
            </p:cNvPr>
            <p:cNvSpPr/>
            <p:nvPr/>
          </p:nvSpPr>
          <p:spPr>
            <a:xfrm>
              <a:off x="11645265" y="3183256"/>
              <a:ext cx="370273" cy="474344"/>
            </a:xfrm>
            <a:prstGeom prst="flowChartDecision">
              <a:avLst/>
            </a:prstGeom>
            <a:solidFill>
              <a:srgbClr val="FBA151"/>
            </a:solidFill>
            <a:ln>
              <a:solidFill>
                <a:srgbClr val="FBA1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="" xmlns:a16="http://schemas.microsoft.com/office/drawing/2014/main" id="{DF1B3BC4-3D17-422A-A5FF-F33CCD733C13}"/>
              </a:ext>
            </a:extLst>
          </p:cNvPr>
          <p:cNvGrpSpPr/>
          <p:nvPr/>
        </p:nvGrpSpPr>
        <p:grpSpPr>
          <a:xfrm rot="5400000">
            <a:off x="8726084" y="-1928917"/>
            <a:ext cx="940089" cy="5991741"/>
            <a:chOff x="11371435" y="-103001"/>
            <a:chExt cx="902535" cy="5836513"/>
          </a:xfrm>
        </p:grpSpPr>
        <p:pic>
          <p:nvPicPr>
            <p:cNvPr id="31" name="Рисунок 30">
              <a:extLst>
                <a:ext uri="{FF2B5EF4-FFF2-40B4-BE49-F238E27FC236}">
                  <a16:creationId xmlns="" xmlns:a16="http://schemas.microsoft.com/office/drawing/2014/main" id="{18742648-0B64-413B-AD5D-CA799AF2FE1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71435" y="2434958"/>
              <a:ext cx="902535" cy="3298554"/>
            </a:xfrm>
            <a:prstGeom prst="rect">
              <a:avLst/>
            </a:prstGeom>
          </p:spPr>
        </p:pic>
        <p:pic>
          <p:nvPicPr>
            <p:cNvPr id="32" name="Рисунок 31">
              <a:extLst>
                <a:ext uri="{FF2B5EF4-FFF2-40B4-BE49-F238E27FC236}">
                  <a16:creationId xmlns="" xmlns:a16="http://schemas.microsoft.com/office/drawing/2014/main" id="{18A603D8-44FC-4587-ADCA-ABBB904D188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92442" y="-103001"/>
              <a:ext cx="881528" cy="2989764"/>
            </a:xfrm>
            <a:prstGeom prst="rect">
              <a:avLst/>
            </a:prstGeom>
          </p:spPr>
        </p:pic>
      </p:grpSp>
      <p:sp>
        <p:nvSpPr>
          <p:cNvPr id="33" name="Скругленный прямоугольник 8">
            <a:extLst>
              <a:ext uri="{FF2B5EF4-FFF2-40B4-BE49-F238E27FC236}">
                <a16:creationId xmlns="" xmlns:a16="http://schemas.microsoft.com/office/drawing/2014/main" id="{2B38A8D1-1371-4E67-B6F6-AE6E3B81011F}"/>
              </a:ext>
            </a:extLst>
          </p:cNvPr>
          <p:cNvSpPr/>
          <p:nvPr/>
        </p:nvSpPr>
        <p:spPr>
          <a:xfrm>
            <a:off x="425457" y="1564823"/>
            <a:ext cx="11887200" cy="692680"/>
          </a:xfrm>
          <a:prstGeom prst="chevron">
            <a:avLst/>
          </a:prstGeom>
          <a:solidFill>
            <a:srgbClr val="5CB6E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 </a:t>
            </a:r>
            <a:r>
              <a:rPr lang="ru-RU" sz="21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Практика </a:t>
            </a:r>
            <a:r>
              <a:rPr lang="ru-RU" sz="2100" b="1" dirty="0" smtClean="0">
                <a:solidFill>
                  <a:srgbClr val="28476A"/>
                </a:solidFill>
                <a:latin typeface="Bahnschrift" panose="020B0502040204020203" pitchFamily="34" charset="0"/>
              </a:rPr>
              <a:t>«Я ШАГАЮ В ЖИЗНЬ»</a:t>
            </a:r>
          </a:p>
        </p:txBody>
      </p:sp>
    </p:spTree>
    <p:extLst>
      <p:ext uri="{BB962C8B-B14F-4D97-AF65-F5344CB8AC3E}">
        <p14:creationId xmlns:p14="http://schemas.microsoft.com/office/powerpoint/2010/main" val="331768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65601090-CD7A-4862-AFB2-2E08C56587EE}"/>
              </a:ext>
            </a:extLst>
          </p:cNvPr>
          <p:cNvSpPr/>
          <p:nvPr/>
        </p:nvSpPr>
        <p:spPr>
          <a:xfrm>
            <a:off x="-47752" y="2098144"/>
            <a:ext cx="12239752" cy="4818194"/>
          </a:xfrm>
          <a:prstGeom prst="rect">
            <a:avLst/>
          </a:prstGeom>
          <a:solidFill>
            <a:srgbClr val="3864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51436" y="16317157"/>
            <a:ext cx="3006715" cy="22550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19824" y="737100"/>
            <a:ext cx="48504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AF6EB"/>
                </a:solidFill>
                <a:latin typeface="Bahnschrift" panose="020B0502040204020203" pitchFamily="34" charset="0"/>
                <a:cs typeface="Calibri" panose="020F0502020204030204" pitchFamily="34" charset="0"/>
              </a:rPr>
              <a:t>Департамент</a:t>
            </a:r>
            <a:r>
              <a:rPr lang="ru-RU" sz="1600" b="1" dirty="0">
                <a:solidFill>
                  <a:srgbClr val="FAF6EB"/>
                </a:solidFill>
                <a:latin typeface="Bahnschrift" panose="020B0502040204020203" pitchFamily="34" charset="0"/>
              </a:rPr>
              <a:t> социального развития </a:t>
            </a:r>
            <a:br>
              <a:rPr lang="ru-RU" sz="1600" b="1" dirty="0">
                <a:solidFill>
                  <a:srgbClr val="FAF6EB"/>
                </a:solidFill>
                <a:latin typeface="Bahnschrift" panose="020B0502040204020203" pitchFamily="34" charset="0"/>
              </a:rPr>
            </a:br>
            <a:r>
              <a:rPr lang="ru-RU" sz="1600" b="1" dirty="0">
                <a:solidFill>
                  <a:srgbClr val="FAF6EB"/>
                </a:solidFill>
                <a:latin typeface="Bahnschrift" panose="020B0502040204020203" pitchFamily="34" charset="0"/>
              </a:rPr>
              <a:t>Ханты-Мансийского автономного округа - Югры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="" xmlns:a16="http://schemas.microsoft.com/office/drawing/2014/main" id="{1306F39A-9C5F-494F-83ED-CA3217D869F8}"/>
              </a:ext>
            </a:extLst>
          </p:cNvPr>
          <p:cNvGrpSpPr/>
          <p:nvPr/>
        </p:nvGrpSpPr>
        <p:grpSpPr>
          <a:xfrm>
            <a:off x="-318521" y="-39169"/>
            <a:ext cx="12829041" cy="2195516"/>
            <a:chOff x="0" y="22931"/>
            <a:chExt cx="12829041" cy="2195516"/>
          </a:xfrm>
        </p:grpSpPr>
        <p:grpSp>
          <p:nvGrpSpPr>
            <p:cNvPr id="4" name="Группа 3">
              <a:extLst>
                <a:ext uri="{FF2B5EF4-FFF2-40B4-BE49-F238E27FC236}">
                  <a16:creationId xmlns="" xmlns:a16="http://schemas.microsoft.com/office/drawing/2014/main" id="{14D3A3D5-82D0-46DD-B576-BF167B65F9AD}"/>
                </a:ext>
              </a:extLst>
            </p:cNvPr>
            <p:cNvGrpSpPr/>
            <p:nvPr/>
          </p:nvGrpSpPr>
          <p:grpSpPr>
            <a:xfrm>
              <a:off x="0" y="22931"/>
              <a:ext cx="6462272" cy="2195516"/>
              <a:chOff x="0" y="22931"/>
              <a:chExt cx="6462272" cy="2195516"/>
            </a:xfrm>
          </p:grpSpPr>
          <p:pic>
            <p:nvPicPr>
              <p:cNvPr id="45" name="Рисунок 44">
                <a:extLst>
                  <a:ext uri="{FF2B5EF4-FFF2-40B4-BE49-F238E27FC236}">
                    <a16:creationId xmlns="" xmlns:a16="http://schemas.microsoft.com/office/drawing/2014/main" id="{D4BE9E7F-60C4-4AF9-972D-9E89C57ED5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5400000">
                <a:off x="517810" y="-494879"/>
                <a:ext cx="2195516" cy="3231136"/>
              </a:xfrm>
              <a:prstGeom prst="rect">
                <a:avLst/>
              </a:prstGeom>
            </p:spPr>
          </p:pic>
          <p:pic>
            <p:nvPicPr>
              <p:cNvPr id="19" name="Рисунок 18">
                <a:extLst>
                  <a:ext uri="{FF2B5EF4-FFF2-40B4-BE49-F238E27FC236}">
                    <a16:creationId xmlns="" xmlns:a16="http://schemas.microsoft.com/office/drawing/2014/main" id="{C302A716-47AD-453B-A422-B94D8F66CC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6200000" flipH="1">
                <a:off x="3748946" y="-494879"/>
                <a:ext cx="2195516" cy="3231136"/>
              </a:xfrm>
              <a:prstGeom prst="rect">
                <a:avLst/>
              </a:prstGeom>
            </p:spPr>
          </p:pic>
        </p:grpSp>
        <p:grpSp>
          <p:nvGrpSpPr>
            <p:cNvPr id="22" name="Группа 21">
              <a:extLst>
                <a:ext uri="{FF2B5EF4-FFF2-40B4-BE49-F238E27FC236}">
                  <a16:creationId xmlns="" xmlns:a16="http://schemas.microsoft.com/office/drawing/2014/main" id="{5B1F6966-7F23-485A-85EE-5ADF495D65C0}"/>
                </a:ext>
              </a:extLst>
            </p:cNvPr>
            <p:cNvGrpSpPr/>
            <p:nvPr/>
          </p:nvGrpSpPr>
          <p:grpSpPr>
            <a:xfrm>
              <a:off x="6366769" y="22931"/>
              <a:ext cx="6462272" cy="2195516"/>
              <a:chOff x="0" y="22931"/>
              <a:chExt cx="6462272" cy="2195516"/>
            </a:xfrm>
          </p:grpSpPr>
          <p:pic>
            <p:nvPicPr>
              <p:cNvPr id="23" name="Рисунок 22">
                <a:extLst>
                  <a:ext uri="{FF2B5EF4-FFF2-40B4-BE49-F238E27FC236}">
                    <a16:creationId xmlns="" xmlns:a16="http://schemas.microsoft.com/office/drawing/2014/main" id="{9F332A19-110A-43BD-AAAA-86CB1ED9E1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5400000">
                <a:off x="517810" y="-494879"/>
                <a:ext cx="2195516" cy="3231136"/>
              </a:xfrm>
              <a:prstGeom prst="rect">
                <a:avLst/>
              </a:prstGeom>
            </p:spPr>
          </p:pic>
          <p:pic>
            <p:nvPicPr>
              <p:cNvPr id="24" name="Рисунок 23">
                <a:extLst>
                  <a:ext uri="{FF2B5EF4-FFF2-40B4-BE49-F238E27FC236}">
                    <a16:creationId xmlns="" xmlns:a16="http://schemas.microsoft.com/office/drawing/2014/main" id="{4311030C-CBC1-44B4-BDC4-54EB8B69C0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6200000" flipH="1">
                <a:off x="3748946" y="-494879"/>
                <a:ext cx="2195516" cy="3231136"/>
              </a:xfrm>
              <a:prstGeom prst="rect">
                <a:avLst/>
              </a:prstGeom>
            </p:spPr>
          </p:pic>
        </p:grpSp>
      </p:grp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E061DF91-60D8-421E-A39E-53C0CCF570CC}"/>
              </a:ext>
            </a:extLst>
          </p:cNvPr>
          <p:cNvSpPr txBox="1"/>
          <p:nvPr/>
        </p:nvSpPr>
        <p:spPr>
          <a:xfrm>
            <a:off x="2850278" y="2875977"/>
            <a:ext cx="4234873" cy="1033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F8F4E9"/>
                </a:solidFill>
                <a:effectLst/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Подписывайтесь на наши социальные сети:</a:t>
            </a:r>
            <a:endParaRPr lang="ru-RU" sz="2000" dirty="0">
              <a:solidFill>
                <a:srgbClr val="F8F4E9"/>
              </a:solidFill>
              <a:effectLst/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="" xmlns:a16="http://schemas.microsoft.com/office/drawing/2014/main" id="{0189C645-212C-4097-8851-6CA2B50EE202}"/>
              </a:ext>
            </a:extLst>
          </p:cNvPr>
          <p:cNvGrpSpPr/>
          <p:nvPr/>
        </p:nvGrpSpPr>
        <p:grpSpPr>
          <a:xfrm>
            <a:off x="3811584" y="4717745"/>
            <a:ext cx="3110230" cy="1564892"/>
            <a:chOff x="656366" y="4278555"/>
            <a:chExt cx="3110230" cy="1564892"/>
          </a:xfrm>
        </p:grpSpPr>
        <p:pic>
          <p:nvPicPr>
            <p:cNvPr id="33" name="Рисунок 32">
              <a:extLst>
                <a:ext uri="{FF2B5EF4-FFF2-40B4-BE49-F238E27FC236}">
                  <a16:creationId xmlns="" xmlns:a16="http://schemas.microsoft.com/office/drawing/2014/main" id="{64304D52-3324-4CD1-94C9-3E11EEE4D3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07395" y="4278555"/>
              <a:ext cx="1559201" cy="1564891"/>
            </a:xfrm>
            <a:prstGeom prst="rect">
              <a:avLst/>
            </a:prstGeom>
          </p:spPr>
        </p:pic>
        <p:pic>
          <p:nvPicPr>
            <p:cNvPr id="2050" name="Picture 2" descr="Руководство по использованию фирменного стиля ВКонтакте 2019 | ВКонтакте">
              <a:extLst>
                <a:ext uri="{FF2B5EF4-FFF2-40B4-BE49-F238E27FC236}">
                  <a16:creationId xmlns="" xmlns:a16="http://schemas.microsoft.com/office/drawing/2014/main" id="{E77CCEC2-33DD-4382-80D0-BEF731F819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6366" y="4278556"/>
              <a:ext cx="1564891" cy="1564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Группа 16">
            <a:extLst>
              <a:ext uri="{FF2B5EF4-FFF2-40B4-BE49-F238E27FC236}">
                <a16:creationId xmlns="" xmlns:a16="http://schemas.microsoft.com/office/drawing/2014/main" id="{BC896F1A-568E-4F7A-B523-2428339ABB22}"/>
              </a:ext>
            </a:extLst>
          </p:cNvPr>
          <p:cNvGrpSpPr/>
          <p:nvPr/>
        </p:nvGrpSpPr>
        <p:grpSpPr>
          <a:xfrm>
            <a:off x="7709744" y="4717745"/>
            <a:ext cx="3185208" cy="1564890"/>
            <a:chOff x="7566025" y="3579978"/>
            <a:chExt cx="2849356" cy="1399886"/>
          </a:xfrm>
        </p:grpSpPr>
        <p:pic>
          <p:nvPicPr>
            <p:cNvPr id="35" name="Рисунок 34">
              <a:extLst>
                <a:ext uri="{FF2B5EF4-FFF2-40B4-BE49-F238E27FC236}">
                  <a16:creationId xmlns="" xmlns:a16="http://schemas.microsoft.com/office/drawing/2014/main" id="{F9AF86A5-1721-45D7-A565-6944AFD9C4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975725" y="3579978"/>
              <a:ext cx="1439656" cy="1397157"/>
            </a:xfrm>
            <a:prstGeom prst="rect">
              <a:avLst/>
            </a:prstGeom>
          </p:spPr>
        </p:pic>
        <p:pic>
          <p:nvPicPr>
            <p:cNvPr id="2052" name="Picture 4" descr="Новый логотип «Одноклассников» / Все о дизайне / Pollskill">
              <a:extLst>
                <a:ext uri="{FF2B5EF4-FFF2-40B4-BE49-F238E27FC236}">
                  <a16:creationId xmlns="" xmlns:a16="http://schemas.microsoft.com/office/drawing/2014/main" id="{54C24850-3712-46C7-ABE2-67132904894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255" r="20101"/>
            <a:stretch/>
          </p:blipFill>
          <p:spPr bwMode="auto">
            <a:xfrm>
              <a:off x="7566025" y="3579978"/>
              <a:ext cx="1409700" cy="1399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" name="Группа 19">
            <a:extLst>
              <a:ext uri="{FF2B5EF4-FFF2-40B4-BE49-F238E27FC236}">
                <a16:creationId xmlns="" xmlns:a16="http://schemas.microsoft.com/office/drawing/2014/main" id="{B6312FB7-B683-4E25-806A-50A7167B0C9C}"/>
              </a:ext>
            </a:extLst>
          </p:cNvPr>
          <p:cNvGrpSpPr/>
          <p:nvPr/>
        </p:nvGrpSpPr>
        <p:grpSpPr>
          <a:xfrm>
            <a:off x="7769877" y="2658556"/>
            <a:ext cx="3125075" cy="1556980"/>
            <a:chOff x="7533805" y="4322287"/>
            <a:chExt cx="3125075" cy="1556980"/>
          </a:xfrm>
        </p:grpSpPr>
        <p:pic>
          <p:nvPicPr>
            <p:cNvPr id="37" name="Picture 2" descr="http://qrcoder.ru/code/?https%3A%2F%2Fhmcssv.gosuslugi.ru%2F&amp;4&amp;0">
              <a:extLst>
                <a:ext uri="{FF2B5EF4-FFF2-40B4-BE49-F238E27FC236}">
                  <a16:creationId xmlns="" xmlns:a16="http://schemas.microsoft.com/office/drawing/2014/main" id="{D276A28B-A6B4-451D-ADD3-152EEA634D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01900" y="4322287"/>
              <a:ext cx="1556980" cy="15569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>
              <a:extLst>
                <a:ext uri="{FF2B5EF4-FFF2-40B4-BE49-F238E27FC236}">
                  <a16:creationId xmlns="" xmlns:a16="http://schemas.microsoft.com/office/drawing/2014/main" id="{F240DA53-DC12-4C9D-9FB1-054C2AFA5E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33805" y="4324507"/>
              <a:ext cx="1554760" cy="1554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3" name="Рисунок 42">
            <a:extLst>
              <a:ext uri="{FF2B5EF4-FFF2-40B4-BE49-F238E27FC236}">
                <a16:creationId xmlns="" xmlns:a16="http://schemas.microsoft.com/office/drawing/2014/main" id="{B2FE9D7A-C167-4D12-A7FA-283C7417BA7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530861" y="3909465"/>
            <a:ext cx="2430039" cy="219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45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1123</TotalTime>
  <Words>577</Words>
  <Application>Microsoft Office PowerPoint</Application>
  <PresentationFormat>Широкоэкранный</PresentationFormat>
  <Paragraphs>90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Bahnschrift</vt:lpstr>
      <vt:lpstr>Calibri</vt:lpstr>
      <vt:lpstr>Calibri Light</vt:lpstr>
      <vt:lpstr>Microsoft Sans Serif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http://hmcpd.ru/  HMCSSV@admhmao.ru</dc:title>
  <dc:creator>2-102-3</dc:creator>
  <cp:lastModifiedBy>Елена Юшкова Сергеевна</cp:lastModifiedBy>
  <cp:revision>256</cp:revision>
  <dcterms:created xsi:type="dcterms:W3CDTF">2024-10-16T09:45:28Z</dcterms:created>
  <dcterms:modified xsi:type="dcterms:W3CDTF">2026-08-21T09:25:09Z</dcterms:modified>
</cp:coreProperties>
</file>