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81" r:id="rId3"/>
    <p:sldId id="291" r:id="rId4"/>
    <p:sldId id="284" r:id="rId5"/>
    <p:sldId id="258" r:id="rId6"/>
    <p:sldId id="280" r:id="rId7"/>
    <p:sldId id="294" r:id="rId8"/>
    <p:sldId id="295" r:id="rId9"/>
    <p:sldId id="296" r:id="rId10"/>
    <p:sldId id="261" r:id="rId11"/>
    <p:sldId id="297" r:id="rId12"/>
    <p:sldId id="300" r:id="rId13"/>
    <p:sldId id="298" r:id="rId14"/>
    <p:sldId id="299" r:id="rId15"/>
  </p:sldIdLst>
  <p:sldSz cx="12192000" cy="6858000"/>
  <p:notesSz cx="6858000" cy="9947275"/>
  <p:embeddedFontLst>
    <p:embeddedFont>
      <p:font typeface="Montserrat" pitchFamily="2" charset="-52"/>
      <p:regular r:id="rId17"/>
      <p:bold r:id="rId18"/>
      <p:italic r:id="rId19"/>
      <p:boldItalic r:id="rId20"/>
    </p:embeddedFont>
    <p:embeddedFont>
      <p:font typeface="Arial Narrow" panose="020B0606020202030204" pitchFamily="34" charset="0"/>
      <p:regular r:id="rId21"/>
      <p:bold r:id="rId22"/>
      <p:italic r:id="rId23"/>
      <p:boldItalic r:id="rId24"/>
    </p:embeddedFont>
    <p:embeddedFont>
      <p:font typeface="Montserrat SemiBold" pitchFamily="2" charset="-52"/>
      <p:bold r:id="rId25"/>
      <p:boldItalic r:id="rId26"/>
    </p:embeddedFont>
    <p:embeddedFont>
      <p:font typeface="Times New Roman CYR" panose="02020603050405020304" pitchFamily="18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i9UBovmY4iNpKhDI8WJPxHsutL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2B17"/>
    <a:srgbClr val="FFF2CC"/>
    <a:srgbClr val="FFBF00"/>
    <a:srgbClr val="5D2211"/>
    <a:srgbClr val="F2992F"/>
    <a:srgbClr val="A1320F"/>
    <a:srgbClr val="B45210"/>
    <a:srgbClr val="FADAB4"/>
    <a:srgbClr val="F7C07D"/>
    <a:srgbClr val="ED7F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46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4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9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9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6911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5001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2053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550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6522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8659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9993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1389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6544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5141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4936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2971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6801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4574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5926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 rot="5400000">
            <a:off x="7133432" y="1956595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5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png"/><Relationship Id="rId3" Type="http://schemas.openxmlformats.org/officeDocument/2006/relationships/image" Target="../media/image6.png"/><Relationship Id="rId7" Type="http://schemas.openxmlformats.org/officeDocument/2006/relationships/image" Target="../media/image52.jpe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11" Type="http://schemas.openxmlformats.org/officeDocument/2006/relationships/image" Target="../media/image56.png"/><Relationship Id="rId5" Type="http://schemas.openxmlformats.org/officeDocument/2006/relationships/image" Target="../media/image50.jpe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jpe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7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.pn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Relationship Id="rId9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7.png"/><Relationship Id="rId3" Type="http://schemas.openxmlformats.org/officeDocument/2006/relationships/image" Target="../media/image6.png"/><Relationship Id="rId7" Type="http://schemas.openxmlformats.org/officeDocument/2006/relationships/image" Target="../media/image81.jpeg"/><Relationship Id="rId12" Type="http://schemas.openxmlformats.org/officeDocument/2006/relationships/image" Target="../media/image8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11" Type="http://schemas.openxmlformats.org/officeDocument/2006/relationships/image" Target="../media/image85.png"/><Relationship Id="rId5" Type="http://schemas.openxmlformats.org/officeDocument/2006/relationships/image" Target="../media/image79.jpeg"/><Relationship Id="rId10" Type="http://schemas.openxmlformats.org/officeDocument/2006/relationships/image" Target="../media/image84.jpeg"/><Relationship Id="rId4" Type="http://schemas.openxmlformats.org/officeDocument/2006/relationships/image" Target="../media/image78.jpeg"/><Relationship Id="rId9" Type="http://schemas.openxmlformats.org/officeDocument/2006/relationships/image" Target="../media/image83.jpeg"/><Relationship Id="rId14" Type="http://schemas.openxmlformats.org/officeDocument/2006/relationships/image" Target="../media/image8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microsoft.com/office/2007/relationships/hdphoto" Target="../media/hdphoto1.wdp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2.wdp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6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10B2CBA-1D41-43DA-B63D-C1C2E0FB79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763" y="861909"/>
            <a:ext cx="9232857" cy="6106562"/>
          </a:xfrm>
          <a:prstGeom prst="rect">
            <a:avLst/>
          </a:prstGeom>
        </p:spPr>
      </p:pic>
      <p:sp>
        <p:nvSpPr>
          <p:cNvPr id="22" name="Google Shape;94;p1">
            <a:extLst>
              <a:ext uri="{FF2B5EF4-FFF2-40B4-BE49-F238E27FC236}">
                <a16:creationId xmlns="" xmlns:a16="http://schemas.microsoft.com/office/drawing/2014/main" id="{6C662ECB-CCEE-4D48-8E5F-E7478868801C}"/>
              </a:ext>
            </a:extLst>
          </p:cNvPr>
          <p:cNvSpPr/>
          <p:nvPr/>
        </p:nvSpPr>
        <p:spPr>
          <a:xfrm>
            <a:off x="963226" y="370496"/>
            <a:ext cx="8922983" cy="982826"/>
          </a:xfrm>
          <a:prstGeom prst="roundRect">
            <a:avLst>
              <a:gd name="adj" fmla="val 50000"/>
            </a:avLst>
          </a:prstGeom>
          <a:solidFill>
            <a:srgbClr val="00A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500" b="1" dirty="0">
                <a:solidFill>
                  <a:schemeClr val="bg1"/>
                </a:solidFill>
                <a:latin typeface="Montserrat SemiBold" panose="020B0604020202020204" charset="-52"/>
                <a:ea typeface="Calibri"/>
                <a:cs typeface="Calibri"/>
                <a:sym typeface="Calibri"/>
              </a:rPr>
              <a:t>Бюджетное учреждение </a:t>
            </a:r>
          </a:p>
          <a:p>
            <a:pPr algn="ctr"/>
            <a:r>
              <a:rPr lang="ru-RU" sz="1500" b="1" dirty="0">
                <a:solidFill>
                  <a:schemeClr val="bg1"/>
                </a:solidFill>
                <a:latin typeface="Montserrat SemiBold" panose="020B0604020202020204" charset="-52"/>
                <a:ea typeface="Calibri"/>
                <a:cs typeface="Calibri"/>
                <a:sym typeface="Calibri"/>
              </a:rPr>
              <a:t>Ханты-Мансийского автономного округа – Югры </a:t>
            </a:r>
          </a:p>
          <a:p>
            <a:pPr algn="ctr"/>
            <a:r>
              <a:rPr lang="ru-RU" sz="1500" b="1" dirty="0">
                <a:solidFill>
                  <a:schemeClr val="bg1"/>
                </a:solidFill>
                <a:latin typeface="Montserrat SemiBold" panose="020B0604020202020204" charset="-52"/>
                <a:ea typeface="Calibri"/>
                <a:cs typeface="Calibri"/>
                <a:sym typeface="Calibri"/>
              </a:rPr>
              <a:t> «Сургутский многопрофильный реабилитационный центр для инвалидов» </a:t>
            </a:r>
          </a:p>
        </p:txBody>
      </p:sp>
      <p:sp>
        <p:nvSpPr>
          <p:cNvPr id="93" name="Google Shape;93;p1"/>
          <p:cNvSpPr/>
          <p:nvPr/>
        </p:nvSpPr>
        <p:spPr>
          <a:xfrm>
            <a:off x="604922" y="4964050"/>
            <a:ext cx="3567029" cy="1523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</a:pP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</a:pP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147663" y="2535239"/>
            <a:ext cx="8554107" cy="2405955"/>
          </a:xfrm>
          <a:prstGeom prst="roundRect">
            <a:avLst>
              <a:gd name="adj" fmla="val 50000"/>
            </a:avLst>
          </a:prstGeom>
          <a:solidFill>
            <a:srgbClr val="F7B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 SemiBold" panose="020B0604020202020204" charset="-52"/>
                <a:ea typeface="Calibri"/>
                <a:cs typeface="Calibri"/>
                <a:sym typeface="Calibri"/>
              </a:rPr>
              <a:t>КОМПЛЕКСНАЯ ПРОГРАММА СОЦИАЛЬНО-РЕАБИЛИТАЦИОННОЙ ПОДДЕРЖКИ СЕМЕЙ С ДЕТЬМИ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Montserrat SemiBold" panose="020B0604020202020204" charset="-52"/>
                <a:ea typeface="Calibri"/>
                <a:cs typeface="Calibri"/>
                <a:sym typeface="Calibri"/>
              </a:rPr>
              <a:t>«ЮГОРСКАЯ СЕМЬЯ – ТЕРРИТОРИЯ ЗАЩИЩЕННОСТИ»</a:t>
            </a:r>
          </a:p>
        </p:txBody>
      </p:sp>
      <p:pic>
        <p:nvPicPr>
          <p:cNvPr id="21" name="Picture 11" descr="\\Server\омо\Личная\1. УЧРЕЖДЕНИЕ_СЕЙЧАС\2. Логотип\Логотип\ЛОГОТИП МНОГОПРОФИЛЬНОГО ЦЕНТРА.png">
            <a:extLst>
              <a:ext uri="{FF2B5EF4-FFF2-40B4-BE49-F238E27FC236}">
                <a16:creationId xmlns="" xmlns:a16="http://schemas.microsoft.com/office/drawing/2014/main" id="{06DB45DF-F527-41E7-9D7D-CA5E85A0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922" y="370496"/>
            <a:ext cx="1005682" cy="100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50;p4" descr="C:\Users\Соня\Desktop\Мывместе 2\Шаблон\Элементы\Ресурс 12@2x.png">
            <a:extLst>
              <a:ext uri="{FF2B5EF4-FFF2-40B4-BE49-F238E27FC236}">
                <a16:creationId xmlns="" xmlns:a16="http://schemas.microsoft.com/office/drawing/2014/main" id="{9AF07CEC-FA2D-4B63-B0E6-ED0504F6DC4F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058" y="-127987"/>
            <a:ext cx="11435883" cy="711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061856" y="2404589"/>
            <a:ext cx="8280400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444500" algn="ctr" fontAlgn="base">
              <a:spcBef>
                <a:spcPct val="0"/>
              </a:spcBef>
              <a:spcAft>
                <a:spcPct val="0"/>
              </a:spcAft>
              <a:buClrTx/>
              <a:buFont typeface="Arial" charset="0"/>
              <a:buNone/>
            </a:pPr>
            <a:endParaRPr lang="ru-RU" sz="2200" b="1" i="1" kern="120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11599" y="84459"/>
            <a:ext cx="6407025" cy="1007651"/>
          </a:xfrm>
          <a:prstGeom prst="roundRect">
            <a:avLst/>
          </a:prstGeom>
          <a:solidFill>
            <a:srgbClr val="F2992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РЕСУРСЫ ДЛЯ РЕАЛИЗАЦИИ ПРОГРАММЫ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3459" y="1216608"/>
            <a:ext cx="4385646" cy="812193"/>
          </a:xfrm>
          <a:prstGeom prst="roundRect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ИНФОРМАЦИОННЫЕ РЕСУРСЫ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86296" y="1216866"/>
            <a:ext cx="4632001" cy="812193"/>
          </a:xfrm>
          <a:prstGeom prst="roundRect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МАТЕРИАЛЬНО-ТЕХНИЧЕСКИЕ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РЕСУРСЫ</a:t>
            </a:r>
          </a:p>
        </p:txBody>
      </p:sp>
      <p:pic>
        <p:nvPicPr>
          <p:cNvPr id="18" name="Объект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5957" y="2574399"/>
            <a:ext cx="1447705" cy="98379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9" name="Picture 5" descr="IMG-20210201-WA000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6422" y="2383076"/>
            <a:ext cx="1209155" cy="161220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57568" y="2093435"/>
            <a:ext cx="16301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Актовый</a:t>
            </a:r>
            <a:r>
              <a:rPr lang="ru-RU" sz="1200" kern="1200" dirty="0">
                <a:solidFill>
                  <a:srgbClr val="8D2B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зал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29867" y="2057559"/>
            <a:ext cx="1799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Оборудование «КУБ»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9356" y="5376180"/>
            <a:ext cx="1086577" cy="1397361"/>
          </a:xfrm>
          <a:prstGeom prst="rect">
            <a:avLst/>
          </a:prstGeom>
          <a:ln w="25400"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6504747" y="5121322"/>
            <a:ext cx="1129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Дом СОВЫ»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30442" y="5602954"/>
            <a:ext cx="16096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Кабинет Монтессори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05478" y="4095988"/>
            <a:ext cx="1472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Уличные площадки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18209" y="3619741"/>
            <a:ext cx="1423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Спортивный</a:t>
            </a:r>
            <a:r>
              <a:rPr lang="ru-RU" sz="11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  <a:t> зал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0517" y="5398321"/>
            <a:ext cx="1187069" cy="1374180"/>
          </a:xfrm>
          <a:prstGeom prst="rect">
            <a:avLst/>
          </a:prstGeom>
          <a:ln w="25400">
            <a:noFill/>
          </a:ln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1010" y="2417868"/>
            <a:ext cx="1520616" cy="1191019"/>
          </a:xfrm>
          <a:prstGeom prst="rect">
            <a:avLst/>
          </a:prstGeom>
          <a:ln w="25400">
            <a:noFill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9744" y="2222719"/>
            <a:ext cx="2088640" cy="207051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498141" y="2063626"/>
            <a:ext cx="1088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Бассейн</a:t>
            </a:r>
            <a:endParaRPr lang="ru-RU" sz="1800" kern="1200" dirty="0">
              <a:solidFill>
                <a:srgbClr val="8D2B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99323" y="3673982"/>
            <a:ext cx="976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Лекотека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82287" y="5164253"/>
            <a:ext cx="1237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«БАК»</a:t>
            </a:r>
          </a:p>
        </p:txBody>
      </p:sp>
      <p:pic>
        <p:nvPicPr>
          <p:cNvPr id="3" name="Рисунок 2" descr="Изображение выглядит как текст, снимок экрана, Веб-сайт, веб-страница&#10;&#10;AI-generated content may be incorrect.">
            <a:extLst>
              <a:ext uri="{FF2B5EF4-FFF2-40B4-BE49-F238E27FC236}">
                <a16:creationId xmlns="" xmlns:a16="http://schemas.microsoft.com/office/drawing/2014/main" id="{AA54A6F1-2ACB-5027-DF72-7ED68A399E5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11" y="4396893"/>
            <a:ext cx="2423857" cy="1641779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электроника, снимок экрана, программное обеспечение&#10;&#10;AI-generated content may be incorrect.">
            <a:extLst>
              <a:ext uri="{FF2B5EF4-FFF2-40B4-BE49-F238E27FC236}">
                <a16:creationId xmlns="" xmlns:a16="http://schemas.microsoft.com/office/drawing/2014/main" id="{8DA3D390-D286-7673-EDC4-A944C1AB4CB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29" y="2260352"/>
            <a:ext cx="2646356" cy="19193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C481807-7A2E-3354-6BF2-1E38B313D72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6282" y="4452411"/>
            <a:ext cx="2475824" cy="180807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2945142-A692-71DB-F34E-8442643A69B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0165" y="3998569"/>
            <a:ext cx="1368590" cy="11012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1246A84-20E9-5E7B-2175-613313D618E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64247" y="5875616"/>
            <a:ext cx="811697" cy="8586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81352F3-2E13-D7BF-43C6-0510E9B3833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398" y="5879953"/>
            <a:ext cx="1287778" cy="8586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A904CF5-8B33-2FA9-D48A-1034BAA917CA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8692" y="3884029"/>
            <a:ext cx="1622716" cy="12018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85BAEB3-4BBE-F37A-E9F7-9816A359D362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2353" y="4396893"/>
            <a:ext cx="1804236" cy="110128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8C66B3E-2151-B156-8B8B-65E9D262BBE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2333" y="1528825"/>
            <a:ext cx="1453077" cy="157520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28CFF66-B9E8-394C-9C61-2BA1420398B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358" y="3087516"/>
            <a:ext cx="1745145" cy="130885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CE2C02C-626B-C7CD-383A-75AE4B0B7E4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148" y="1579368"/>
            <a:ext cx="2175146" cy="16313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46BCDA3-EB57-BA32-32F9-0DFB73BEBE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048079" y="2862139"/>
            <a:ext cx="1778221" cy="15809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8C23CFF-79AA-3E96-7B43-F7D71F49B0C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4137" y="4227410"/>
            <a:ext cx="1922537" cy="14419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F2F1B4D-A41A-F81A-7C99-5428E3322F4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314607" y="4146860"/>
            <a:ext cx="2086202" cy="15809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309AA75-D522-8B95-4CA7-E65F9504F7B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6187" y="4185586"/>
            <a:ext cx="1583186" cy="179868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6D3D2FE-100F-3E49-EB9D-D1C8BBAC97D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1667" y="1487039"/>
            <a:ext cx="1970528" cy="1477896"/>
          </a:xfrm>
          <a:prstGeom prst="rect">
            <a:avLst/>
          </a:prstGeom>
        </p:spPr>
      </p:pic>
      <p:pic>
        <p:nvPicPr>
          <p:cNvPr id="10" name="Google Shape;150;p4" descr="C:\Users\Соня\Desktop\Мывместе 2\Шаблон\Элементы\Ресурс 12@2x.png">
            <a:extLst>
              <a:ext uri="{FF2B5EF4-FFF2-40B4-BE49-F238E27FC236}">
                <a16:creationId xmlns="" xmlns:a16="http://schemas.microsoft.com/office/drawing/2014/main" id="{9AF07CEC-FA2D-4B63-B0E6-ED0504F6DC4F}"/>
              </a:ext>
            </a:extLst>
          </p:cNvPr>
          <p:cNvPicPr preferRelativeResize="0"/>
          <p:nvPr/>
        </p:nvPicPr>
        <p:blipFill rotWithShape="1"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2273" y="841164"/>
            <a:ext cx="7814198" cy="57882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Блок-схема: узел 15"/>
          <p:cNvSpPr/>
          <p:nvPr/>
        </p:nvSpPr>
        <p:spPr>
          <a:xfrm>
            <a:off x="9043085" y="2386064"/>
            <a:ext cx="1822821" cy="1328315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инструктор  по ЛФК </a:t>
            </a:r>
          </a:p>
        </p:txBody>
      </p:sp>
      <p:sp>
        <p:nvSpPr>
          <p:cNvPr id="21" name="Блок-схема: узел 20"/>
          <p:cNvSpPr/>
          <p:nvPr/>
        </p:nvSpPr>
        <p:spPr>
          <a:xfrm>
            <a:off x="2039560" y="38332"/>
            <a:ext cx="2053610" cy="1435897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заместитель заведующего отделением</a:t>
            </a:r>
          </a:p>
        </p:txBody>
      </p:sp>
      <p:sp>
        <p:nvSpPr>
          <p:cNvPr id="22" name="Блок-схема: узел 21"/>
          <p:cNvSpPr/>
          <p:nvPr/>
        </p:nvSpPr>
        <p:spPr>
          <a:xfrm>
            <a:off x="512744" y="5196649"/>
            <a:ext cx="1566468" cy="1146500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8D2B17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логопед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8D2B1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Блок-схема: узел 22"/>
          <p:cNvSpPr/>
          <p:nvPr/>
        </p:nvSpPr>
        <p:spPr>
          <a:xfrm>
            <a:off x="-61878" y="2201203"/>
            <a:ext cx="1954833" cy="1443211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специалист по работе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семьей</a:t>
            </a:r>
          </a:p>
        </p:txBody>
      </p:sp>
      <p:sp>
        <p:nvSpPr>
          <p:cNvPr id="24" name="Блок-схема: узел 23"/>
          <p:cNvSpPr/>
          <p:nvPr/>
        </p:nvSpPr>
        <p:spPr>
          <a:xfrm>
            <a:off x="4238050" y="50861"/>
            <a:ext cx="1963161" cy="1328078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заведующий отделением </a:t>
            </a:r>
          </a:p>
        </p:txBody>
      </p:sp>
      <p:sp>
        <p:nvSpPr>
          <p:cNvPr id="26" name="Блок-схема: узел 25"/>
          <p:cNvSpPr/>
          <p:nvPr/>
        </p:nvSpPr>
        <p:spPr>
          <a:xfrm>
            <a:off x="4093170" y="2757655"/>
            <a:ext cx="2490118" cy="1435897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КАДРОВЫЕ РЕСУРСЫ</a:t>
            </a:r>
          </a:p>
        </p:txBody>
      </p:sp>
      <p:sp>
        <p:nvSpPr>
          <p:cNvPr id="27" name="Блок-схема: узел 26"/>
          <p:cNvSpPr/>
          <p:nvPr/>
        </p:nvSpPr>
        <p:spPr>
          <a:xfrm>
            <a:off x="42972" y="3839476"/>
            <a:ext cx="1901500" cy="1234540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8D2B17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8D2B17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инструктор по труду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8D2B17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8D2B17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Блок-схема: узел 27"/>
          <p:cNvSpPr/>
          <p:nvPr/>
        </p:nvSpPr>
        <p:spPr>
          <a:xfrm>
            <a:off x="299583" y="840420"/>
            <a:ext cx="1931515" cy="1304755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ассистент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оказанию технической помощи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8D2B17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Блок-схема: узел 30"/>
          <p:cNvSpPr/>
          <p:nvPr/>
        </p:nvSpPr>
        <p:spPr>
          <a:xfrm>
            <a:off x="8762014" y="920166"/>
            <a:ext cx="1944419" cy="1330401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медицинские сестры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8D2B1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Блок-схема: узел 31"/>
          <p:cNvSpPr/>
          <p:nvPr/>
        </p:nvSpPr>
        <p:spPr>
          <a:xfrm>
            <a:off x="6315074" y="101473"/>
            <a:ext cx="2530743" cy="1477895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специалист по  социальной  реабилитации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8D2B1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Блок-схема: узел 32"/>
          <p:cNvSpPr/>
          <p:nvPr/>
        </p:nvSpPr>
        <p:spPr>
          <a:xfrm>
            <a:off x="3913714" y="5559879"/>
            <a:ext cx="2326630" cy="1271126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инструктор по физической культуре</a:t>
            </a:r>
          </a:p>
        </p:txBody>
      </p:sp>
      <p:sp>
        <p:nvSpPr>
          <p:cNvPr id="34" name="Блок-схема: узел 33"/>
          <p:cNvSpPr/>
          <p:nvPr/>
        </p:nvSpPr>
        <p:spPr>
          <a:xfrm>
            <a:off x="2104228" y="5701473"/>
            <a:ext cx="1764527" cy="1054237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психолог</a:t>
            </a:r>
          </a:p>
        </p:txBody>
      </p:sp>
      <p:sp>
        <p:nvSpPr>
          <p:cNvPr id="35" name="Блок-схема: узел 34"/>
          <p:cNvSpPr/>
          <p:nvPr/>
        </p:nvSpPr>
        <p:spPr>
          <a:xfrm>
            <a:off x="6315074" y="5574424"/>
            <a:ext cx="2261508" cy="1175174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культорга-низатор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3976EBF-DB17-3888-F054-06187FD05E1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8872" y="3898862"/>
            <a:ext cx="1567599" cy="1507310"/>
          </a:xfrm>
          <a:prstGeom prst="rect">
            <a:avLst/>
          </a:prstGeom>
        </p:spPr>
      </p:pic>
      <p:sp>
        <p:nvSpPr>
          <p:cNvPr id="29" name="Блок-схема: узел 28"/>
          <p:cNvSpPr/>
          <p:nvPr/>
        </p:nvSpPr>
        <p:spPr>
          <a:xfrm>
            <a:off x="8576582" y="5237919"/>
            <a:ext cx="1666011" cy="1263307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врач- невролог</a:t>
            </a:r>
          </a:p>
        </p:txBody>
      </p:sp>
      <p:sp>
        <p:nvSpPr>
          <p:cNvPr id="30" name="Блок-схема: узел 29"/>
          <p:cNvSpPr/>
          <p:nvPr/>
        </p:nvSpPr>
        <p:spPr>
          <a:xfrm>
            <a:off x="9325759" y="3801840"/>
            <a:ext cx="1678987" cy="1356241"/>
          </a:xfrm>
          <a:prstGeom prst="flowChartConnector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врач- педиатр</a:t>
            </a:r>
          </a:p>
        </p:txBody>
      </p:sp>
    </p:spTree>
    <p:extLst>
      <p:ext uri="{BB962C8B-B14F-4D97-AF65-F5344CB8AC3E}">
        <p14:creationId xmlns:p14="http://schemas.microsoft.com/office/powerpoint/2010/main" val="2304705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50;p4" descr="C:\Users\Соня\Desktop\Мывместе 2\Шаблон\Элементы\Ресурс 12@2x.png">
            <a:extLst>
              <a:ext uri="{FF2B5EF4-FFF2-40B4-BE49-F238E27FC236}">
                <a16:creationId xmlns="" xmlns:a16="http://schemas.microsoft.com/office/drawing/2014/main" id="{9AF07CEC-FA2D-4B63-B0E6-ED0504F6DC4F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57213" y="-814388"/>
            <a:ext cx="11758675" cy="83696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177402" y="145474"/>
            <a:ext cx="7056784" cy="924108"/>
          </a:xfrm>
          <a:prstGeom prst="roundRect">
            <a:avLst/>
          </a:prstGeom>
          <a:solidFill>
            <a:srgbClr val="F2992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ВЛИЯНИЕ ПРОГРАММЫ НА УЛУЧШЕНИЕ ДЛЯ СЕМЕЙ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8574" y="1379344"/>
            <a:ext cx="2790087" cy="1246495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детей и родителей сформировалось понятие о необходимости сохранения семейных традиций и  ценностей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2337" y="5126341"/>
            <a:ext cx="2968512" cy="1015663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семьи получили медицинскую, педагогическую, психологическую помощь и поддержку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463" y="2863621"/>
            <a:ext cx="2721062" cy="784830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родителей повысился уровень педагогической компетентности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3085" y="1403827"/>
            <a:ext cx="1620223" cy="1015663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дети и родители повысили  социальную активность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3761" y="5139756"/>
            <a:ext cx="3086058" cy="1015663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семьи смогли гармонизировать детско-родительские отношения, раскрыть свой внутренний потенциал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2795" y="3820150"/>
            <a:ext cx="2876115" cy="1015663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семьи смогли распространить и обобщить лучший семейный опыт по воспитанию и развитию детей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60748" y="2590130"/>
            <a:ext cx="3016208" cy="1015663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семей повысилась творческая активность, способность разнообразить досуговые формы семейного отдыха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86995" y="1372703"/>
            <a:ext cx="2821452" cy="1015663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дети и родители стали активными участниками мероприятий различного уровня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3956" y="1418126"/>
            <a:ext cx="2144954" cy="1015663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родители овладели приемами и методами взаимодействия с детьми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8513" y="3884152"/>
            <a:ext cx="2768965" cy="784830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улучшился реабилитационный прогноз у детей с ОВЗ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1726" y="2631412"/>
            <a:ext cx="3721490" cy="2321202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16" name="TextBox 15"/>
          <p:cNvSpPr txBox="1"/>
          <p:nvPr/>
        </p:nvSpPr>
        <p:spPr>
          <a:xfrm>
            <a:off x="478574" y="4958289"/>
            <a:ext cx="2768965" cy="1015663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улучшилось психологическое состояние у детей с ОВЗ и ухаживающих за ними родственников</a:t>
            </a:r>
          </a:p>
        </p:txBody>
      </p:sp>
    </p:spTree>
    <p:extLst>
      <p:ext uri="{BB962C8B-B14F-4D97-AF65-F5344CB8AC3E}">
        <p14:creationId xmlns:p14="http://schemas.microsoft.com/office/powerpoint/2010/main" val="48371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50;p4" descr="C:\Users\Соня\Desktop\Мывместе 2\Шаблон\Элементы\Ресурс 12@2x.png">
            <a:extLst>
              <a:ext uri="{FF2B5EF4-FFF2-40B4-BE49-F238E27FC236}">
                <a16:creationId xmlns="" xmlns:a16="http://schemas.microsoft.com/office/drawing/2014/main" id="{9AF07CEC-FA2D-4B63-B0E6-ED0504F6DC4F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165" y="-255974"/>
            <a:ext cx="11435883" cy="711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1978291" y="157249"/>
            <a:ext cx="7118770" cy="1023327"/>
          </a:xfrm>
          <a:prstGeom prst="roundRect">
            <a:avLst/>
          </a:prstGeom>
          <a:solidFill>
            <a:srgbClr val="F2992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ВЫВОДЫ, ОЦЕНКА ВОЗМОЖНОСТЕЙ ТИРАЖИРОВАНИЯ ПРОГРАММЫ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78885" y="4452461"/>
            <a:ext cx="9408116" cy="2026879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A1320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Опыт по реализации программы в работе с семьями, воспитывающих детей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A1320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ОВЗ и инвалидностью уникален и  возможен к применению в других учреждениях социального обслуживания Российской Федерации.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rgbClr val="A1320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A1320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Практикой доказана эффективность программы, есть положительные результаты, имеет смысл внедрения такой практики во всех регионах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A1320F"/>
                </a:solidFill>
                <a:effectLst/>
                <a:uLnTx/>
                <a:uFillTx/>
                <a:latin typeface="Times New Roman CYR" panose="02020603050405020304" pitchFamily="18" charset="0"/>
                <a:ea typeface="Times New Roman" panose="02020603050405020304" pitchFamily="18" charset="0"/>
              </a:rPr>
              <a:t> страны.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A1320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B4521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ÐÑÐºÑÑÑÑ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3341" y="1542440"/>
            <a:ext cx="2703635" cy="270363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4" name="Picture 5" descr="IMG-bacc42723ea8b493b6fc54db1d594676-V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1931" y="1548811"/>
            <a:ext cx="1530315" cy="271453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5" name="Picture 6" descr="IMG-566a2a59bd2d28c9ad8cae12113c8d77-V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7201" y="1593799"/>
            <a:ext cx="1530315" cy="271785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6" name="Picture 7" descr="IMG-5f9db1e0c48a2d904c268c7b3016f33d-V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3264" y="1601287"/>
            <a:ext cx="1530315" cy="271785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7" name="Picture 8" descr="IMG-b13d5f5ed279d8588040a44bc87afa59-V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5514" y="1643338"/>
            <a:ext cx="1530315" cy="269020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2249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50;p4" descr="C:\Users\Соня\Desktop\Мывместе 2\Шаблон\Элементы\Ресурс 12@2x.png">
            <a:extLst>
              <a:ext uri="{FF2B5EF4-FFF2-40B4-BE49-F238E27FC236}">
                <a16:creationId xmlns="" xmlns:a16="http://schemas.microsoft.com/office/drawing/2014/main" id="{9AF07CEC-FA2D-4B63-B0E6-ED0504F6DC4F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728" y="0"/>
            <a:ext cx="11435883" cy="711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50;p4" descr="C:\Users\Соня\Desktop\Мывместе 2\Шаблон\Элементы\Ресурс 12@2x.png">
            <a:extLst>
              <a:ext uri="{FF2B5EF4-FFF2-40B4-BE49-F238E27FC236}">
                <a16:creationId xmlns="" xmlns:a16="http://schemas.microsoft.com/office/drawing/2014/main" id="{3A03FCDC-24EE-4A6A-8ECA-5376D89712B6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3284" y="-84524"/>
            <a:ext cx="11700551" cy="6942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25" y="1134102"/>
            <a:ext cx="1808823" cy="2561168"/>
          </a:xfrm>
          <a:prstGeom prst="rect">
            <a:avLst/>
          </a:prstGeom>
          <a:ln w="25400"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925" y="1170469"/>
            <a:ext cx="1790054" cy="2572906"/>
          </a:xfrm>
          <a:prstGeom prst="rect">
            <a:avLst/>
          </a:prstGeom>
          <a:ln w="25400"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537151" y="1148674"/>
            <a:ext cx="1875060" cy="2572907"/>
          </a:xfrm>
          <a:prstGeom prst="rect">
            <a:avLst/>
          </a:prstGeom>
          <a:ln w="25400">
            <a:noFill/>
          </a:ln>
        </p:spPr>
      </p:pic>
      <p:sp>
        <p:nvSpPr>
          <p:cNvPr id="17" name="Скругленный прямоугольник 16"/>
          <p:cNvSpPr/>
          <p:nvPr/>
        </p:nvSpPr>
        <p:spPr>
          <a:xfrm>
            <a:off x="124566" y="121327"/>
            <a:ext cx="10534254" cy="927815"/>
          </a:xfrm>
          <a:prstGeom prst="roundRect">
            <a:avLst/>
          </a:prstGeom>
          <a:solidFill>
            <a:srgbClr val="F2992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ДОСТИЖЕНИЯ ПО ИТОГАМ РЕАЛИЗАЦИИ ПРОГРАММЫ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1289" y="3907740"/>
            <a:ext cx="1918810" cy="2739103"/>
          </a:xfrm>
          <a:prstGeom prst="rect">
            <a:avLst/>
          </a:prstGeom>
          <a:ln w="31750">
            <a:noFill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302" y="3907740"/>
            <a:ext cx="1875059" cy="2634630"/>
          </a:xfrm>
          <a:prstGeom prst="rect">
            <a:avLst/>
          </a:prstGeom>
          <a:ln w="31750">
            <a:noFill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168" y="3923369"/>
            <a:ext cx="1933811" cy="2754636"/>
          </a:xfrm>
          <a:prstGeom prst="rect">
            <a:avLst/>
          </a:prstGeom>
          <a:ln w="31750">
            <a:noFill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7241" y="3923369"/>
            <a:ext cx="1868075" cy="2634630"/>
          </a:xfrm>
          <a:prstGeom prst="rect">
            <a:avLst/>
          </a:prstGeom>
          <a:ln w="31750"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4854513-A684-9EB8-1DC6-EB562F6EF22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393" y="1130316"/>
            <a:ext cx="1875060" cy="26532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6101D25-61BE-718F-C3DB-0C516A7B685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6858" y="2960724"/>
            <a:ext cx="836893" cy="83689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9CFC3C7-33DD-6662-13AC-5228D84EEDC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389" y="3874157"/>
            <a:ext cx="2030159" cy="28062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B78D248-E203-109E-2DC2-1B2B3027A739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1034" y="1233145"/>
            <a:ext cx="1866327" cy="248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2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10B2CBA-1D41-43DA-B63D-C1C2E0FB79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46" y="1072089"/>
            <a:ext cx="8480271" cy="5608806"/>
          </a:xfrm>
          <a:prstGeom prst="rect">
            <a:avLst/>
          </a:prstGeom>
        </p:spPr>
      </p:pic>
      <p:sp>
        <p:nvSpPr>
          <p:cNvPr id="116" name="Google Shape;116;p2"/>
          <p:cNvSpPr txBox="1"/>
          <p:nvPr/>
        </p:nvSpPr>
        <p:spPr>
          <a:xfrm>
            <a:off x="4848678" y="1472402"/>
            <a:ext cx="2783245" cy="73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SzPts val="1400"/>
              <a:defRPr/>
            </a:pPr>
            <a:r>
              <a:rPr lang="ru-RU" sz="15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/>
            </a:r>
            <a:br>
              <a:rPr lang="ru-RU" sz="1500" dirty="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endParaRPr sz="1500" dirty="0">
              <a:solidFill>
                <a:srgbClr val="70AD47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9205" y="1386787"/>
            <a:ext cx="9501499" cy="1097594"/>
          </a:xfrm>
          <a:prstGeom prst="roundRect">
            <a:avLst/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дети от 0 лет до 18 лет из малообеспеченных, замещающих и многодетных семей; в том числе дети-инвалиды, дети с ограниченными возможностями здоровья;</a:t>
            </a:r>
          </a:p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родители (законные представители)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60401" y="2608657"/>
            <a:ext cx="4780303" cy="1944614"/>
          </a:xfrm>
          <a:prstGeom prst="roundRect">
            <a:avLst>
              <a:gd name="adj" fmla="val 19537"/>
            </a:avLst>
          </a:prstGeom>
          <a:solidFill>
            <a:srgbClr val="FFF2CC"/>
          </a:solidFill>
          <a:ln w="25400" cap="flat" cmpd="sng" algn="ctr">
            <a:solidFill>
              <a:srgbClr val="FFB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 2023 года</a:t>
            </a:r>
            <a:r>
              <a:rPr kumimoji="0" lang="ru-RU" sz="2000" b="1" i="0" u="none" strike="noStrike" kern="1200" cap="none" spc="0" normalizeH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по</a:t>
            </a:r>
            <a:r>
              <a:rPr kumimoji="0" lang="ru-RU" sz="2000" b="1" i="0" u="none" strike="noStrike" kern="1200" cap="none" spc="0" normalizeH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025 год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участниками программы стали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2 479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человек, из них:</a:t>
            </a:r>
          </a:p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684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семей, </a:t>
            </a:r>
          </a:p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1 771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несовершеннолетних,</a:t>
            </a:r>
          </a:p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708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родителей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8D2B1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Google Shape;106;p2">
            <a:extLst>
              <a:ext uri="{FF2B5EF4-FFF2-40B4-BE49-F238E27FC236}">
                <a16:creationId xmlns="" xmlns:a16="http://schemas.microsoft.com/office/drawing/2014/main" id="{289CBAA3-B2BD-D9AB-3ED4-BB8693A2DE23}"/>
              </a:ext>
            </a:extLst>
          </p:cNvPr>
          <p:cNvSpPr/>
          <p:nvPr/>
        </p:nvSpPr>
        <p:spPr>
          <a:xfrm>
            <a:off x="1953319" y="313059"/>
            <a:ext cx="6763778" cy="931798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ontserrat"/>
              </a:rPr>
              <a:t>ЦЕЛЕВАЯ ГРУППА</a:t>
            </a:r>
          </a:p>
        </p:txBody>
      </p:sp>
      <p:pic>
        <p:nvPicPr>
          <p:cNvPr id="5" name="Рисунок 4" descr="Изображение выглядит как небо, на открытом воздухе, одежда, человек&#10;&#10;AI-generated content may be incorrect.">
            <a:extLst>
              <a:ext uri="{FF2B5EF4-FFF2-40B4-BE49-F238E27FC236}">
                <a16:creationId xmlns="" xmlns:a16="http://schemas.microsoft.com/office/drawing/2014/main" id="{3E81C00B-D434-2A3A-AA24-4F0F39EF16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891" y="2780900"/>
            <a:ext cx="4812555" cy="39856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278DAA8-B7B4-18FF-374F-AD9A0097D71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2185" y="4677547"/>
            <a:ext cx="4110275" cy="209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726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50;p4" descr="C:\Users\Соня\Desktop\Мывместе 2\Шаблон\Элементы\Ресурс 12@2x.png">
            <a:extLst>
              <a:ext uri="{FF2B5EF4-FFF2-40B4-BE49-F238E27FC236}">
                <a16:creationId xmlns="" xmlns:a16="http://schemas.microsoft.com/office/drawing/2014/main" id="{3A03FCDC-24EE-4A6A-8ECA-5376D89712B6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728" y="0"/>
            <a:ext cx="11435883" cy="711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16;p2"/>
          <p:cNvSpPr txBox="1"/>
          <p:nvPr/>
        </p:nvSpPr>
        <p:spPr>
          <a:xfrm>
            <a:off x="4943870" y="952229"/>
            <a:ext cx="2783245" cy="73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SzPts val="1400"/>
              <a:defRPr/>
            </a:pPr>
            <a:r>
              <a:rPr lang="ru-RU" sz="15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/>
            </a:r>
            <a:br>
              <a:rPr lang="ru-RU" sz="1500" dirty="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endParaRPr sz="1500" dirty="0">
              <a:solidFill>
                <a:srgbClr val="70AD47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8414" y="840737"/>
            <a:ext cx="84392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13" name="Прямоугольник 1"/>
          <p:cNvSpPr>
            <a:spLocks noChangeArrowheads="1"/>
          </p:cNvSpPr>
          <p:nvPr/>
        </p:nvSpPr>
        <p:spPr bwMode="auto">
          <a:xfrm>
            <a:off x="2882493" y="952229"/>
            <a:ext cx="471614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44500"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sz="1600" kern="1200" dirty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indent="444500"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2000" kern="1200" dirty="0">
                <a:solidFill>
                  <a:srgbClr val="8D2B17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содействие в повышении социальной активности семей с детьми,  гармонизация детско-родительских отношений</a:t>
            </a:r>
          </a:p>
          <a:p>
            <a:pPr indent="444500" algn="just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sz="1600" kern="1200" dirty="0">
              <a:solidFill>
                <a:srgbClr val="8D2B17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9621" y="3577664"/>
            <a:ext cx="1828801" cy="2629495"/>
          </a:xfrm>
          <a:prstGeom prst="roundRect">
            <a:avLst>
              <a:gd name="adj" fmla="val 13999"/>
            </a:avLst>
          </a:prstGeom>
          <a:solidFill>
            <a:srgbClr val="FFF2CC"/>
          </a:solidFill>
          <a:ln>
            <a:solidFill>
              <a:srgbClr val="FFB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создать условия для мобилизации внутреннего потенциала семей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06447" y="3551221"/>
            <a:ext cx="2304208" cy="2629495"/>
          </a:xfrm>
          <a:prstGeom prst="roundRect">
            <a:avLst>
              <a:gd name="adj" fmla="val 13999"/>
            </a:avLst>
          </a:prstGeom>
          <a:solidFill>
            <a:srgbClr val="FFF2CC"/>
          </a:solidFill>
          <a:ln>
            <a:solidFill>
              <a:srgbClr val="FFB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развивать навыки коммуникативного общения и бесконфликтного взаимодействия «родитель» - «ребенок»</a:t>
            </a:r>
            <a:r>
              <a:rPr lang="ru-RU" sz="1600" b="1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410655" y="3564441"/>
            <a:ext cx="2282542" cy="2629495"/>
          </a:xfrm>
          <a:prstGeom prst="roundRect">
            <a:avLst>
              <a:gd name="adj" fmla="val 13999"/>
            </a:avLst>
          </a:prstGeom>
          <a:solidFill>
            <a:srgbClr val="FFF2CC"/>
          </a:solidFill>
          <a:ln>
            <a:solidFill>
              <a:srgbClr val="FFB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8D2B17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повысить педагогическую компетентность родителей </a:t>
            </a:r>
          </a:p>
          <a:p>
            <a:pPr algn="ctr"/>
            <a:r>
              <a:rPr lang="ru-RU" sz="1600" b="1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в вопросах воспитания и развития детей, охраны и укрепления здоровья семьи </a:t>
            </a:r>
          </a:p>
          <a:p>
            <a:pPr algn="ctr"/>
            <a:endParaRPr lang="ru-RU" sz="1600" b="1" dirty="0">
              <a:solidFill>
                <a:srgbClr val="8D2B1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693197" y="3577664"/>
            <a:ext cx="2102985" cy="2629495"/>
          </a:xfrm>
          <a:prstGeom prst="roundRect">
            <a:avLst>
              <a:gd name="adj" fmla="val 13999"/>
            </a:avLst>
          </a:prstGeom>
          <a:solidFill>
            <a:srgbClr val="FFF2CC"/>
          </a:solidFill>
          <a:ln>
            <a:solidFill>
              <a:srgbClr val="FFB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организовывать  совместную досуговую деятельность детей и родителей </a:t>
            </a:r>
          </a:p>
          <a:p>
            <a:pPr algn="ctr"/>
            <a:r>
              <a:rPr lang="ru-RU" sz="1800" b="1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 в семейных мастерских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796182" y="3577664"/>
            <a:ext cx="1966596" cy="2629495"/>
          </a:xfrm>
          <a:prstGeom prst="roundRect">
            <a:avLst>
              <a:gd name="adj" fmla="val 13999"/>
            </a:avLst>
          </a:prstGeom>
          <a:solidFill>
            <a:srgbClr val="FFF2CC"/>
          </a:solidFill>
          <a:ln>
            <a:solidFill>
              <a:srgbClr val="FFB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способствовать сохранению и укреплению семейных традиций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162" y="623826"/>
            <a:ext cx="2726132" cy="2472688"/>
          </a:xfrm>
          <a:prstGeom prst="rect">
            <a:avLst/>
          </a:prstGeom>
        </p:spPr>
      </p:pic>
      <p:sp>
        <p:nvSpPr>
          <p:cNvPr id="23" name="Google Shape;106;p2">
            <a:extLst>
              <a:ext uri="{FF2B5EF4-FFF2-40B4-BE49-F238E27FC236}">
                <a16:creationId xmlns="" xmlns:a16="http://schemas.microsoft.com/office/drawing/2014/main" id="{25295BBC-489F-40B8-A7F3-E8057A7AC973}"/>
              </a:ext>
            </a:extLst>
          </p:cNvPr>
          <p:cNvSpPr/>
          <p:nvPr/>
        </p:nvSpPr>
        <p:spPr>
          <a:xfrm>
            <a:off x="3904150" y="429877"/>
            <a:ext cx="3112168" cy="632389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ontserrat"/>
              </a:rPr>
              <a:t>ЦЕЛЬ ПРОГРАММЫ:</a:t>
            </a:r>
          </a:p>
        </p:txBody>
      </p:sp>
      <p:sp>
        <p:nvSpPr>
          <p:cNvPr id="25" name="Google Shape;106;p2">
            <a:extLst>
              <a:ext uri="{FF2B5EF4-FFF2-40B4-BE49-F238E27FC236}">
                <a16:creationId xmlns="" xmlns:a16="http://schemas.microsoft.com/office/drawing/2014/main" id="{25295BBC-489F-40B8-A7F3-E8057A7AC973}"/>
              </a:ext>
            </a:extLst>
          </p:cNvPr>
          <p:cNvSpPr/>
          <p:nvPr/>
        </p:nvSpPr>
        <p:spPr>
          <a:xfrm>
            <a:off x="3735155" y="2617963"/>
            <a:ext cx="3450157" cy="632389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ontserrat"/>
              </a:rPr>
              <a:t>ЗАДАЧИ ПРОГРАММЫ:</a:t>
            </a:r>
          </a:p>
        </p:txBody>
      </p:sp>
      <p:pic>
        <p:nvPicPr>
          <p:cNvPr id="3" name="Рисунок 2" descr="Изображение выглядит как одежда, человек, улыбка, цветок&#10;&#10;AI-generated content may be incorrect.">
            <a:extLst>
              <a:ext uri="{FF2B5EF4-FFF2-40B4-BE49-F238E27FC236}">
                <a16:creationId xmlns="" xmlns:a16="http://schemas.microsoft.com/office/drawing/2014/main" id="{B6BD1383-39E6-5B69-833B-388AF689CD2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909" y="623826"/>
            <a:ext cx="2838093" cy="247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133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90"/>
          <a:stretch/>
        </p:blipFill>
        <p:spPr>
          <a:xfrm>
            <a:off x="8096519" y="3277677"/>
            <a:ext cx="2578162" cy="1925115"/>
          </a:xfrm>
          <a:prstGeom prst="rect">
            <a:avLst/>
          </a:prstGeom>
          <a:ln w="25400"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7788" y="5185436"/>
            <a:ext cx="2822663" cy="1504613"/>
          </a:xfrm>
          <a:prstGeom prst="rect">
            <a:avLst/>
          </a:prstGeom>
          <a:ln w="25400">
            <a:noFill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44660" y="1452578"/>
            <a:ext cx="10129837" cy="1511991"/>
          </a:xfrm>
          <a:prstGeom prst="roundRect">
            <a:avLst/>
          </a:prstGeom>
          <a:solidFill>
            <a:srgbClr val="FFF2CC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1) СОХРАНЕНИЕ И УКРЕПЛЕНИЕ СЕМЕЙНЫХ ТРАДИЦИЙ И ЦЕННОСТЕЙ:</a:t>
            </a:r>
          </a:p>
          <a:p>
            <a:pPr algn="ctr"/>
            <a:r>
              <a:rPr lang="ru-RU" sz="2000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совместное проведение досуговых тематических мероприятий, празднование дней рождений детей и родителей, создание семейного альбома «Уклад и традиции Югорских семей», направленных на гармонизацию детско-родительских отношений</a:t>
            </a:r>
            <a:endParaRPr lang="ru-RU" sz="1800" dirty="0">
              <a:solidFill>
                <a:srgbClr val="8D2B17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rgbClr val="8D2B1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4401" y="3557392"/>
            <a:ext cx="1293146" cy="1504613"/>
          </a:xfrm>
          <a:prstGeom prst="rect">
            <a:avLst/>
          </a:prstGeom>
          <a:ln w="25400"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6400" y="3385594"/>
            <a:ext cx="1465840" cy="1754137"/>
          </a:xfrm>
          <a:prstGeom prst="rect">
            <a:avLst/>
          </a:prstGeom>
          <a:ln w="25400"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21" y="3344941"/>
            <a:ext cx="2359877" cy="2363753"/>
          </a:xfrm>
          <a:prstGeom prst="rect">
            <a:avLst/>
          </a:prstGeom>
          <a:ln w="25400"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257" y="5064653"/>
            <a:ext cx="1995625" cy="1625396"/>
          </a:xfrm>
          <a:prstGeom prst="rect">
            <a:avLst/>
          </a:prstGeom>
          <a:ln w="25400">
            <a:noFill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3475" y="3483080"/>
            <a:ext cx="1872208" cy="2113161"/>
          </a:xfrm>
          <a:prstGeom prst="rect">
            <a:avLst/>
          </a:prstGeom>
        </p:spPr>
      </p:pic>
      <p:sp>
        <p:nvSpPr>
          <p:cNvPr id="18" name="Google Shape;106;p2">
            <a:extLst>
              <a:ext uri="{FF2B5EF4-FFF2-40B4-BE49-F238E27FC236}">
                <a16:creationId xmlns="" xmlns:a16="http://schemas.microsoft.com/office/drawing/2014/main" id="{25295BBC-489F-40B8-A7F3-E8057A7AC973}"/>
              </a:ext>
            </a:extLst>
          </p:cNvPr>
          <p:cNvSpPr/>
          <p:nvPr/>
        </p:nvSpPr>
        <p:spPr>
          <a:xfrm>
            <a:off x="1953319" y="313059"/>
            <a:ext cx="6763778" cy="931798"/>
          </a:xfrm>
          <a:prstGeom prst="roundRect">
            <a:avLst>
              <a:gd name="adj" fmla="val 50000"/>
            </a:avLst>
          </a:prstGeom>
          <a:solidFill>
            <a:srgbClr val="F299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ontserrat"/>
              </a:rPr>
              <a:t>РЕАЛИЗАЦИЯ</a:t>
            </a:r>
          </a:p>
          <a:p>
            <a:pPr lvl="0" algn="ctr">
              <a:buClr>
                <a:srgbClr val="FFFFFF"/>
              </a:buClr>
              <a:buSzPts val="1900"/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ontserrat"/>
              </a:rPr>
              <a:t>НАПРАВЛЕНИЙ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278157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" descr="C:\Users\Соня\Desktop\Мывместе 2\Шаблон\Элементы\Ресурс 12@2x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055" y="126748"/>
            <a:ext cx="9771945" cy="60811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479834" y="301063"/>
            <a:ext cx="9771945" cy="1798373"/>
          </a:xfrm>
          <a:prstGeom prst="roundRect">
            <a:avLst/>
          </a:prstGeom>
          <a:solidFill>
            <a:srgbClr val="FFF2CC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2) ОХРАНА И УКРЕПЛЕНИЕ ЗДОРОВЬЯ СЕМЬИ:</a:t>
            </a:r>
          </a:p>
          <a:p>
            <a:pPr algn="ctr"/>
            <a:r>
              <a:rPr lang="ru-RU" sz="2000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вовлечение детей и родителей в мероприятия социально-медицинской и оздоровительной направленности (прием кислородного коктейля, водолечение, галокамера, массаж, физиопроцедуры, занятия в спортивном зале и бассейнах, утренняя зарядка, тематические прогулки, проведение дней здоровья)</a:t>
            </a:r>
          </a:p>
        </p:txBody>
      </p:sp>
      <p:pic>
        <p:nvPicPr>
          <p:cNvPr id="9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160" y="2273750"/>
            <a:ext cx="2876200" cy="225025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834" y="2273750"/>
            <a:ext cx="1792586" cy="2390115"/>
          </a:xfrm>
          <a:prstGeom prst="rect">
            <a:avLst/>
          </a:prstGeom>
          <a:ln w="25400">
            <a:noFill/>
          </a:ln>
        </p:spPr>
      </p:pic>
      <p:pic>
        <p:nvPicPr>
          <p:cNvPr id="11" name="Picture 4" descr="физио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43076" y="4921002"/>
            <a:ext cx="1892326" cy="1635935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2501640" y="2273750"/>
            <a:ext cx="3178896" cy="2384172"/>
          </a:xfrm>
          <a:prstGeom prst="rect">
            <a:avLst/>
          </a:prstGeom>
          <a:ln w="31750">
            <a:noFill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2073" y="2331500"/>
            <a:ext cx="1700334" cy="2326422"/>
          </a:xfrm>
          <a:prstGeom prst="rect">
            <a:avLst/>
          </a:prstGeom>
          <a:ln w="25400">
            <a:noFill/>
          </a:ln>
        </p:spPr>
      </p:pic>
      <p:pic>
        <p:nvPicPr>
          <p:cNvPr id="14" name="Picture 6" descr="https://nakalinke.ru/upload/images/sotsialno-meditsinskoe-otdelenie-img(12).jpe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63765" y="4845413"/>
            <a:ext cx="1302049" cy="1869071"/>
          </a:xfrm>
          <a:prstGeom prst="rect">
            <a:avLst/>
          </a:prstGeom>
          <a:noFill/>
          <a:ln w="317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751" y="4921002"/>
            <a:ext cx="2927345" cy="1648530"/>
          </a:xfrm>
          <a:prstGeom prst="rect">
            <a:avLst/>
          </a:prstGeom>
          <a:ln w="25400"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290" y="4908407"/>
            <a:ext cx="3122546" cy="1758383"/>
          </a:xfrm>
          <a:prstGeom prst="rect">
            <a:avLst/>
          </a:prstGeom>
          <a:ln w="2540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50;p4" descr="C:\Users\Соня\Desktop\Мывместе 2\Шаблон\Элементы\Ресурс 12@2x.png">
            <a:extLst>
              <a:ext uri="{FF2B5EF4-FFF2-40B4-BE49-F238E27FC236}">
                <a16:creationId xmlns="" xmlns:a16="http://schemas.microsoft.com/office/drawing/2014/main" id="{4BC8B074-9A73-4164-B4FB-0A34FED0361C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728" y="0"/>
            <a:ext cx="11435883" cy="711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Ямал собирает друзей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5678" y="4528287"/>
            <a:ext cx="3471101" cy="2075943"/>
          </a:xfrm>
          <a:prstGeom prst="rect">
            <a:avLst/>
          </a:prstGeom>
          <a:noFill/>
          <a:ln w="31750" algn="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7689" y="1977993"/>
            <a:ext cx="3890767" cy="23209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44" y="1977993"/>
            <a:ext cx="2311793" cy="245450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389" y="1979912"/>
            <a:ext cx="2418912" cy="221917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5138" y="4574363"/>
            <a:ext cx="3150133" cy="1934079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724277" y="349557"/>
            <a:ext cx="9650994" cy="1470694"/>
          </a:xfrm>
          <a:prstGeom prst="roundRect">
            <a:avLst/>
          </a:prstGeom>
          <a:solidFill>
            <a:srgbClr val="FFF2CC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ru-RU" sz="2000" b="1" kern="1200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3) СОВМЕСТНАЯ ДОСУГОВАЯ ДЕЯТЕЛЬНОСТЬ СЕМЕЙ: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ru-RU" sz="2000" kern="1200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проведение праздничных досуговых мероприятий, участие в творческих и семейных  мастерских, организация выставок творческих работ с целью укрепления внутрисемейных отношений</a:t>
            </a:r>
            <a:endParaRPr lang="ru-RU" sz="1800" kern="1200" dirty="0">
              <a:solidFill>
                <a:srgbClr val="8D2B1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1168359-8ADA-A8BA-EDAC-6AC3B41ACE5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2198" y="4528287"/>
            <a:ext cx="3069664" cy="205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7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50;p4" descr="C:\Users\Соня\Desktop\Мывместе 2\Шаблон\Элементы\Ресурс 12@2x.png">
            <a:extLst>
              <a:ext uri="{FF2B5EF4-FFF2-40B4-BE49-F238E27FC236}">
                <a16:creationId xmlns="" xmlns:a16="http://schemas.microsoft.com/office/drawing/2014/main" id="{4BC8B074-9A73-4164-B4FB-0A34FED0361C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728" y="0"/>
            <a:ext cx="11435883" cy="71139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04694" y="2704626"/>
            <a:ext cx="8280400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444500" algn="ctr" fontAlgn="base">
              <a:spcBef>
                <a:spcPct val="0"/>
              </a:spcBef>
              <a:spcAft>
                <a:spcPct val="0"/>
              </a:spcAft>
              <a:buClrTx/>
              <a:buFont typeface="Arial" charset="0"/>
              <a:buNone/>
            </a:pPr>
            <a:endParaRPr lang="ru-RU" sz="2200" b="1" i="1" kern="120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3864" y="1915408"/>
            <a:ext cx="2859745" cy="21448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621" y="4269396"/>
            <a:ext cx="3925876" cy="2376514"/>
          </a:xfrm>
          <a:prstGeom prst="rect">
            <a:avLst/>
          </a:prstGeom>
          <a:ln w="31750"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4311" y="1907823"/>
            <a:ext cx="3723752" cy="20946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052" y="2004618"/>
            <a:ext cx="2621854" cy="19663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8217" y="4269396"/>
            <a:ext cx="2524602" cy="2282737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552261" y="266962"/>
            <a:ext cx="9687209" cy="1470694"/>
          </a:xfrm>
          <a:prstGeom prst="roundRect">
            <a:avLst/>
          </a:prstGeom>
          <a:solidFill>
            <a:srgbClr val="FFF2CC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ru-RU" sz="2000" b="1" kern="1200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4) ПСИХОЛОГО-ПЕДАГОГИЧЕСКАЯ ПОДДЕРЖКА СЕМЕЙ: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ru-RU" sz="2000" kern="1200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проведение консультаций, тренингов, обучающих семинаров, круглых столов, игровых упражнений, практических занятий как с детьми, так и с родителями с целью конструктивного взаимодействия друг с другом</a:t>
            </a:r>
            <a:endParaRPr lang="ru-RU" sz="1800" kern="1200" dirty="0">
              <a:solidFill>
                <a:srgbClr val="8D2B1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E029F9D-E0B9-4971-0027-B348E8D2E53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8063" y="4296789"/>
            <a:ext cx="3622132" cy="225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26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50;p4" descr="C:\Users\Соня\Desktop\Мывместе 2\Шаблон\Элементы\Ресурс 12@2x.png">
            <a:extLst>
              <a:ext uri="{FF2B5EF4-FFF2-40B4-BE49-F238E27FC236}">
                <a16:creationId xmlns="" xmlns:a16="http://schemas.microsoft.com/office/drawing/2014/main" id="{4BC8B074-9A73-4164-B4FB-0A34FED0361C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67" y="0"/>
            <a:ext cx="11435883" cy="711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24262" y="1821749"/>
            <a:ext cx="2136906" cy="191755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4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8893" y="1821696"/>
            <a:ext cx="2547518" cy="190951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7" name="Picture 2" descr="«В гостях у хантов»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96106" y="4170305"/>
            <a:ext cx="3368217" cy="2355230"/>
          </a:xfrm>
          <a:prstGeom prst="rect">
            <a:avLst/>
          </a:prstGeom>
          <a:noFill/>
          <a:ln w="31750" algn="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7" y="1821696"/>
            <a:ext cx="2722607" cy="198000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033620" y="3668701"/>
            <a:ext cx="22702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Городской парк культуры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отдыха «Нефтяник»</a:t>
            </a:r>
          </a:p>
        </p:txBody>
      </p:sp>
      <p:pic>
        <p:nvPicPr>
          <p:cNvPr id="11" name="Picture 2" descr="Семейная прогулка на теплоходе «Заря»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807" y="4170305"/>
            <a:ext cx="3106439" cy="214249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2" name="Рисунок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9698" y="4189835"/>
            <a:ext cx="2270244" cy="216937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985935" y="6418680"/>
            <a:ext cx="1657770" cy="277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Драматический театр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44019" y="6312800"/>
            <a:ext cx="1984612" cy="307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АО «</a:t>
            </a:r>
            <a:r>
              <a:rPr lang="ru-RU" kern="1200" dirty="0" err="1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Северречфлот</a:t>
            </a:r>
            <a:r>
              <a:rPr lang="ru-RU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25267" y="3800679"/>
            <a:ext cx="26299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Детская городская библиотека</a:t>
            </a:r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6810" y="1821696"/>
            <a:ext cx="2525211" cy="189316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6229318" y="3731211"/>
            <a:ext cx="10216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Музей моста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62007" y="6465778"/>
            <a:ext cx="42364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200" kern="1200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Музей природы и человека, д. Русскинская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176408" y="3647085"/>
            <a:ext cx="2153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Историко-культурный </a:t>
            </a:r>
          </a:p>
          <a:p>
            <a:pPr algn="ctr"/>
            <a:r>
              <a:rPr lang="ru-RU" dirty="0">
                <a:solidFill>
                  <a:srgbClr val="8D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 «Старый Сургут»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35390" y="175501"/>
            <a:ext cx="10284737" cy="1470694"/>
          </a:xfrm>
          <a:prstGeom prst="roundRect">
            <a:avLst/>
          </a:prstGeom>
          <a:solidFill>
            <a:srgbClr val="FFF2CC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2000" b="1" kern="1200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5) МЕЖВЕДОМСТВЕННОЕ ВЗАИМОДЕЙСТВИЕ: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2000" kern="1200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сотрудничество  с социально-ориентированными  учреждениями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2000" kern="1200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г. Сургута и Сургутского района с целью социализации семей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2000" kern="1200" dirty="0">
                <a:solidFill>
                  <a:srgbClr val="8D2B17"/>
                </a:solidFill>
                <a:latin typeface="Times New Roman" pitchFamily="18" charset="0"/>
                <a:cs typeface="Times New Roman" pitchFamily="18" charset="0"/>
              </a:rPr>
              <a:t>и раскрытия их внутреннего 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val="3592128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50;p4" descr="C:\Users\Соня\Desktop\Мывместе 2\Шаблон\Элементы\Ресурс 12@2x.png">
            <a:extLst>
              <a:ext uri="{FF2B5EF4-FFF2-40B4-BE49-F238E27FC236}">
                <a16:creationId xmlns="" xmlns:a16="http://schemas.microsoft.com/office/drawing/2014/main" id="{4BC8B074-9A73-4164-B4FB-0A34FED0361C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603" y="397388"/>
            <a:ext cx="11435883" cy="711397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573816" y="1901041"/>
            <a:ext cx="8452677" cy="28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444500" algn="ctr" fontAlgn="base">
              <a:spcBef>
                <a:spcPct val="0"/>
              </a:spcBef>
              <a:spcAft>
                <a:spcPct val="0"/>
              </a:spcAft>
              <a:buClrTx/>
              <a:buFont typeface="Arial" charset="0"/>
              <a:buNone/>
            </a:pPr>
            <a:endParaRPr lang="ru-RU" sz="2200" b="1" i="1" kern="120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2589" y="1980001"/>
            <a:ext cx="4469715" cy="584775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проект по социализации подростков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«Взрослые дети»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8D2B17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2590" y="1316266"/>
            <a:ext cx="4477929" cy="584775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проект по гармонизации детско-родительских отношений «Семья от А до Я»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2590" y="3954375"/>
            <a:ext cx="4444872" cy="584775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реабилитационно-оздоровительный проект «Путь к здоровью»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7306" y="5287795"/>
            <a:ext cx="4437506" cy="338554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проект по гарденотерапии «Зеленый остров»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4694" y="3289726"/>
            <a:ext cx="4451049" cy="584775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проект социально-средовой реабилитации «Страна хороших манер»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2590" y="5702605"/>
            <a:ext cx="4437506" cy="738664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семейные мастерские (батик, канзаши, газетоплетение, сквиши, декупаж, тестопластика, витражная роспись)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4694" y="2630797"/>
            <a:ext cx="4478194" cy="584775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коррекционно-развивающий проект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«Играя, развиваемся»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4694" y="4616671"/>
            <a:ext cx="4451049" cy="584775"/>
          </a:xfrm>
          <a:prstGeom prst="rect">
            <a:avLst/>
          </a:prstGeom>
          <a:solidFill>
            <a:srgbClr val="FFF2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8D2B1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проект по театрально-творческому направлению «Маленькие роли»</a:t>
            </a:r>
          </a:p>
        </p:txBody>
      </p:sp>
      <p:pic>
        <p:nvPicPr>
          <p:cNvPr id="31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8547" y="4750548"/>
            <a:ext cx="2321875" cy="1859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01600"/>
          </a:effectLst>
        </p:spPr>
      </p:pic>
      <p:pic>
        <p:nvPicPr>
          <p:cNvPr id="32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6966" y="1169104"/>
            <a:ext cx="3083289" cy="201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88900"/>
          </a:effectLst>
        </p:spPr>
      </p:pic>
      <p:pic>
        <p:nvPicPr>
          <p:cNvPr id="33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2599" y="1223690"/>
            <a:ext cx="2098585" cy="183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50800"/>
          </a:effec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1418" y="4774178"/>
            <a:ext cx="3077129" cy="1955171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8381" y="3020274"/>
            <a:ext cx="2241844" cy="1794675"/>
          </a:xfrm>
          <a:prstGeom prst="rect">
            <a:avLst/>
          </a:prstGeom>
          <a:ln w="0">
            <a:noFill/>
          </a:ln>
          <a:effectLst>
            <a:softEdge rad="63500"/>
          </a:effectLst>
        </p:spPr>
      </p:pic>
      <p:pic>
        <p:nvPicPr>
          <p:cNvPr id="36" name="Picture 2" descr="C:\Users\Теряев\Desktop\сажаем цветок\20210307_133212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9356" y="2979085"/>
            <a:ext cx="3190406" cy="1919393"/>
          </a:xfrm>
          <a:prstGeom prst="rect">
            <a:avLst/>
          </a:prstGeom>
          <a:ln>
            <a:noFill/>
          </a:ln>
          <a:effectLst>
            <a:softEdge rad="165100"/>
          </a:effectLst>
        </p:spPr>
      </p:pic>
      <p:sp>
        <p:nvSpPr>
          <p:cNvPr id="37" name="Скругленный прямоугольник 36"/>
          <p:cNvSpPr/>
          <p:nvPr/>
        </p:nvSpPr>
        <p:spPr>
          <a:xfrm>
            <a:off x="1179491" y="158673"/>
            <a:ext cx="8726975" cy="949918"/>
          </a:xfrm>
          <a:prstGeom prst="roundRect">
            <a:avLst/>
          </a:prstGeom>
          <a:solidFill>
            <a:srgbClr val="F29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2800" b="1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УЧАСТИЕ СЕМЕЙ В ПРОЕКТАХ ПРОГРАММЫ:</a:t>
            </a:r>
          </a:p>
        </p:txBody>
      </p:sp>
    </p:spTree>
    <p:extLst>
      <p:ext uri="{BB962C8B-B14F-4D97-AF65-F5344CB8AC3E}">
        <p14:creationId xmlns:p14="http://schemas.microsoft.com/office/powerpoint/2010/main" val="104712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5797</TotalTime>
  <Words>697</Words>
  <Application>Microsoft Office PowerPoint</Application>
  <PresentationFormat>Произвольный</PresentationFormat>
  <Paragraphs>115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Times New Roman</vt:lpstr>
      <vt:lpstr>Montserrat</vt:lpstr>
      <vt:lpstr>Arial Narrow</vt:lpstr>
      <vt:lpstr>Montserrat SemiBold</vt:lpstr>
      <vt:lpstr>Times New Roman CYR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Зоя Дурдина</dc:creator>
  <cp:lastModifiedBy>3</cp:lastModifiedBy>
  <cp:revision>252</cp:revision>
  <cp:lastPrinted>2024-07-31T04:51:24Z</cp:lastPrinted>
  <dcterms:created xsi:type="dcterms:W3CDTF">2020-03-24T07:41:27Z</dcterms:created>
  <dcterms:modified xsi:type="dcterms:W3CDTF">2026-08-11T10:53:15Z</dcterms:modified>
</cp:coreProperties>
</file>