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58" r:id="rId4"/>
  </p:sldMasterIdLst>
  <p:notesMasterIdLst>
    <p:notesMasterId r:id="rId17"/>
  </p:notesMasterIdLst>
  <p:handoutMasterIdLst>
    <p:handoutMasterId r:id="rId18"/>
  </p:handoutMasterIdLst>
  <p:sldIdLst>
    <p:sldId id="410" r:id="rId5"/>
    <p:sldId id="411" r:id="rId6"/>
    <p:sldId id="417" r:id="rId7"/>
    <p:sldId id="383" r:id="rId8"/>
    <p:sldId id="415" r:id="rId9"/>
    <p:sldId id="418" r:id="rId10"/>
    <p:sldId id="419" r:id="rId11"/>
    <p:sldId id="420" r:id="rId12"/>
    <p:sldId id="414" r:id="rId13"/>
    <p:sldId id="405" r:id="rId14"/>
    <p:sldId id="421" r:id="rId15"/>
    <p:sldId id="398" r:id="rId1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39828BA-5764-4AFB-9E40-D063DF126F58}">
          <p14:sldIdLst>
            <p14:sldId id="410"/>
            <p14:sldId id="411"/>
            <p14:sldId id="417"/>
            <p14:sldId id="383"/>
            <p14:sldId id="415"/>
            <p14:sldId id="418"/>
            <p14:sldId id="419"/>
            <p14:sldId id="420"/>
            <p14:sldId id="414"/>
            <p14:sldId id="405"/>
            <p14:sldId id="421"/>
            <p14:sldId id="39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Автор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98" autoAdjust="0"/>
    <p:restoredTop sz="96327" autoAdjust="0"/>
  </p:normalViewPr>
  <p:slideViewPr>
    <p:cSldViewPr snapToGrid="0">
      <p:cViewPr varScale="1">
        <p:scale>
          <a:sx n="116" d="100"/>
          <a:sy n="116" d="100"/>
        </p:scale>
        <p:origin x="25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395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улучшена ориентировочная деятельность и система пространственных представлений </c:v>
                </c:pt>
                <c:pt idx="1">
                  <c:v>повысился уровень чувственного познания</c:v>
                </c:pt>
                <c:pt idx="2">
                  <c:v>повысился уровень осязательного восприятия (тактильных и кинестетических ощущений)</c:v>
                </c:pt>
                <c:pt idx="3">
                  <c:v>повысился уровень мелкой и крупной моторики</c:v>
                </c:pt>
                <c:pt idx="4">
                  <c:v>повысился уровень развития коммуникативных навыков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95</c:v>
                </c:pt>
                <c:pt idx="3">
                  <c:v>100</c:v>
                </c:pt>
                <c:pt idx="4">
                  <c:v>95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638472128"/>
        <c:axId val="1638466688"/>
      </c:barChart>
      <c:catAx>
        <c:axId val="1638472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8466688"/>
        <c:crosses val="autoZero"/>
        <c:auto val="1"/>
        <c:lblAlgn val="ctr"/>
        <c:lblOffset val="100"/>
        <c:noMultiLvlLbl val="0"/>
      </c:catAx>
      <c:valAx>
        <c:axId val="16384666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38472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8ADCE2-9151-4EC9-ACD4-1F3766C0B27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BD9764-2298-4612-BE7B-DB272AF0DE18}">
      <dgm:prSet phldrT="[Текст]" custT="1"/>
      <dgm:spPr>
        <a:solidFill>
          <a:schemeClr val="accent1">
            <a:alpha val="80000"/>
          </a:schemeClr>
        </a:solidFill>
      </dgm:spPr>
      <dgm:t>
        <a:bodyPr/>
        <a:lstStyle/>
        <a:p>
          <a:r>
            <a:rPr lang="ru-RU" sz="2200" dirty="0" smtClean="0">
              <a:solidFill>
                <a:schemeClr val="accent3">
                  <a:lumMod val="50000"/>
                </a:schemeClr>
              </a:solidFill>
            </a:rPr>
            <a:t>Определить уровень сенсомоторного развития детей.</a:t>
          </a:r>
          <a:endParaRPr lang="ru-RU" sz="2200" b="0" i="0" dirty="0">
            <a:solidFill>
              <a:schemeClr val="accent3">
                <a:lumMod val="50000"/>
              </a:schemeClr>
            </a:solidFill>
            <a:latin typeface="+mj-lt"/>
          </a:endParaRPr>
        </a:p>
      </dgm:t>
    </dgm:pt>
    <dgm:pt modelId="{6840C373-D134-4C33-A9FB-0433F11BADA0}" type="parTrans" cxnId="{33254AC3-C115-42DF-A5D9-E7B267C67B28}">
      <dgm:prSet/>
      <dgm:spPr/>
      <dgm:t>
        <a:bodyPr/>
        <a:lstStyle/>
        <a:p>
          <a:endParaRPr lang="ru-RU"/>
        </a:p>
      </dgm:t>
    </dgm:pt>
    <dgm:pt modelId="{0417E518-7B2B-48E9-AE59-95B8B16D72C9}" type="sibTrans" cxnId="{33254AC3-C115-42DF-A5D9-E7B267C67B28}">
      <dgm:prSet/>
      <dgm:spPr/>
      <dgm:t>
        <a:bodyPr/>
        <a:lstStyle/>
        <a:p>
          <a:endParaRPr lang="ru-RU"/>
        </a:p>
      </dgm:t>
    </dgm:pt>
    <dgm:pt modelId="{1C04ADEB-359D-4CC9-8CF8-14324C461147}">
      <dgm:prSet phldrT="[Текст]" custT="1"/>
      <dgm:spPr>
        <a:solidFill>
          <a:schemeClr val="accent1">
            <a:hueOff val="0"/>
            <a:satOff val="0"/>
            <a:lumOff val="0"/>
            <a:alpha val="80000"/>
          </a:schemeClr>
        </a:solidFill>
      </dgm:spPr>
      <dgm:t>
        <a:bodyPr/>
        <a:lstStyle/>
        <a:p>
          <a:r>
            <a:rPr lang="ru-RU" sz="2200" dirty="0" smtClean="0">
              <a:solidFill>
                <a:schemeClr val="accent3">
                  <a:lumMod val="50000"/>
                </a:schemeClr>
              </a:solidFill>
            </a:rPr>
            <a:t>Провести комплекс развивающих  занятий для детей целевой группы с использованием сенсорной терапии</a:t>
          </a:r>
          <a:endParaRPr lang="ru-RU" sz="2200" b="0" i="0" dirty="0">
            <a:solidFill>
              <a:schemeClr val="accent3">
                <a:lumMod val="50000"/>
              </a:schemeClr>
            </a:solidFill>
            <a:latin typeface="+mj-lt"/>
          </a:endParaRPr>
        </a:p>
      </dgm:t>
    </dgm:pt>
    <dgm:pt modelId="{E8BAF556-859B-49A1-A345-6BE8CA725524}" type="parTrans" cxnId="{AE131B6B-456F-4D4B-A1B0-7124776E7982}">
      <dgm:prSet/>
      <dgm:spPr/>
      <dgm:t>
        <a:bodyPr/>
        <a:lstStyle/>
        <a:p>
          <a:endParaRPr lang="ru-RU"/>
        </a:p>
      </dgm:t>
    </dgm:pt>
    <dgm:pt modelId="{93C95033-925E-46BF-BF3E-717619CF5B82}" type="sibTrans" cxnId="{AE131B6B-456F-4D4B-A1B0-7124776E7982}">
      <dgm:prSet/>
      <dgm:spPr/>
      <dgm:t>
        <a:bodyPr/>
        <a:lstStyle/>
        <a:p>
          <a:endParaRPr lang="ru-RU"/>
        </a:p>
      </dgm:t>
    </dgm:pt>
    <dgm:pt modelId="{DC559FBA-05D0-4F84-8897-BEF92C5D971D}">
      <dgm:prSet phldrT="[Текст]" custT="1"/>
      <dgm:spPr>
        <a:solidFill>
          <a:schemeClr val="accent1">
            <a:hueOff val="0"/>
            <a:satOff val="0"/>
            <a:lumOff val="0"/>
            <a:alpha val="80000"/>
          </a:schemeClr>
        </a:solidFill>
      </dgm:spPr>
      <dgm:t>
        <a:bodyPr/>
        <a:lstStyle/>
        <a:p>
          <a:r>
            <a:rPr lang="ru-RU" sz="2200" dirty="0" smtClean="0">
              <a:solidFill>
                <a:schemeClr val="accent3">
                  <a:lumMod val="50000"/>
                </a:schemeClr>
              </a:solidFill>
            </a:rPr>
            <a:t>Повысить уровень знаний родителей (законных представителей) о сенсорном воспитании ребенка</a:t>
          </a:r>
          <a:endParaRPr lang="ru-RU" sz="2200" b="0" i="0" dirty="0">
            <a:solidFill>
              <a:schemeClr val="accent3">
                <a:lumMod val="50000"/>
              </a:schemeClr>
            </a:solidFill>
            <a:latin typeface="+mj-lt"/>
          </a:endParaRPr>
        </a:p>
      </dgm:t>
    </dgm:pt>
    <dgm:pt modelId="{94075DBF-CBA2-464C-8FDD-647ECCDB6A4F}" type="parTrans" cxnId="{A5CA509F-35C6-4720-8D60-8F945238D671}">
      <dgm:prSet/>
      <dgm:spPr/>
      <dgm:t>
        <a:bodyPr/>
        <a:lstStyle/>
        <a:p>
          <a:endParaRPr lang="ru-RU"/>
        </a:p>
      </dgm:t>
    </dgm:pt>
    <dgm:pt modelId="{E75D8CB6-F676-42AA-A852-2553DA09C828}" type="sibTrans" cxnId="{A5CA509F-35C6-4720-8D60-8F945238D671}">
      <dgm:prSet/>
      <dgm:spPr/>
      <dgm:t>
        <a:bodyPr/>
        <a:lstStyle/>
        <a:p>
          <a:endParaRPr lang="ru-RU"/>
        </a:p>
      </dgm:t>
    </dgm:pt>
    <dgm:pt modelId="{1DA164E1-EE1A-4A9B-A773-B4A7D886ED2E}">
      <dgm:prSet custT="1"/>
      <dgm:spPr>
        <a:solidFill>
          <a:schemeClr val="accent1">
            <a:hueOff val="0"/>
            <a:satOff val="0"/>
            <a:lumOff val="0"/>
            <a:alpha val="67000"/>
          </a:schemeClr>
        </a:solidFill>
      </dgm:spPr>
      <dgm:t>
        <a:bodyPr/>
        <a:lstStyle/>
        <a:p>
          <a:r>
            <a:rPr lang="ru-RU" sz="2200" dirty="0" smtClean="0">
              <a:solidFill>
                <a:schemeClr val="accent3">
                  <a:lumMod val="50000"/>
                </a:schemeClr>
              </a:solidFill>
            </a:rPr>
            <a:t>научить использовать полученные знания для продолжения коррекционной-развивающей работы в домашних условиях</a:t>
          </a:r>
          <a:endParaRPr lang="ru-RU" sz="2200" dirty="0">
            <a:solidFill>
              <a:schemeClr val="accent3">
                <a:lumMod val="50000"/>
              </a:schemeClr>
            </a:solidFill>
          </a:endParaRPr>
        </a:p>
      </dgm:t>
    </dgm:pt>
    <dgm:pt modelId="{E7279B10-BCDC-4C93-B583-A18CA7CD8028}" type="parTrans" cxnId="{09E93092-9144-4C42-A4C6-5AD5B32C9725}">
      <dgm:prSet/>
      <dgm:spPr/>
      <dgm:t>
        <a:bodyPr/>
        <a:lstStyle/>
        <a:p>
          <a:endParaRPr lang="ru-RU"/>
        </a:p>
      </dgm:t>
    </dgm:pt>
    <dgm:pt modelId="{D513AA8F-2E98-4545-8737-2546C8E57D3C}" type="sibTrans" cxnId="{09E93092-9144-4C42-A4C6-5AD5B32C9725}">
      <dgm:prSet/>
      <dgm:spPr/>
      <dgm:t>
        <a:bodyPr/>
        <a:lstStyle/>
        <a:p>
          <a:endParaRPr lang="ru-RU"/>
        </a:p>
      </dgm:t>
    </dgm:pt>
    <dgm:pt modelId="{A9F51FEB-6853-4F2A-8BEC-B330B7D8C630}" type="pres">
      <dgm:prSet presAssocID="{CA8ADCE2-9151-4EC9-ACD4-1F3766C0B27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5E78A3-9565-469B-87B7-42865FDED90D}" type="pres">
      <dgm:prSet presAssocID="{2DBD9764-2298-4612-BE7B-DB272AF0DE18}" presName="node" presStyleLbl="node1" presStyleIdx="0" presStyleCnt="4" custScaleX="106990" custScaleY="112740" custLinFactNeighborX="284" custLinFactNeighborY="-151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BEB82B-8688-4451-8D19-BEC74FAEF2B5}" type="pres">
      <dgm:prSet presAssocID="{0417E518-7B2B-48E9-AE59-95B8B16D72C9}" presName="sibTrans" presStyleCnt="0"/>
      <dgm:spPr/>
    </dgm:pt>
    <dgm:pt modelId="{0879B51A-CA4C-41C9-8089-4799C4633E18}" type="pres">
      <dgm:prSet presAssocID="{1C04ADEB-359D-4CC9-8CF8-14324C461147}" presName="node" presStyleLbl="node1" presStyleIdx="1" presStyleCnt="4" custScaleX="107277" custScaleY="112488" custLinFactNeighborX="-1418" custLinFactNeighborY="-5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97B1E-70A0-422A-B3D3-8BF24397FE6C}" type="pres">
      <dgm:prSet presAssocID="{93C95033-925E-46BF-BF3E-717619CF5B82}" presName="sibTrans" presStyleCnt="0"/>
      <dgm:spPr/>
    </dgm:pt>
    <dgm:pt modelId="{B9783241-A13B-4E5B-93AC-3D4C0029F0EF}" type="pres">
      <dgm:prSet presAssocID="{DC559FBA-05D0-4F84-8897-BEF92C5D971D}" presName="node" presStyleLbl="node1" presStyleIdx="2" presStyleCnt="4" custScaleX="107509" custScaleY="111204" custLinFactNeighborX="921" custLinFactNeighborY="-9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459E3E-18C8-401A-8313-36268BBE8616}" type="pres">
      <dgm:prSet presAssocID="{E75D8CB6-F676-42AA-A852-2553DA09C828}" presName="sibTrans" presStyleCnt="0"/>
      <dgm:spPr/>
    </dgm:pt>
    <dgm:pt modelId="{B085C753-DD6A-423E-99CA-5A649625F03C}" type="pres">
      <dgm:prSet presAssocID="{1DA164E1-EE1A-4A9B-A773-B4A7D886ED2E}" presName="node" presStyleLbl="node1" presStyleIdx="3" presStyleCnt="4" custScaleX="107527" custScaleY="110896" custLinFactNeighborX="-2831" custLinFactNeighborY="-107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254AC3-C115-42DF-A5D9-E7B267C67B28}" srcId="{CA8ADCE2-9151-4EC9-ACD4-1F3766C0B278}" destId="{2DBD9764-2298-4612-BE7B-DB272AF0DE18}" srcOrd="0" destOrd="0" parTransId="{6840C373-D134-4C33-A9FB-0433F11BADA0}" sibTransId="{0417E518-7B2B-48E9-AE59-95B8B16D72C9}"/>
    <dgm:cxn modelId="{E073570C-E403-42E2-BC58-358A15F9D475}" type="presOf" srcId="{1C04ADEB-359D-4CC9-8CF8-14324C461147}" destId="{0879B51A-CA4C-41C9-8089-4799C4633E18}" srcOrd="0" destOrd="0" presId="urn:microsoft.com/office/officeart/2005/8/layout/default"/>
    <dgm:cxn modelId="{63B9CC34-9769-4A9D-ABC4-CF1AC32906DC}" type="presOf" srcId="{CA8ADCE2-9151-4EC9-ACD4-1F3766C0B278}" destId="{A9F51FEB-6853-4F2A-8BEC-B330B7D8C630}" srcOrd="0" destOrd="0" presId="urn:microsoft.com/office/officeart/2005/8/layout/default"/>
    <dgm:cxn modelId="{AE131B6B-456F-4D4B-A1B0-7124776E7982}" srcId="{CA8ADCE2-9151-4EC9-ACD4-1F3766C0B278}" destId="{1C04ADEB-359D-4CC9-8CF8-14324C461147}" srcOrd="1" destOrd="0" parTransId="{E8BAF556-859B-49A1-A345-6BE8CA725524}" sibTransId="{93C95033-925E-46BF-BF3E-717619CF5B82}"/>
    <dgm:cxn modelId="{28D863FE-6FF5-4947-8404-B3D68973EDFB}" type="presOf" srcId="{DC559FBA-05D0-4F84-8897-BEF92C5D971D}" destId="{B9783241-A13B-4E5B-93AC-3D4C0029F0EF}" srcOrd="0" destOrd="0" presId="urn:microsoft.com/office/officeart/2005/8/layout/default"/>
    <dgm:cxn modelId="{571D0FB3-01F0-4EB6-8865-478130B504BC}" type="presOf" srcId="{1DA164E1-EE1A-4A9B-A773-B4A7D886ED2E}" destId="{B085C753-DD6A-423E-99CA-5A649625F03C}" srcOrd="0" destOrd="0" presId="urn:microsoft.com/office/officeart/2005/8/layout/default"/>
    <dgm:cxn modelId="{A5CA509F-35C6-4720-8D60-8F945238D671}" srcId="{CA8ADCE2-9151-4EC9-ACD4-1F3766C0B278}" destId="{DC559FBA-05D0-4F84-8897-BEF92C5D971D}" srcOrd="2" destOrd="0" parTransId="{94075DBF-CBA2-464C-8FDD-647ECCDB6A4F}" sibTransId="{E75D8CB6-F676-42AA-A852-2553DA09C828}"/>
    <dgm:cxn modelId="{2F212D4E-F745-4FFA-9833-1D63A7AF38B9}" type="presOf" srcId="{2DBD9764-2298-4612-BE7B-DB272AF0DE18}" destId="{575E78A3-9565-469B-87B7-42865FDED90D}" srcOrd="0" destOrd="0" presId="urn:microsoft.com/office/officeart/2005/8/layout/default"/>
    <dgm:cxn modelId="{09E93092-9144-4C42-A4C6-5AD5B32C9725}" srcId="{CA8ADCE2-9151-4EC9-ACD4-1F3766C0B278}" destId="{1DA164E1-EE1A-4A9B-A773-B4A7D886ED2E}" srcOrd="3" destOrd="0" parTransId="{E7279B10-BCDC-4C93-B583-A18CA7CD8028}" sibTransId="{D513AA8F-2E98-4545-8737-2546C8E57D3C}"/>
    <dgm:cxn modelId="{C7A9D04C-07D7-4253-A20A-982A4030F47E}" type="presParOf" srcId="{A9F51FEB-6853-4F2A-8BEC-B330B7D8C630}" destId="{575E78A3-9565-469B-87B7-42865FDED90D}" srcOrd="0" destOrd="0" presId="urn:microsoft.com/office/officeart/2005/8/layout/default"/>
    <dgm:cxn modelId="{0A628F9D-072C-4731-A1A8-2476DC877FDD}" type="presParOf" srcId="{A9F51FEB-6853-4F2A-8BEC-B330B7D8C630}" destId="{45BEB82B-8688-4451-8D19-BEC74FAEF2B5}" srcOrd="1" destOrd="0" presId="urn:microsoft.com/office/officeart/2005/8/layout/default"/>
    <dgm:cxn modelId="{937B574E-D7F9-4AEA-8123-C8D81FE931CA}" type="presParOf" srcId="{A9F51FEB-6853-4F2A-8BEC-B330B7D8C630}" destId="{0879B51A-CA4C-41C9-8089-4799C4633E18}" srcOrd="2" destOrd="0" presId="urn:microsoft.com/office/officeart/2005/8/layout/default"/>
    <dgm:cxn modelId="{33FE1EE9-8D44-4C7C-94C5-540B9356DED7}" type="presParOf" srcId="{A9F51FEB-6853-4F2A-8BEC-B330B7D8C630}" destId="{39497B1E-70A0-422A-B3D3-8BF24397FE6C}" srcOrd="3" destOrd="0" presId="urn:microsoft.com/office/officeart/2005/8/layout/default"/>
    <dgm:cxn modelId="{0D5620B5-7958-49C6-8E0B-F3D87B12E946}" type="presParOf" srcId="{A9F51FEB-6853-4F2A-8BEC-B330B7D8C630}" destId="{B9783241-A13B-4E5B-93AC-3D4C0029F0EF}" srcOrd="4" destOrd="0" presId="urn:microsoft.com/office/officeart/2005/8/layout/default"/>
    <dgm:cxn modelId="{C7A6C3B5-FF4B-451D-A194-B983D36472EA}" type="presParOf" srcId="{A9F51FEB-6853-4F2A-8BEC-B330B7D8C630}" destId="{82459E3E-18C8-401A-8313-36268BBE8616}" srcOrd="5" destOrd="0" presId="urn:microsoft.com/office/officeart/2005/8/layout/default"/>
    <dgm:cxn modelId="{ABA32CD4-0158-46E9-8F8E-A01664C637D1}" type="presParOf" srcId="{A9F51FEB-6853-4F2A-8BEC-B330B7D8C630}" destId="{B085C753-DD6A-423E-99CA-5A649625F03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5E78A3-9565-469B-87B7-42865FDED90D}">
      <dsp:nvSpPr>
        <dsp:cNvPr id="0" name=""/>
        <dsp:cNvSpPr/>
      </dsp:nvSpPr>
      <dsp:spPr>
        <a:xfrm>
          <a:off x="1407098" y="0"/>
          <a:ext cx="4293220" cy="2714371"/>
        </a:xfrm>
        <a:prstGeom prst="rect">
          <a:avLst/>
        </a:prstGeom>
        <a:solidFill>
          <a:schemeClr val="accent1">
            <a:alpha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3">
                  <a:lumMod val="50000"/>
                </a:schemeClr>
              </a:solidFill>
            </a:rPr>
            <a:t>Определить уровень сенсомоторного развития детей.</a:t>
          </a:r>
          <a:endParaRPr lang="ru-RU" sz="2200" b="0" i="0" kern="1200" dirty="0">
            <a:solidFill>
              <a:schemeClr val="accent3">
                <a:lumMod val="50000"/>
              </a:schemeClr>
            </a:solidFill>
            <a:latin typeface="+mj-lt"/>
          </a:endParaRPr>
        </a:p>
      </dsp:txBody>
      <dsp:txXfrm>
        <a:off x="1407098" y="0"/>
        <a:ext cx="4293220" cy="2714371"/>
      </dsp:txXfrm>
    </dsp:sp>
    <dsp:sp modelId="{0879B51A-CA4C-41C9-8089-4799C4633E18}">
      <dsp:nvSpPr>
        <dsp:cNvPr id="0" name=""/>
        <dsp:cNvSpPr/>
      </dsp:nvSpPr>
      <dsp:spPr>
        <a:xfrm>
          <a:off x="6033294" y="0"/>
          <a:ext cx="4304736" cy="2708304"/>
        </a:xfrm>
        <a:prstGeom prst="rect">
          <a:avLst/>
        </a:prstGeom>
        <a:solidFill>
          <a:schemeClr val="accent1">
            <a:hueOff val="0"/>
            <a:satOff val="0"/>
            <a:lumOff val="0"/>
            <a:alpha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3">
                  <a:lumMod val="50000"/>
                </a:schemeClr>
              </a:solidFill>
            </a:rPr>
            <a:t>Провести комплекс развивающих  занятий для детей целевой группы с использованием сенсорной терапии</a:t>
          </a:r>
          <a:endParaRPr lang="ru-RU" sz="2200" b="0" i="0" kern="1200" dirty="0">
            <a:solidFill>
              <a:schemeClr val="accent3">
                <a:lumMod val="50000"/>
              </a:schemeClr>
            </a:solidFill>
            <a:latin typeface="+mj-lt"/>
          </a:endParaRPr>
        </a:p>
      </dsp:txBody>
      <dsp:txXfrm>
        <a:off x="6033294" y="0"/>
        <a:ext cx="4304736" cy="2708304"/>
      </dsp:txXfrm>
    </dsp:sp>
    <dsp:sp modelId="{B9783241-A13B-4E5B-93AC-3D4C0029F0EF}">
      <dsp:nvSpPr>
        <dsp:cNvPr id="0" name=""/>
        <dsp:cNvSpPr/>
      </dsp:nvSpPr>
      <dsp:spPr>
        <a:xfrm>
          <a:off x="1417230" y="2880813"/>
          <a:ext cx="4314046" cy="2677390"/>
        </a:xfrm>
        <a:prstGeom prst="rect">
          <a:avLst/>
        </a:prstGeom>
        <a:solidFill>
          <a:schemeClr val="accent1">
            <a:hueOff val="0"/>
            <a:satOff val="0"/>
            <a:lumOff val="0"/>
            <a:alpha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3">
                  <a:lumMod val="50000"/>
                </a:schemeClr>
              </a:solidFill>
            </a:rPr>
            <a:t>Повысить уровень знаний родителей (законных представителей) о сенсорном воспитании ребенка</a:t>
          </a:r>
          <a:endParaRPr lang="ru-RU" sz="2200" b="0" i="0" kern="1200" dirty="0">
            <a:solidFill>
              <a:schemeClr val="accent3">
                <a:lumMod val="50000"/>
              </a:schemeClr>
            </a:solidFill>
            <a:latin typeface="+mj-lt"/>
          </a:endParaRPr>
        </a:p>
      </dsp:txBody>
      <dsp:txXfrm>
        <a:off x="1417230" y="2880813"/>
        <a:ext cx="4314046" cy="2677390"/>
      </dsp:txXfrm>
    </dsp:sp>
    <dsp:sp modelId="{B085C753-DD6A-423E-99CA-5A649625F03C}">
      <dsp:nvSpPr>
        <dsp:cNvPr id="0" name=""/>
        <dsp:cNvSpPr/>
      </dsp:nvSpPr>
      <dsp:spPr>
        <a:xfrm>
          <a:off x="5981991" y="2860998"/>
          <a:ext cx="4314768" cy="2669974"/>
        </a:xfrm>
        <a:prstGeom prst="rect">
          <a:avLst/>
        </a:prstGeom>
        <a:solidFill>
          <a:schemeClr val="accent1">
            <a:hueOff val="0"/>
            <a:satOff val="0"/>
            <a:lumOff val="0"/>
            <a:alpha val="67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3">
                  <a:lumMod val="50000"/>
                </a:schemeClr>
              </a:solidFill>
            </a:rPr>
            <a:t>научить использовать полученные знания для продолжения коррекционной-развивающей работы в домашних условиях</a:t>
          </a:r>
          <a:endParaRPr lang="ru-RU" sz="22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5981991" y="2860998"/>
        <a:ext cx="4314768" cy="26699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51F6ED01-B613-435C-806E-485D60D5A270}" type="datetime1">
              <a:rPr lang="ru-RU" smtClean="0"/>
              <a:t>31.07.2026</a:t>
            </a:fld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E2C230DF-5933-439D-898F-38E9AC9BA68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8" name="Верхний колонтитул 7">
            <a:extLst>
              <a:ext uri="{FF2B5EF4-FFF2-40B4-BE49-F238E27FC236}">
                <a16:creationId xmlns:a16="http://schemas.microsoft.com/office/drawing/2014/main" xmlns="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E22AA5DB-3D36-41C7-B5E9-13985188493D}" type="datetime1">
              <a:rPr lang="ru-RU" smtClean="0"/>
              <a:pPr/>
              <a:t>31.07.2026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A89C7E07-3C67-C64C-8DA0-0404F63039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3416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5034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4036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0233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6383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5923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ru-RU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C26C18C3-ED25-DD4B-BA72-24932D54DE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xmlns="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xmlns="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xmlns="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A69706A2-3726-FE4E-B923-E75D485978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содержимое и таблица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CF555767-B3D8-BD57-1D42-7F6E1E6689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Полилиния 13">
              <a:extLst>
                <a:ext uri="{FF2B5EF4-FFF2-40B4-BE49-F238E27FC236}">
                  <a16:creationId xmlns:a16="http://schemas.microsoft.com/office/drawing/2014/main" xmlns="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xmlns="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7" name="Полилиния 15">
              <a:extLst>
                <a:ext uri="{FF2B5EF4-FFF2-40B4-BE49-F238E27FC236}">
                  <a16:creationId xmlns:a16="http://schemas.microsoft.com/office/drawing/2014/main" xmlns="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Объект 5">
            <a:extLst>
              <a:ext uri="{FF2B5EF4-FFF2-40B4-BE49-F238E27FC236}">
                <a16:creationId xmlns:a16="http://schemas.microsoft.com/office/drawing/2014/main" xmlns="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marL="457200" indent="0">
              <a:spcBef>
                <a:spcPts val="1800"/>
              </a:spcBef>
              <a:buNone/>
              <a:defRPr lang="ru-RU" sz="2000"/>
            </a:lvl2pPr>
            <a:lvl3pPr marL="914400" indent="0">
              <a:spcBef>
                <a:spcPts val="1800"/>
              </a:spcBef>
              <a:buNone/>
              <a:defRPr lang="ru-RU" sz="2000"/>
            </a:lvl3pPr>
            <a:lvl4pPr marL="1371600" indent="0">
              <a:spcBef>
                <a:spcPts val="1800"/>
              </a:spcBef>
              <a:buNone/>
              <a:defRPr lang="ru-RU" sz="2000"/>
            </a:lvl4pPr>
            <a:lvl5pPr marL="1828800" indent="0">
              <a:spcBef>
                <a:spcPts val="1800"/>
              </a:spcBef>
              <a:buNone/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ru-RU" sz="2000"/>
            </a:lvl1pPr>
            <a:lvl2pPr>
              <a:spcBef>
                <a:spcPts val="600"/>
              </a:spcBef>
              <a:defRPr lang="ru-RU" sz="2000"/>
            </a:lvl2pPr>
            <a:lvl3pPr>
              <a:spcBef>
                <a:spcPts val="1800"/>
              </a:spcBef>
              <a:defRPr lang="ru-RU" sz="2000"/>
            </a:lvl3pPr>
            <a:lvl4pPr>
              <a:spcBef>
                <a:spcPts val="1800"/>
              </a:spcBef>
              <a:defRPr lang="ru-RU" sz="2000"/>
            </a:lvl4pPr>
            <a:lvl5pPr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xmlns="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два объекта содержимого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C97D5AF2-684A-4A8D-3D82-B57D7AC446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Полилиния 4">
              <a:extLst>
                <a:ext uri="{FF2B5EF4-FFF2-40B4-BE49-F238E27FC236}">
                  <a16:creationId xmlns:a16="http://schemas.microsoft.com/office/drawing/2014/main" xmlns="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3" name="Полилиния 5">
              <a:extLst>
                <a:ext uri="{FF2B5EF4-FFF2-40B4-BE49-F238E27FC236}">
                  <a16:creationId xmlns:a16="http://schemas.microsoft.com/office/drawing/2014/main" xmlns="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4" name="Полилиния 7">
              <a:extLst>
                <a:ext uri="{FF2B5EF4-FFF2-40B4-BE49-F238E27FC236}">
                  <a16:creationId xmlns:a16="http://schemas.microsoft.com/office/drawing/2014/main" xmlns="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ru-RU" sz="2000"/>
            </a:lvl1pPr>
            <a:lvl2pPr>
              <a:spcBef>
                <a:spcPts val="600"/>
              </a:spcBef>
              <a:defRPr lang="ru-RU" sz="2000"/>
            </a:lvl2pPr>
            <a:lvl3pPr>
              <a:spcBef>
                <a:spcPts val="1800"/>
              </a:spcBef>
              <a:defRPr lang="ru-RU" sz="2000"/>
            </a:lvl3pPr>
            <a:lvl4pPr>
              <a:spcBef>
                <a:spcPts val="1800"/>
              </a:spcBef>
              <a:defRPr lang="ru-RU" sz="2000"/>
            </a:lvl4pPr>
            <a:lvl5pPr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7" name="Объект 5">
            <a:extLst>
              <a:ext uri="{FF2B5EF4-FFF2-40B4-BE49-F238E27FC236}">
                <a16:creationId xmlns:a16="http://schemas.microsoft.com/office/drawing/2014/main" xmlns="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 rtlCol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lang="ru-RU" sz="2000"/>
            </a:lvl1pPr>
            <a:lvl2pPr>
              <a:spcBef>
                <a:spcPts val="1800"/>
              </a:spcBef>
              <a:defRPr lang="ru-RU" sz="2000"/>
            </a:lvl2pPr>
            <a:lvl3pPr>
              <a:spcBef>
                <a:spcPts val="1800"/>
              </a:spcBef>
              <a:defRPr lang="ru-RU" sz="2000"/>
            </a:lvl3pPr>
            <a:lvl4pPr>
              <a:spcBef>
                <a:spcPts val="1800"/>
              </a:spcBef>
              <a:defRPr lang="ru-RU" sz="2000"/>
            </a:lvl4pPr>
            <a:lvl5pPr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xmlns="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9" name="Местозаполнитель таблицы 2">
            <a:extLst>
              <a:ext uri="{FF2B5EF4-FFF2-40B4-BE49-F238E27FC236}">
                <a16:creationId xmlns:a16="http://schemas.microsoft.com/office/drawing/2014/main" xmlns="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 rtlCol="0">
            <a:noAutofit/>
          </a:bodyPr>
          <a:lstStyle>
            <a:lvl1pPr>
              <a:defRPr lang="ru-RU"/>
            </a:lvl1pPr>
          </a:lstStyle>
          <a:p>
            <a:pPr rtl="0"/>
            <a:r>
              <a:rPr lang="ru-RU"/>
              <a:t>Щелкните значок, чтобы добавить таблицу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xmlns="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ru-RU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C26C18C3-ED25-DD4B-BA72-24932D54DE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xmlns="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xmlns="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xmlns="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8" name="Текст 29">
            <a:extLst>
              <a:ext uri="{FF2B5EF4-FFF2-40B4-BE49-F238E27FC236}">
                <a16:creationId xmlns:a16="http://schemas.microsoft.com/office/drawing/2014/main" xmlns="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ru-RU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ru-RU" sz="4000"/>
            </a:lvl2pPr>
            <a:lvl3pPr>
              <a:defRPr lang="ru-RU" sz="4000"/>
            </a:lvl3pPr>
            <a:lvl4pPr>
              <a:defRPr lang="ru-RU" sz="4000"/>
            </a:lvl4pPr>
            <a:lvl5pPr>
              <a:defRPr lang="ru-RU" sz="4000"/>
            </a:lvl5pPr>
          </a:lstStyle>
          <a:p>
            <a:pPr lvl="0" rtl="0"/>
            <a:r>
              <a:rPr lang="ru-RU"/>
              <a:t>Текст слайда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58B149C6-5AAC-B8E5-5411-EA38821F67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806C6F65-35CD-D64B-992A-0C1C1E0038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Автофигура 24">
              <a:extLst>
                <a:ext uri="{FF2B5EF4-FFF2-40B4-BE49-F238E27FC236}">
                  <a16:creationId xmlns:a16="http://schemas.microsoft.com/office/drawing/2014/main" xmlns="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xmlns="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9" name="Полилиния 8">
              <a:extLst>
                <a:ext uri="{FF2B5EF4-FFF2-40B4-BE49-F238E27FC236}">
                  <a16:creationId xmlns:a16="http://schemas.microsoft.com/office/drawing/2014/main" xmlns="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xmlns="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xmlns="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 spc="50" baseline="0"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xmlns="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ru-RU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lang="ru-RU" sz="2000"/>
            </a:lvl2pPr>
            <a:lvl3pPr indent="-283464">
              <a:spcBef>
                <a:spcPts val="1800"/>
              </a:spcBef>
              <a:defRPr lang="ru-RU" sz="2000"/>
            </a:lvl3pPr>
            <a:lvl4pPr indent="-283464">
              <a:spcBef>
                <a:spcPts val="1800"/>
              </a:spcBef>
              <a:defRPr lang="ru-RU" sz="2000"/>
            </a:lvl4pPr>
            <a:lvl5pPr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3" name="Номер слайда 42">
            <a:extLst>
              <a:ext uri="{FF2B5EF4-FFF2-40B4-BE49-F238E27FC236}">
                <a16:creationId xmlns:a16="http://schemas.microsoft.com/office/drawing/2014/main" xmlns="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42" name="Дата 41">
            <a:extLst>
              <a:ext uri="{FF2B5EF4-FFF2-40B4-BE49-F238E27FC236}">
                <a16:creationId xmlns:a16="http://schemas.microsoft.com/office/drawing/2014/main" xmlns="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979826C1-7A52-DA25-F422-EE62DED7D1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 rtlCol="0">
            <a:noAutofit/>
          </a:bodyPr>
          <a:lstStyle>
            <a:lvl1pPr marL="0" indent="0" algn="ctr">
              <a:buNone/>
              <a:defRPr lang="ru-RU" sz="20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Щелкните значок, чтобы добавить фото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xmlns="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96BA398-1ED2-1FCA-63B9-8915A8C7A5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ru-RU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2000"/>
            </a:lvl1pPr>
          </a:lstStyle>
          <a:p>
            <a:pPr rtl="0"/>
            <a:r>
              <a:rPr lang="ru-RU"/>
              <a:t>Щелкните значок, чтобы добавить фото</a:t>
            </a:r>
          </a:p>
        </p:txBody>
      </p:sp>
      <p:sp>
        <p:nvSpPr>
          <p:cNvPr id="18" name="Текст 29">
            <a:extLst>
              <a:ext uri="{FF2B5EF4-FFF2-40B4-BE49-F238E27FC236}">
                <a16:creationId xmlns:a16="http://schemas.microsoft.com/office/drawing/2014/main" xmlns="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ru-RU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ru-RU" sz="4000"/>
            </a:lvl2pPr>
            <a:lvl3pPr>
              <a:defRPr lang="ru-RU" sz="4000"/>
            </a:lvl3pPr>
            <a:lvl4pPr>
              <a:defRPr lang="ru-RU" sz="4000"/>
            </a:lvl4pPr>
            <a:lvl5pPr>
              <a:defRPr lang="ru-RU" sz="4000"/>
            </a:lvl5pPr>
          </a:lstStyle>
          <a:p>
            <a:pPr lvl="0" rtl="0"/>
            <a:r>
              <a:rPr lang="ru-RU"/>
              <a:t>Текст слайда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29169ED6-4B82-6844-119F-AC15CDF2D3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C57F1500-1A16-D1EF-4F0C-030852B291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2D07A0BE-3890-193E-9439-F294E61A71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Полилиния 19">
              <a:extLst>
                <a:ext uri="{FF2B5EF4-FFF2-40B4-BE49-F238E27FC236}">
                  <a16:creationId xmlns:a16="http://schemas.microsoft.com/office/drawing/2014/main" xmlns="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Полилиния 20">
              <a:extLst>
                <a:ext uri="{FF2B5EF4-FFF2-40B4-BE49-F238E27FC236}">
                  <a16:creationId xmlns:a16="http://schemas.microsoft.com/office/drawing/2014/main" xmlns="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3" name="Полилиния 21">
              <a:extLst>
                <a:ext uri="{FF2B5EF4-FFF2-40B4-BE49-F238E27FC236}">
                  <a16:creationId xmlns:a16="http://schemas.microsoft.com/office/drawing/2014/main" xmlns="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xmlns="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xmlns="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lang="ru-RU" sz="2000"/>
            </a:lvl1pPr>
            <a:lvl2pPr indent="-283464">
              <a:spcBef>
                <a:spcPts val="1800"/>
              </a:spcBef>
              <a:defRPr lang="ru-RU" sz="2000"/>
            </a:lvl2pPr>
            <a:lvl3pPr indent="-283464">
              <a:spcBef>
                <a:spcPts val="1800"/>
              </a:spcBef>
              <a:defRPr lang="ru-RU" sz="2000"/>
            </a:lvl3pPr>
            <a:lvl4pPr indent="-283464">
              <a:spcBef>
                <a:spcPts val="1800"/>
              </a:spcBef>
              <a:defRPr lang="ru-RU" sz="2000"/>
            </a:lvl4pPr>
            <a:lvl5pPr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xmlns="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ru-RU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C26C18C3-ED25-DD4B-BA72-24932D54DE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xmlns="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xmlns="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xmlns="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A69706A2-3726-FE4E-B923-E75D485978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Текст 29">
            <a:extLst>
              <a:ext uri="{FF2B5EF4-FFF2-40B4-BE49-F238E27FC236}">
                <a16:creationId xmlns:a16="http://schemas.microsoft.com/office/drawing/2014/main" xmlns="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ru-RU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ru-RU" sz="4000"/>
            </a:lvl2pPr>
            <a:lvl3pPr>
              <a:defRPr lang="ru-RU" sz="4000"/>
            </a:lvl3pPr>
            <a:lvl4pPr>
              <a:defRPr lang="ru-RU" sz="4000"/>
            </a:lvl4pPr>
            <a:lvl5pPr>
              <a:defRPr lang="ru-RU" sz="4000"/>
            </a:lvl5pPr>
          </a:lstStyle>
          <a:p>
            <a:pPr lvl="0" rtl="0"/>
            <a:r>
              <a:rPr lang="ru-RU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два объекта содержимого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C97D5AF2-684A-4A8D-3D82-B57D7AC446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Полилиния 4">
              <a:extLst>
                <a:ext uri="{FF2B5EF4-FFF2-40B4-BE49-F238E27FC236}">
                  <a16:creationId xmlns:a16="http://schemas.microsoft.com/office/drawing/2014/main" xmlns="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3" name="Полилиния 5">
              <a:extLst>
                <a:ext uri="{FF2B5EF4-FFF2-40B4-BE49-F238E27FC236}">
                  <a16:creationId xmlns:a16="http://schemas.microsoft.com/office/drawing/2014/main" xmlns="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4" name="Полилиния 7">
              <a:extLst>
                <a:ext uri="{FF2B5EF4-FFF2-40B4-BE49-F238E27FC236}">
                  <a16:creationId xmlns:a16="http://schemas.microsoft.com/office/drawing/2014/main" xmlns="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xmlns="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marL="283464" indent="-283464">
              <a:spcBef>
                <a:spcPts val="1800"/>
              </a:spcBef>
              <a:defRPr lang="ru-RU" sz="2000"/>
            </a:lvl2pPr>
            <a:lvl3pPr marL="594360" indent="-283464">
              <a:spcBef>
                <a:spcPts val="1800"/>
              </a:spcBef>
              <a:defRPr lang="ru-RU" sz="2000"/>
            </a:lvl3pPr>
            <a:lvl4pPr marL="822960" indent="-283464">
              <a:spcBef>
                <a:spcPts val="1800"/>
              </a:spcBef>
              <a:defRPr lang="ru-RU" sz="2000"/>
            </a:lvl4pPr>
            <a:lvl5pPr marL="1005840"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3" name="Объект 5">
            <a:extLst>
              <a:ext uri="{FF2B5EF4-FFF2-40B4-BE49-F238E27FC236}">
                <a16:creationId xmlns:a16="http://schemas.microsoft.com/office/drawing/2014/main" xmlns="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marL="283464" indent="-283464">
              <a:spcBef>
                <a:spcPts val="1800"/>
              </a:spcBef>
              <a:defRPr lang="ru-RU" sz="2000"/>
            </a:lvl2pPr>
            <a:lvl3pPr marL="548640" indent="-283464">
              <a:spcBef>
                <a:spcPts val="1800"/>
              </a:spcBef>
              <a:defRPr lang="ru-RU" sz="2000"/>
            </a:lvl3pPr>
            <a:lvl4pPr marL="822960" indent="-283464">
              <a:spcBef>
                <a:spcPts val="1800"/>
              </a:spcBef>
              <a:defRPr lang="ru-RU" sz="2000"/>
            </a:lvl4pPr>
            <a:lvl5pPr marL="1005840"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xmlns="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42E558A9-6DD6-E21D-3A8F-6707E1DD19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Автофигура 24">
              <a:extLst>
                <a:ext uri="{FF2B5EF4-FFF2-40B4-BE49-F238E27FC236}">
                  <a16:creationId xmlns:a16="http://schemas.microsoft.com/office/drawing/2014/main" xmlns="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3" name="Полилиния 7">
              <a:extLst>
                <a:ext uri="{FF2B5EF4-FFF2-40B4-BE49-F238E27FC236}">
                  <a16:creationId xmlns:a16="http://schemas.microsoft.com/office/drawing/2014/main" xmlns="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4" name="Полилиния 8">
              <a:extLst>
                <a:ext uri="{FF2B5EF4-FFF2-40B4-BE49-F238E27FC236}">
                  <a16:creationId xmlns:a16="http://schemas.microsoft.com/office/drawing/2014/main" xmlns="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8" name="Полилиния 9">
              <a:extLst>
                <a:ext uri="{FF2B5EF4-FFF2-40B4-BE49-F238E27FC236}">
                  <a16:creationId xmlns:a16="http://schemas.microsoft.com/office/drawing/2014/main" xmlns="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9" name="Полилиния 10">
              <a:extLst>
                <a:ext uri="{FF2B5EF4-FFF2-40B4-BE49-F238E27FC236}">
                  <a16:creationId xmlns:a16="http://schemas.microsoft.com/office/drawing/2014/main" xmlns="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Объект 5">
            <a:extLst>
              <a:ext uri="{FF2B5EF4-FFF2-40B4-BE49-F238E27FC236}">
                <a16:creationId xmlns:a16="http://schemas.microsoft.com/office/drawing/2014/main" xmlns="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 rtlCol="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lang="ru-RU"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lang="ru-RU"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lang="ru-RU" sz="2000"/>
            </a:lvl3pPr>
            <a:lvl4pPr marL="1371600" indent="0">
              <a:spcBef>
                <a:spcPts val="1800"/>
              </a:spcBef>
              <a:buFont typeface="+mj-lt"/>
              <a:buNone/>
              <a:defRPr lang="ru-RU"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endParaRPr lang="ru-RU" dirty="0"/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xmlns="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marL="283464" indent="-283464">
              <a:spcBef>
                <a:spcPts val="1800"/>
              </a:spcBef>
              <a:defRPr lang="ru-RU" sz="2000"/>
            </a:lvl2pPr>
            <a:lvl3pPr marL="548640" indent="-283464">
              <a:spcBef>
                <a:spcPts val="1800"/>
              </a:spcBef>
              <a:defRPr lang="ru-RU" sz="2000"/>
            </a:lvl3pPr>
            <a:lvl4pPr marL="822960" indent="-283464">
              <a:spcBef>
                <a:spcPts val="1800"/>
              </a:spcBef>
              <a:defRPr lang="ru-RU" sz="2000"/>
            </a:lvl4pPr>
            <a:lvl5pPr marL="1005840"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xmlns="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содержимое и рисунок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3" name="Объект 5">
            <a:extLst>
              <a:ext uri="{FF2B5EF4-FFF2-40B4-BE49-F238E27FC236}">
                <a16:creationId xmlns:a16="http://schemas.microsoft.com/office/drawing/2014/main" xmlns="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indent="-283464">
              <a:spcBef>
                <a:spcPts val="1800"/>
              </a:spcBef>
              <a:defRPr lang="ru-RU" sz="2000"/>
            </a:lvl2pPr>
            <a:lvl3pPr indent="-283464">
              <a:spcBef>
                <a:spcPts val="1800"/>
              </a:spcBef>
              <a:defRPr lang="ru-RU" sz="2000"/>
            </a:lvl3pPr>
            <a:lvl4pPr indent="-283464">
              <a:spcBef>
                <a:spcPts val="1800"/>
              </a:spcBef>
              <a:defRPr lang="ru-RU" sz="2000"/>
            </a:lvl4pPr>
            <a:lvl5pPr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Щелкните значок, чтобы добавить фото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xmlns="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xmlns="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30" name="Дата 3">
            <a:extLst>
              <a:ext uri="{FF2B5EF4-FFF2-40B4-BE49-F238E27FC236}">
                <a16:creationId xmlns:a16="http://schemas.microsoft.com/office/drawing/2014/main" xmlns="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ru-RU"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endParaRPr lang="ru-RU" dirty="0">
              <a:latin typeface="+mn-lt"/>
            </a:endParaRPr>
          </a:p>
        </p:txBody>
      </p:sp>
      <p:sp>
        <p:nvSpPr>
          <p:cNvPr id="32" name="Номер слайда 5">
            <a:extLst>
              <a:ext uri="{FF2B5EF4-FFF2-40B4-BE49-F238E27FC236}">
                <a16:creationId xmlns:a16="http://schemas.microsoft.com/office/drawing/2014/main" xmlns="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ru-RU" sz="1100" b="1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ru-RU"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 lang="ru-RU">
          <a:solidFill>
            <a:schemeClr val="tx2"/>
          </a:solidFill>
        </a:defRPr>
      </a:lvl2pPr>
      <a:lvl3pPr eaLnBrk="1" hangingPunct="1">
        <a:defRPr lang="ru-RU">
          <a:solidFill>
            <a:schemeClr val="tx2"/>
          </a:solidFill>
        </a:defRPr>
      </a:lvl3pPr>
      <a:lvl4pPr eaLnBrk="1" hangingPunct="1">
        <a:defRPr lang="ru-RU">
          <a:solidFill>
            <a:schemeClr val="tx2"/>
          </a:solidFill>
        </a:defRPr>
      </a:lvl4pPr>
      <a:lvl5pPr eaLnBrk="1" hangingPunct="1">
        <a:defRPr lang="ru-RU">
          <a:solidFill>
            <a:schemeClr val="tx2"/>
          </a:solidFill>
        </a:defRPr>
      </a:lvl5pPr>
      <a:lvl6pPr eaLnBrk="1" hangingPunct="1">
        <a:defRPr lang="ru-RU">
          <a:solidFill>
            <a:schemeClr val="tx2"/>
          </a:solidFill>
        </a:defRPr>
      </a:lvl6pPr>
      <a:lvl7pPr eaLnBrk="1" hangingPunct="1">
        <a:defRPr lang="ru-RU">
          <a:solidFill>
            <a:schemeClr val="tx2"/>
          </a:solidFill>
        </a:defRPr>
      </a:lvl7pPr>
      <a:lvl8pPr eaLnBrk="1" hangingPunct="1">
        <a:defRPr lang="ru-RU">
          <a:solidFill>
            <a:schemeClr val="tx2"/>
          </a:solidFill>
        </a:defRPr>
      </a:lvl8pPr>
      <a:lvl9pPr eaLnBrk="1" hangingPunct="1">
        <a:defRPr lang="ru-RU"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ru-RU"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29" y="82380"/>
            <a:ext cx="1386015" cy="1386015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7AB1D9D6-2977-ABCD-FDF8-51AFA5064E54}"/>
              </a:ext>
            </a:extLst>
          </p:cNvPr>
          <p:cNvSpPr txBox="1">
            <a:spLocks/>
          </p:cNvSpPr>
          <p:nvPr/>
        </p:nvSpPr>
        <p:spPr>
          <a:xfrm>
            <a:off x="511729" y="-388168"/>
            <a:ext cx="11039912" cy="259012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ru-RU">
                <a:solidFill>
                  <a:schemeClr val="tx2"/>
                </a:solidFill>
              </a:defRPr>
            </a:lvl2pPr>
            <a:lvl3pPr eaLnBrk="1" hangingPunct="1">
              <a:defRPr lang="ru-RU">
                <a:solidFill>
                  <a:schemeClr val="tx2"/>
                </a:solidFill>
              </a:defRPr>
            </a:lvl3pPr>
            <a:lvl4pPr eaLnBrk="1" hangingPunct="1">
              <a:defRPr lang="ru-RU">
                <a:solidFill>
                  <a:schemeClr val="tx2"/>
                </a:solidFill>
              </a:defRPr>
            </a:lvl4pPr>
            <a:lvl5pPr eaLnBrk="1" hangingPunct="1">
              <a:defRPr lang="ru-RU">
                <a:solidFill>
                  <a:schemeClr val="tx2"/>
                </a:solidFill>
              </a:defRPr>
            </a:lvl5pPr>
            <a:lvl6pPr eaLnBrk="1" hangingPunct="1">
              <a:defRPr lang="ru-RU">
                <a:solidFill>
                  <a:schemeClr val="tx2"/>
                </a:solidFill>
              </a:defRPr>
            </a:lvl6pPr>
            <a:lvl7pPr eaLnBrk="1" hangingPunct="1">
              <a:defRPr lang="ru-RU">
                <a:solidFill>
                  <a:schemeClr val="tx2"/>
                </a:solidFill>
              </a:defRPr>
            </a:lvl7pPr>
            <a:lvl8pPr eaLnBrk="1" hangingPunct="1">
              <a:defRPr lang="ru-RU">
                <a:solidFill>
                  <a:schemeClr val="tx2"/>
                </a:solidFill>
              </a:defRPr>
            </a:lvl8pPr>
            <a:lvl9pPr eaLnBrk="1" hangingPunct="1">
              <a:defRPr lang="ru-RU">
                <a:solidFill>
                  <a:schemeClr val="tx2"/>
                </a:solidFill>
              </a:defRPr>
            </a:lvl9pPr>
          </a:lstStyle>
          <a:p>
            <a:pPr algn="ctr"/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  <a:p>
            <a:pPr algn="ctr"/>
            <a:endParaRPr lang="ru-RU" sz="2800" b="0" dirty="0">
              <a:solidFill>
                <a:schemeClr val="accent1">
                  <a:lumMod val="50000"/>
                </a:schemeClr>
              </a:solidFill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  <a:p>
            <a:pPr algn="ctr"/>
            <a:r>
              <a:rPr lang="ru-RU" sz="24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Ханты -  </a:t>
            </a:r>
            <a:r>
              <a:rPr lang="ru-RU" sz="2400" b="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Мансийский автономный округ </a:t>
            </a:r>
            <a:r>
              <a:rPr lang="ru-RU" sz="24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– </a:t>
            </a:r>
            <a:r>
              <a:rPr lang="ru-RU" sz="2400" b="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Югра</a:t>
            </a:r>
          </a:p>
          <a:p>
            <a:pPr algn="ctr"/>
            <a:endParaRPr lang="ru-RU" sz="2400" b="0" dirty="0" smtClean="0"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  <a:p>
            <a:pPr algn="ctr"/>
            <a:endParaRPr lang="ru-RU" sz="2400" b="0" dirty="0" smtClean="0"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  <a:p>
            <a:pPr algn="ctr"/>
            <a:r>
              <a:rPr lang="ru-RU" sz="2400" b="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 </a:t>
            </a:r>
            <a:r>
              <a:rPr lang="ru-RU" sz="24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Бюджетное </a:t>
            </a:r>
            <a:r>
              <a:rPr lang="ru-RU" sz="2400" b="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учреждение Ханты -  </a:t>
            </a:r>
            <a:r>
              <a:rPr lang="ru-RU" sz="24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М</a:t>
            </a:r>
            <a:r>
              <a:rPr lang="ru-RU" sz="2400" b="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ансийского автономного </a:t>
            </a:r>
          </a:p>
          <a:p>
            <a:pPr algn="ctr"/>
            <a:r>
              <a:rPr lang="ru-RU" sz="2400" b="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округа – Югры «</a:t>
            </a:r>
            <a:r>
              <a:rPr lang="ru-RU" sz="2400" b="0" dirty="0" err="1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Мегионский</a:t>
            </a:r>
            <a:r>
              <a:rPr lang="ru-RU" sz="2400" b="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 комплексный центр социального </a:t>
            </a:r>
          </a:p>
          <a:p>
            <a:pPr algn="ctr"/>
            <a:r>
              <a:rPr lang="ru-RU" sz="2400" b="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обслуживания населения» </a:t>
            </a:r>
            <a:endParaRPr lang="ru-RU" sz="2400" b="0" dirty="0"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715" y="200284"/>
            <a:ext cx="1295400" cy="1295400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7AB1D9D6-2977-ABCD-FDF8-51AFA5064E54}"/>
              </a:ext>
            </a:extLst>
          </p:cNvPr>
          <p:cNvSpPr txBox="1">
            <a:spLocks/>
          </p:cNvSpPr>
          <p:nvPr/>
        </p:nvSpPr>
        <p:spPr>
          <a:xfrm>
            <a:off x="2568868" y="3276415"/>
            <a:ext cx="6737125" cy="148945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ru-RU">
                <a:solidFill>
                  <a:schemeClr val="tx2"/>
                </a:solidFill>
              </a:defRPr>
            </a:lvl2pPr>
            <a:lvl3pPr eaLnBrk="1" hangingPunct="1">
              <a:defRPr lang="ru-RU">
                <a:solidFill>
                  <a:schemeClr val="tx2"/>
                </a:solidFill>
              </a:defRPr>
            </a:lvl3pPr>
            <a:lvl4pPr eaLnBrk="1" hangingPunct="1">
              <a:defRPr lang="ru-RU">
                <a:solidFill>
                  <a:schemeClr val="tx2"/>
                </a:solidFill>
              </a:defRPr>
            </a:lvl4pPr>
            <a:lvl5pPr eaLnBrk="1" hangingPunct="1">
              <a:defRPr lang="ru-RU">
                <a:solidFill>
                  <a:schemeClr val="tx2"/>
                </a:solidFill>
              </a:defRPr>
            </a:lvl5pPr>
            <a:lvl6pPr eaLnBrk="1" hangingPunct="1">
              <a:defRPr lang="ru-RU">
                <a:solidFill>
                  <a:schemeClr val="tx2"/>
                </a:solidFill>
              </a:defRPr>
            </a:lvl6pPr>
            <a:lvl7pPr eaLnBrk="1" hangingPunct="1">
              <a:defRPr lang="ru-RU">
                <a:solidFill>
                  <a:schemeClr val="tx2"/>
                </a:solidFill>
              </a:defRPr>
            </a:lvl7pPr>
            <a:lvl8pPr eaLnBrk="1" hangingPunct="1">
              <a:defRPr lang="ru-RU">
                <a:solidFill>
                  <a:schemeClr val="tx2"/>
                </a:solidFill>
              </a:defRPr>
            </a:lvl8pPr>
            <a:lvl9pPr eaLnBrk="1" hangingPunct="1">
              <a:defRPr lang="ru-RU"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Технология развития </a:t>
            </a:r>
          </a:p>
          <a:p>
            <a:pPr algn="ctr"/>
            <a:r>
              <a:rPr lang="ru-RU" sz="40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сенсомоторных процессов у детей раннего возраста «СЕНСОТЕРАПИЯ»</a:t>
            </a:r>
            <a:endParaRPr lang="ru-RU" sz="4000" b="0" dirty="0"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3312" y="6289538"/>
            <a:ext cx="229037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200" dirty="0">
                <a:solidFill>
                  <a:schemeClr val="bg1"/>
                </a:solidFill>
                <a:latin typeface="Franklin Gothic Medium Cond" panose="020B0606030402020204" pitchFamily="34" charset="0"/>
                <a:cs typeface="Leelawadee" panose="020B0502040204020203" pitchFamily="34" charset="-34"/>
              </a:rPr>
              <a:t>г</a:t>
            </a:r>
            <a:r>
              <a:rPr lang="ru-RU" sz="2200" dirty="0" smtClean="0">
                <a:solidFill>
                  <a:schemeClr val="bg1"/>
                </a:solidFill>
                <a:latin typeface="Franklin Gothic Medium Cond" panose="020B0606030402020204" pitchFamily="34" charset="0"/>
                <a:cs typeface="Leelawadee" panose="020B0502040204020203" pitchFamily="34" charset="-34"/>
              </a:rPr>
              <a:t>. Мегион, </a:t>
            </a:r>
            <a:r>
              <a:rPr lang="ru-RU" sz="2200" dirty="0" smtClean="0">
                <a:solidFill>
                  <a:schemeClr val="bg1"/>
                </a:solidFill>
                <a:latin typeface="Franklin Gothic Medium Cond" panose="020B0606030402020204" pitchFamily="34" charset="0"/>
                <a:cs typeface="Leelawadee" panose="020B0502040204020203" pitchFamily="34" charset="-34"/>
              </a:rPr>
              <a:t>2026 </a:t>
            </a:r>
            <a:r>
              <a:rPr lang="ru-RU" sz="2200" dirty="0" smtClean="0">
                <a:solidFill>
                  <a:schemeClr val="bg1"/>
                </a:solidFill>
                <a:latin typeface="Franklin Gothic Medium Cond" panose="020B0606030402020204" pitchFamily="34" charset="0"/>
                <a:cs typeface="Leelawadee" panose="020B0502040204020203" pitchFamily="34" charset="-34"/>
              </a:rPr>
              <a:t>год</a:t>
            </a:r>
            <a:endParaRPr lang="ru-RU" sz="2200" dirty="0">
              <a:solidFill>
                <a:schemeClr val="bg1"/>
              </a:solidFill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76A9A9A7-F1D2-237D-AC72-E21A286F0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672" y="68827"/>
            <a:ext cx="10936039" cy="599768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Результаты</a:t>
            </a:r>
            <a:r>
              <a:rPr lang="ru-RU" sz="2200" b="0" dirty="0">
                <a:latin typeface="Franklin Gothic Medium Cond" panose="020B0606030402020204" pitchFamily="34" charset="0"/>
              </a:rPr>
              <a:t> </a:t>
            </a:r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внедрения технологии развития </a:t>
            </a:r>
            <a:b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</a:br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сенсомоторных процессов у детей раннего возраста «СЕНСОТЕРАПИЯ»</a:t>
            </a:r>
            <a:endParaRPr lang="ru-RU" sz="2200" dirty="0">
              <a:solidFill>
                <a:schemeClr val="accent3">
                  <a:lumMod val="50000"/>
                </a:schemeClr>
              </a:solidFill>
              <a:cs typeface="Leelawadee" panose="020B0502040204020203" pitchFamily="34" charset="-34"/>
            </a:endParaRPr>
          </a:p>
        </p:txBody>
      </p:sp>
      <p:graphicFrame>
        <p:nvGraphicFramePr>
          <p:cNvPr id="8" name="Местозаполнитель таблицы 2">
            <a:extLst>
              <a:ext uri="{FF2B5EF4-FFF2-40B4-BE49-F238E27FC236}">
                <a16:creationId xmlns:a16="http://schemas.microsoft.com/office/drawing/2014/main" xmlns="" id="{C60AA2D2-28D7-69D7-F6C5-B31DAD3332C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25956730"/>
              </p:ext>
            </p:extLst>
          </p:nvPr>
        </p:nvGraphicFramePr>
        <p:xfrm>
          <a:off x="1584001" y="1413712"/>
          <a:ext cx="8894530" cy="5085138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633773">
                  <a:extLst>
                    <a:ext uri="{9D8B030D-6E8A-4147-A177-3AD203B41FA5}">
                      <a16:colId xmlns:a16="http://schemas.microsoft.com/office/drawing/2014/main" xmlns="" val="12704082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xmlns="" val="149845700"/>
                    </a:ext>
                  </a:extLst>
                </a:gridCol>
                <a:gridCol w="1647568">
                  <a:extLst>
                    <a:ext uri="{9D8B030D-6E8A-4147-A177-3AD203B41FA5}">
                      <a16:colId xmlns:a16="http://schemas.microsoft.com/office/drawing/2014/main" xmlns="" val="3472639139"/>
                    </a:ext>
                  </a:extLst>
                </a:gridCol>
                <a:gridCol w="1194486"/>
                <a:gridCol w="1285103"/>
              </a:tblGrid>
              <a:tr h="895277"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b="0" dirty="0">
                          <a:latin typeface="+mj-lt"/>
                        </a:rPr>
                        <a:t>Показатель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b="0" dirty="0">
                          <a:latin typeface="+mj-lt"/>
                        </a:rPr>
                        <a:t>Измерение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b="0" dirty="0" smtClean="0">
                          <a:latin typeface="+mj-lt"/>
                        </a:rPr>
                        <a:t>2023 </a:t>
                      </a:r>
                      <a:r>
                        <a:rPr lang="ru-RU" b="0" dirty="0" smtClean="0">
                          <a:latin typeface="+mj-lt"/>
                        </a:rPr>
                        <a:t>г.</a:t>
                      </a:r>
                      <a:endParaRPr lang="ru-RU" b="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b="0" dirty="0" smtClean="0">
                          <a:latin typeface="+mj-lt"/>
                        </a:rPr>
                        <a:t>2024 </a:t>
                      </a:r>
                      <a:r>
                        <a:rPr lang="ru-RU" b="0" dirty="0" smtClean="0">
                          <a:latin typeface="+mj-lt"/>
                        </a:rPr>
                        <a:t>г.</a:t>
                      </a:r>
                      <a:endParaRPr lang="ru-RU" b="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b="0" dirty="0" smtClean="0">
                          <a:latin typeface="+mj-lt"/>
                        </a:rPr>
                        <a:t>2025 </a:t>
                      </a:r>
                      <a:r>
                        <a:rPr lang="ru-RU" b="0" dirty="0" smtClean="0">
                          <a:latin typeface="+mj-lt"/>
                        </a:rPr>
                        <a:t>г.</a:t>
                      </a:r>
                      <a:endParaRPr lang="ru-RU" b="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98013591"/>
                  </a:ext>
                </a:extLst>
              </a:tr>
              <a:tr h="955343"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b="0" dirty="0"/>
                        <a:t>Посещаемость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b="0" dirty="0"/>
                        <a:t>Количество участников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en-US" b="0" dirty="0" smtClean="0"/>
                        <a:t>62</a:t>
                      </a:r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b="0" dirty="0" smtClean="0"/>
                        <a:t>100</a:t>
                      </a:r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/>
                        <a:t>121</a:t>
                      </a:r>
                    </a:p>
                    <a:p>
                      <a:pPr algn="ctr" rtl="0"/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873867931"/>
                  </a:ext>
                </a:extLst>
              </a:tr>
              <a:tr h="955343"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b="0" dirty="0"/>
                        <a:t>Длительность вовлечения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b="0"/>
                        <a:t>Минут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en-US" b="0" dirty="0" smtClean="0"/>
                        <a:t>30</a:t>
                      </a:r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b="0" dirty="0" smtClean="0"/>
                        <a:t>30</a:t>
                      </a:r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/>
                        <a:t>30</a:t>
                      </a:r>
                    </a:p>
                    <a:p>
                      <a:pPr algn="ctr" rtl="0"/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85209771"/>
                  </a:ext>
                </a:extLst>
              </a:tr>
              <a:tr h="862580"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b="0" dirty="0" smtClean="0"/>
                        <a:t>Повышение уровня компетенции родителей</a:t>
                      </a:r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b="0" dirty="0"/>
                        <a:t>Процент (%)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en-US" b="0" dirty="0" smtClean="0"/>
                        <a:t>100</a:t>
                      </a:r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b="0" dirty="0" smtClean="0"/>
                        <a:t>100</a:t>
                      </a:r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/>
                        <a:t>100</a:t>
                      </a:r>
                    </a:p>
                    <a:p>
                      <a:pPr algn="ctr" rtl="0"/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591840781"/>
                  </a:ext>
                </a:extLst>
              </a:tr>
              <a:tr h="1364775"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sz="1600" b="0" dirty="0" smtClean="0"/>
                        <a:t>Коэффициент эффективности реализации мероприятий технологии </a:t>
                      </a:r>
                      <a:endParaRPr lang="ru-RU" sz="16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b="0" dirty="0"/>
                        <a:t>Процент (%)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en-US" b="0" dirty="0" smtClean="0"/>
                        <a:t>90</a:t>
                      </a:r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b="0" dirty="0" smtClean="0"/>
                        <a:t>93</a:t>
                      </a:r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/>
                        <a:t>9</a:t>
                      </a:r>
                      <a:r>
                        <a:rPr lang="en-US" b="0" dirty="0" smtClean="0"/>
                        <a:t>5</a:t>
                      </a:r>
                      <a:endParaRPr lang="ru-RU" b="0" dirty="0" smtClean="0"/>
                    </a:p>
                    <a:p>
                      <a:pPr algn="ctr" rtl="0"/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35389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76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76A9A9A7-F1D2-237D-AC72-E21A286F0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573" y="0"/>
            <a:ext cx="10936039" cy="599768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Результаты</a:t>
            </a:r>
            <a:r>
              <a:rPr lang="ru-RU" sz="2200" b="0" dirty="0">
                <a:latin typeface="Franklin Gothic Medium Cond" panose="020B0606030402020204" pitchFamily="34" charset="0"/>
              </a:rPr>
              <a:t> </a:t>
            </a:r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внедрения технологии развития </a:t>
            </a:r>
            <a:b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</a:br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сенсомоторных процессов у детей раннего возраста «СЕНСОТЕРАПИЯ»</a:t>
            </a:r>
            <a:endParaRPr lang="ru-RU" sz="2200" dirty="0">
              <a:solidFill>
                <a:schemeClr val="accent3">
                  <a:lumMod val="50000"/>
                </a:schemeClr>
              </a:solidFill>
              <a:cs typeface="Leelawadee" panose="020B0502040204020203" pitchFamily="34" charset="-34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7585" y="973394"/>
            <a:ext cx="10550013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Franklin Gothic Medium Cond" panose="020B0606030402020204" pitchFamily="34" charset="0"/>
                <a:cs typeface="Leelawadee" panose="020B0502040204020203" pitchFamily="34" charset="-34"/>
              </a:rPr>
              <a:t>Опыт реализации технологии был представлен на региональных мероприятиях: </a:t>
            </a:r>
          </a:p>
          <a:p>
            <a:pPr algn="ctr"/>
            <a:endParaRPr lang="ru-RU" sz="2200" dirty="0">
              <a:solidFill>
                <a:schemeClr val="bg1"/>
              </a:solidFill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  <a:p>
            <a:pPr algn="just"/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Информационно-дискуссионные площадки ХМАО - Югры по темам: </a:t>
            </a:r>
          </a:p>
          <a:p>
            <a:pPr marL="342900" indent="-342900" algn="just">
              <a:buFontTx/>
              <a:buChar char="-"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«Применение метода </a:t>
            </a:r>
            <a:r>
              <a:rPr lang="ru-RU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Томатис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работе логопеда с детьми с ментальными нарушениями» (ноябрь 2022 год);</a:t>
            </a:r>
          </a:p>
          <a:p>
            <a:pPr marL="342900" indent="-342900" algn="just">
              <a:buFontTx/>
              <a:buChar char="-"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«Обучение родителей созданию реабилитационного пространства в семьях, воспитывающих детей раннего возраста с нарушениями развития»;</a:t>
            </a:r>
          </a:p>
          <a:p>
            <a:pPr marL="342900" indent="-342900" algn="just">
              <a:buFontTx/>
              <a:buChar char="-"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инновационных технологий в работе с детьми с ограниченными возможностями»;</a:t>
            </a:r>
          </a:p>
          <a:p>
            <a:pPr marL="342900" indent="-342900" algn="just">
              <a:buFontTx/>
              <a:buChar char="-"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«Технологии и методики комплексной реабилитации ребенка раннего возраста с нарушениями развития (от рождения до 1,5 лет)»;</a:t>
            </a:r>
          </a:p>
          <a:p>
            <a:pPr marL="342900" indent="-342900" algn="just">
              <a:buFontTx/>
              <a:buChar char="-"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«Технологии и методики комплексной реабилитации ребенка раннего возраста с нарушениями развития (от 1,5 до 3 лет)»</a:t>
            </a:r>
          </a:p>
        </p:txBody>
      </p:sp>
    </p:spTree>
    <p:extLst>
      <p:ext uri="{BB962C8B-B14F-4D97-AF65-F5344CB8AC3E}">
        <p14:creationId xmlns:p14="http://schemas.microsoft.com/office/powerpoint/2010/main" val="216063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10C1B7-6E4E-3DEE-50C0-1CA3B1430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3740" y="5791200"/>
            <a:ext cx="2935421" cy="71775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Franklin Gothic Medium Cond" panose="020B0606030402020204" pitchFamily="34" charset="0"/>
                <a:cs typeface="Leelawadee" panose="020B0502040204020203" pitchFamily="34" charset="-34"/>
              </a:rPr>
              <a:t>СПАСИБО за внимание!</a:t>
            </a:r>
            <a:endParaRPr lang="ru-RU" sz="2200" dirty="0">
              <a:solidFill>
                <a:schemeClr val="accent3">
                  <a:lumMod val="50000"/>
                </a:schemeClr>
              </a:solidFill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810C1B7-6E4E-3DEE-50C0-1CA3B14303EE}"/>
              </a:ext>
            </a:extLst>
          </p:cNvPr>
          <p:cNvSpPr txBox="1">
            <a:spLocks/>
          </p:cNvSpPr>
          <p:nvPr/>
        </p:nvSpPr>
        <p:spPr>
          <a:xfrm>
            <a:off x="1150373" y="570270"/>
            <a:ext cx="9556955" cy="231058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ru-RU">
                <a:solidFill>
                  <a:schemeClr val="tx2"/>
                </a:solidFill>
              </a:defRPr>
            </a:lvl2pPr>
            <a:lvl3pPr eaLnBrk="1" hangingPunct="1">
              <a:defRPr lang="ru-RU">
                <a:solidFill>
                  <a:schemeClr val="tx2"/>
                </a:solidFill>
              </a:defRPr>
            </a:lvl3pPr>
            <a:lvl4pPr eaLnBrk="1" hangingPunct="1">
              <a:defRPr lang="ru-RU">
                <a:solidFill>
                  <a:schemeClr val="tx2"/>
                </a:solidFill>
              </a:defRPr>
            </a:lvl4pPr>
            <a:lvl5pPr eaLnBrk="1" hangingPunct="1">
              <a:defRPr lang="ru-RU">
                <a:solidFill>
                  <a:schemeClr val="tx2"/>
                </a:solidFill>
              </a:defRPr>
            </a:lvl5pPr>
            <a:lvl6pPr eaLnBrk="1" hangingPunct="1">
              <a:defRPr lang="ru-RU">
                <a:solidFill>
                  <a:schemeClr val="tx2"/>
                </a:solidFill>
              </a:defRPr>
            </a:lvl6pPr>
            <a:lvl7pPr eaLnBrk="1" hangingPunct="1">
              <a:defRPr lang="ru-RU">
                <a:solidFill>
                  <a:schemeClr val="tx2"/>
                </a:solidFill>
              </a:defRPr>
            </a:lvl7pPr>
            <a:lvl8pPr eaLnBrk="1" hangingPunct="1">
              <a:defRPr lang="ru-RU">
                <a:solidFill>
                  <a:schemeClr val="tx2"/>
                </a:solidFill>
              </a:defRPr>
            </a:lvl8pPr>
            <a:lvl9pPr eaLnBrk="1" hangingPunct="1">
              <a:defRPr lang="ru-RU"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200" dirty="0">
                <a:solidFill>
                  <a:schemeClr val="accent3">
                    <a:lumMod val="50000"/>
                  </a:schemeClr>
                </a:solidFill>
                <a:cs typeface="Leelawadee" panose="020B0502040204020203" pitchFamily="34" charset="-34"/>
              </a:rPr>
              <a:t>Каким вырастет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cs typeface="Leelawadee" panose="020B0502040204020203" pitchFamily="34" charset="-34"/>
              </a:rPr>
              <a:t>ребёнок неизвестно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cs typeface="Leelawadee" panose="020B0502040204020203" pitchFamily="34" charset="-34"/>
              </a:rPr>
              <a:t>, </a:t>
            </a:r>
            <a:endParaRPr lang="en-US" sz="2200" dirty="0" smtClean="0">
              <a:solidFill>
                <a:schemeClr val="accent3">
                  <a:lumMod val="50000"/>
                </a:schemeClr>
              </a:solidFill>
              <a:cs typeface="Leelawadee" panose="020B0502040204020203" pitchFamily="34" charset="-34"/>
            </a:endParaRPr>
          </a:p>
          <a:p>
            <a:pPr algn="ctr"/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cs typeface="Leelawadee" panose="020B0502040204020203" pitchFamily="34" charset="-34"/>
              </a:rPr>
              <a:t>но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cs typeface="Leelawadee" panose="020B0502040204020203" pitchFamily="34" charset="-34"/>
              </a:rPr>
              <a:t>мы твёрдо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cs typeface="Leelawadee" panose="020B0502040204020203" pitchFamily="34" charset="-34"/>
              </a:rPr>
              <a:t>знаем, что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cs typeface="Leelawadee" panose="020B0502040204020203" pitchFamily="34" charset="-34"/>
              </a:rPr>
              <a:t>это во многом зависит </a:t>
            </a:r>
            <a:endParaRPr lang="en-US" sz="2200" dirty="0" smtClean="0">
              <a:solidFill>
                <a:schemeClr val="accent3">
                  <a:lumMod val="50000"/>
                </a:schemeClr>
              </a:solidFill>
              <a:cs typeface="Leelawadee" panose="020B0502040204020203" pitchFamily="34" charset="-34"/>
            </a:endParaRPr>
          </a:p>
          <a:p>
            <a:pPr algn="ctr"/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cs typeface="Leelawadee" panose="020B0502040204020203" pitchFamily="34" charset="-34"/>
              </a:rPr>
              <a:t>от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cs typeface="Leelawadee" panose="020B0502040204020203" pitchFamily="34" charset="-34"/>
              </a:rPr>
              <a:t>тех взрослых, которые находятся рядом с ним!</a:t>
            </a:r>
          </a:p>
        </p:txBody>
      </p:sp>
    </p:spTree>
    <p:extLst>
      <p:ext uri="{BB962C8B-B14F-4D97-AF65-F5344CB8AC3E}">
        <p14:creationId xmlns:p14="http://schemas.microsoft.com/office/powerpoint/2010/main" val="426113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7AB1D9D6-2977-ABCD-FDF8-51AFA5064E54}"/>
              </a:ext>
            </a:extLst>
          </p:cNvPr>
          <p:cNvSpPr txBox="1">
            <a:spLocks/>
          </p:cNvSpPr>
          <p:nvPr/>
        </p:nvSpPr>
        <p:spPr>
          <a:xfrm>
            <a:off x="-412778" y="774908"/>
            <a:ext cx="4278087" cy="51162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ru-RU">
                <a:solidFill>
                  <a:schemeClr val="tx2"/>
                </a:solidFill>
              </a:defRPr>
            </a:lvl2pPr>
            <a:lvl3pPr eaLnBrk="1" hangingPunct="1">
              <a:defRPr lang="ru-RU">
                <a:solidFill>
                  <a:schemeClr val="tx2"/>
                </a:solidFill>
              </a:defRPr>
            </a:lvl3pPr>
            <a:lvl4pPr eaLnBrk="1" hangingPunct="1">
              <a:defRPr lang="ru-RU">
                <a:solidFill>
                  <a:schemeClr val="tx2"/>
                </a:solidFill>
              </a:defRPr>
            </a:lvl4pPr>
            <a:lvl5pPr eaLnBrk="1" hangingPunct="1">
              <a:defRPr lang="ru-RU">
                <a:solidFill>
                  <a:schemeClr val="tx2"/>
                </a:solidFill>
              </a:defRPr>
            </a:lvl5pPr>
            <a:lvl6pPr eaLnBrk="1" hangingPunct="1">
              <a:defRPr lang="ru-RU">
                <a:solidFill>
                  <a:schemeClr val="tx2"/>
                </a:solidFill>
              </a:defRPr>
            </a:lvl6pPr>
            <a:lvl7pPr eaLnBrk="1" hangingPunct="1">
              <a:defRPr lang="ru-RU">
                <a:solidFill>
                  <a:schemeClr val="tx2"/>
                </a:solidFill>
              </a:defRPr>
            </a:lvl7pPr>
            <a:lvl8pPr eaLnBrk="1" hangingPunct="1">
              <a:defRPr lang="ru-RU">
                <a:solidFill>
                  <a:schemeClr val="tx2"/>
                </a:solidFill>
              </a:defRPr>
            </a:lvl8pPr>
            <a:lvl9pPr eaLnBrk="1" hangingPunct="1">
              <a:defRPr lang="ru-RU"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200" b="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Целевая аудитория:</a:t>
            </a:r>
            <a:endParaRPr lang="ru-RU" sz="2200" b="0" dirty="0"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7AB1D9D6-2977-ABCD-FDF8-51AFA5064E54}"/>
              </a:ext>
            </a:extLst>
          </p:cNvPr>
          <p:cNvSpPr txBox="1">
            <a:spLocks/>
          </p:cNvSpPr>
          <p:nvPr/>
        </p:nvSpPr>
        <p:spPr>
          <a:xfrm>
            <a:off x="397328" y="2351313"/>
            <a:ext cx="11332028" cy="213610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ru-RU">
                <a:solidFill>
                  <a:schemeClr val="tx2"/>
                </a:solidFill>
              </a:defRPr>
            </a:lvl2pPr>
            <a:lvl3pPr eaLnBrk="1" hangingPunct="1">
              <a:defRPr lang="ru-RU">
                <a:solidFill>
                  <a:schemeClr val="tx2"/>
                </a:solidFill>
              </a:defRPr>
            </a:lvl3pPr>
            <a:lvl4pPr eaLnBrk="1" hangingPunct="1">
              <a:defRPr lang="ru-RU">
                <a:solidFill>
                  <a:schemeClr val="tx2"/>
                </a:solidFill>
              </a:defRPr>
            </a:lvl4pPr>
            <a:lvl5pPr eaLnBrk="1" hangingPunct="1">
              <a:defRPr lang="ru-RU">
                <a:solidFill>
                  <a:schemeClr val="tx2"/>
                </a:solidFill>
              </a:defRPr>
            </a:lvl5pPr>
            <a:lvl6pPr eaLnBrk="1" hangingPunct="1">
              <a:defRPr lang="ru-RU">
                <a:solidFill>
                  <a:schemeClr val="tx2"/>
                </a:solidFill>
              </a:defRPr>
            </a:lvl6pPr>
            <a:lvl7pPr eaLnBrk="1" hangingPunct="1">
              <a:defRPr lang="ru-RU">
                <a:solidFill>
                  <a:schemeClr val="tx2"/>
                </a:solidFill>
              </a:defRPr>
            </a:lvl7pPr>
            <a:lvl8pPr eaLnBrk="1" hangingPunct="1">
              <a:defRPr lang="ru-RU">
                <a:solidFill>
                  <a:schemeClr val="tx2"/>
                </a:solidFill>
              </a:defRPr>
            </a:lvl8pPr>
            <a:lvl9pPr eaLnBrk="1" hangingPunct="1">
              <a:defRPr lang="ru-RU">
                <a:solidFill>
                  <a:schemeClr val="tx2"/>
                </a:solidFill>
              </a:defRPr>
            </a:lvl9pPr>
          </a:lstStyle>
          <a:p>
            <a:pPr algn="just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Franklin Gothic Medium Cond" panose="020B0606030402020204" pitchFamily="34" charset="0"/>
                <a:cs typeface="Leelawadee" panose="020B0502040204020203" pitchFamily="34" charset="-34"/>
              </a:rPr>
              <a:t>	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7AB1D9D6-2977-ABCD-FDF8-51AFA5064E54}"/>
              </a:ext>
            </a:extLst>
          </p:cNvPr>
          <p:cNvSpPr txBox="1">
            <a:spLocks/>
          </p:cNvSpPr>
          <p:nvPr/>
        </p:nvSpPr>
        <p:spPr>
          <a:xfrm>
            <a:off x="3130148" y="934066"/>
            <a:ext cx="6918419" cy="141724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ru-RU">
                <a:solidFill>
                  <a:schemeClr val="tx2"/>
                </a:solidFill>
              </a:defRPr>
            </a:lvl2pPr>
            <a:lvl3pPr eaLnBrk="1" hangingPunct="1">
              <a:defRPr lang="ru-RU">
                <a:solidFill>
                  <a:schemeClr val="tx2"/>
                </a:solidFill>
              </a:defRPr>
            </a:lvl3pPr>
            <a:lvl4pPr eaLnBrk="1" hangingPunct="1">
              <a:defRPr lang="ru-RU">
                <a:solidFill>
                  <a:schemeClr val="tx2"/>
                </a:solidFill>
              </a:defRPr>
            </a:lvl4pPr>
            <a:lvl5pPr eaLnBrk="1" hangingPunct="1">
              <a:defRPr lang="ru-RU">
                <a:solidFill>
                  <a:schemeClr val="tx2"/>
                </a:solidFill>
              </a:defRPr>
            </a:lvl5pPr>
            <a:lvl6pPr eaLnBrk="1" hangingPunct="1">
              <a:defRPr lang="ru-RU">
                <a:solidFill>
                  <a:schemeClr val="tx2"/>
                </a:solidFill>
              </a:defRPr>
            </a:lvl6pPr>
            <a:lvl7pPr eaLnBrk="1" hangingPunct="1">
              <a:defRPr lang="ru-RU">
                <a:solidFill>
                  <a:schemeClr val="tx2"/>
                </a:solidFill>
              </a:defRPr>
            </a:lvl7pPr>
            <a:lvl8pPr eaLnBrk="1" hangingPunct="1">
              <a:defRPr lang="ru-RU">
                <a:solidFill>
                  <a:schemeClr val="tx2"/>
                </a:solidFill>
              </a:defRPr>
            </a:lvl8pPr>
            <a:lvl9pPr eaLnBrk="1" hangingPunct="1">
              <a:defRPr lang="ru-RU">
                <a:solidFill>
                  <a:schemeClr val="tx2"/>
                </a:solidFill>
              </a:defRPr>
            </a:lvl9pPr>
          </a:lstStyle>
          <a:p>
            <a:pPr algn="just"/>
            <a:r>
              <a:rPr lang="ru-RU" sz="2200" b="0" dirty="0" smtClean="0">
                <a:latin typeface="+mn-lt"/>
                <a:cs typeface="Leelawadee" panose="020B0502040204020203" pitchFamily="34" charset="-34"/>
              </a:rPr>
              <a:t>Дети </a:t>
            </a:r>
            <a:r>
              <a:rPr lang="ru-RU" sz="2200" b="0" dirty="0">
                <a:latin typeface="+mn-lt"/>
                <a:cs typeface="Leelawadee" panose="020B0502040204020203" pitchFamily="34" charset="-34"/>
              </a:rPr>
              <a:t>младенческого и раннего возраста </a:t>
            </a:r>
            <a:r>
              <a:rPr lang="ru-RU" sz="2200" b="0" dirty="0" smtClean="0">
                <a:latin typeface="+mn-lt"/>
                <a:cs typeface="Leelawadee" panose="020B0502040204020203" pitchFamily="34" charset="-34"/>
              </a:rPr>
              <a:t>с </a:t>
            </a:r>
            <a:r>
              <a:rPr lang="ru-RU" sz="2200" b="0" dirty="0">
                <a:latin typeface="+mn-lt"/>
                <a:cs typeface="Leelawadee" panose="020B0502040204020203" pitchFamily="34" charset="-34"/>
              </a:rPr>
              <a:t>ограничениями жизнедеятельности и риском появления таких ограничений </a:t>
            </a:r>
            <a:r>
              <a:rPr lang="ru-RU" sz="2200" b="0" dirty="0" smtClean="0">
                <a:latin typeface="+mn-lt"/>
                <a:cs typeface="Leelawadee" panose="020B0502040204020203" pitchFamily="34" charset="-34"/>
              </a:rPr>
              <a:t>(</a:t>
            </a:r>
            <a:r>
              <a:rPr lang="ru-RU" sz="2200" b="0" dirty="0">
                <a:latin typeface="+mn-lt"/>
                <a:cs typeface="Leelawadee" panose="020B0502040204020203" pitchFamily="34" charset="-34"/>
              </a:rPr>
              <a:t>от 0 до 3-х лет</a:t>
            </a:r>
            <a:r>
              <a:rPr lang="ru-RU" sz="2200" b="0" dirty="0" smtClean="0">
                <a:latin typeface="+mn-lt"/>
                <a:cs typeface="Leelawadee" panose="020B0502040204020203" pitchFamily="34" charset="-34"/>
              </a:rPr>
              <a:t>), </a:t>
            </a:r>
            <a:r>
              <a:rPr lang="ru-RU" sz="2200" b="0" dirty="0">
                <a:latin typeface="+mn-lt"/>
              </a:rPr>
              <a:t>родители (законные представители) детей </a:t>
            </a:r>
            <a:r>
              <a:rPr lang="ru-RU" sz="2200" b="0" dirty="0" smtClean="0">
                <a:latin typeface="+mn-lt"/>
              </a:rPr>
              <a:t>от </a:t>
            </a:r>
            <a:r>
              <a:rPr lang="ru-RU" sz="2200" b="0" dirty="0">
                <a:latin typeface="+mn-lt"/>
              </a:rPr>
              <a:t>0 до 3-х </a:t>
            </a:r>
            <a:r>
              <a:rPr lang="ru-RU" sz="2200" b="0" dirty="0" smtClean="0">
                <a:latin typeface="+mn-lt"/>
              </a:rPr>
              <a:t>лет.</a:t>
            </a:r>
            <a:endParaRPr lang="ru-RU" sz="2200" b="0" dirty="0">
              <a:latin typeface="+mn-lt"/>
              <a:cs typeface="Leelawadee" panose="020B0502040204020203" pitchFamily="34" charset="-34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01" y="3234300"/>
            <a:ext cx="2319269" cy="30923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15948" y="3609966"/>
            <a:ext cx="3106755" cy="2341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37387" y="3608803"/>
            <a:ext cx="3117219" cy="23682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8" r="21374"/>
          <a:stretch/>
        </p:blipFill>
        <p:spPr>
          <a:xfrm>
            <a:off x="9252156" y="3162157"/>
            <a:ext cx="2299802" cy="31645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7AB1D9D6-2977-ABCD-FDF8-51AFA5064E54}"/>
              </a:ext>
            </a:extLst>
          </p:cNvPr>
          <p:cNvSpPr txBox="1">
            <a:spLocks noChangeAspect="1"/>
          </p:cNvSpPr>
          <p:nvPr/>
        </p:nvSpPr>
        <p:spPr>
          <a:xfrm>
            <a:off x="691242" y="-35088"/>
            <a:ext cx="9360000" cy="828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ru-RU">
                <a:solidFill>
                  <a:schemeClr val="tx2"/>
                </a:solidFill>
              </a:defRPr>
            </a:lvl2pPr>
            <a:lvl3pPr eaLnBrk="1" hangingPunct="1">
              <a:defRPr lang="ru-RU">
                <a:solidFill>
                  <a:schemeClr val="tx2"/>
                </a:solidFill>
              </a:defRPr>
            </a:lvl3pPr>
            <a:lvl4pPr eaLnBrk="1" hangingPunct="1">
              <a:defRPr lang="ru-RU">
                <a:solidFill>
                  <a:schemeClr val="tx2"/>
                </a:solidFill>
              </a:defRPr>
            </a:lvl4pPr>
            <a:lvl5pPr eaLnBrk="1" hangingPunct="1">
              <a:defRPr lang="ru-RU">
                <a:solidFill>
                  <a:schemeClr val="tx2"/>
                </a:solidFill>
              </a:defRPr>
            </a:lvl5pPr>
            <a:lvl6pPr eaLnBrk="1" hangingPunct="1">
              <a:defRPr lang="ru-RU">
                <a:solidFill>
                  <a:schemeClr val="tx2"/>
                </a:solidFill>
              </a:defRPr>
            </a:lvl6pPr>
            <a:lvl7pPr eaLnBrk="1" hangingPunct="1">
              <a:defRPr lang="ru-RU">
                <a:solidFill>
                  <a:schemeClr val="tx2"/>
                </a:solidFill>
              </a:defRPr>
            </a:lvl7pPr>
            <a:lvl8pPr eaLnBrk="1" hangingPunct="1">
              <a:defRPr lang="ru-RU">
                <a:solidFill>
                  <a:schemeClr val="tx2"/>
                </a:solidFill>
              </a:defRPr>
            </a:lvl8pPr>
            <a:lvl9pPr eaLnBrk="1" hangingPunct="1">
              <a:defRPr lang="ru-RU"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20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Технология развития </a:t>
            </a:r>
            <a:endParaRPr lang="ru-RU" sz="2200" dirty="0" smtClean="0"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  <a:p>
            <a:pPr algn="ctr"/>
            <a:r>
              <a:rPr lang="ru-RU" sz="220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сенсомоторных </a:t>
            </a:r>
            <a:r>
              <a:rPr lang="ru-RU" sz="220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процессов </a:t>
            </a:r>
            <a:r>
              <a:rPr lang="ru-RU" sz="220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у </a:t>
            </a:r>
            <a:r>
              <a:rPr lang="ru-RU" sz="220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детей раннего возраста «СЕНСОТЕРАПИЯ»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7AB1D9D6-2977-ABCD-FDF8-51AFA5064E54}"/>
              </a:ext>
            </a:extLst>
          </p:cNvPr>
          <p:cNvSpPr txBox="1">
            <a:spLocks/>
          </p:cNvSpPr>
          <p:nvPr/>
        </p:nvSpPr>
        <p:spPr>
          <a:xfrm>
            <a:off x="570270" y="6170140"/>
            <a:ext cx="10981687" cy="5959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ru-RU">
                <a:solidFill>
                  <a:schemeClr val="tx2"/>
                </a:solidFill>
              </a:defRPr>
            </a:lvl2pPr>
            <a:lvl3pPr eaLnBrk="1" hangingPunct="1">
              <a:defRPr lang="ru-RU">
                <a:solidFill>
                  <a:schemeClr val="tx2"/>
                </a:solidFill>
              </a:defRPr>
            </a:lvl3pPr>
            <a:lvl4pPr eaLnBrk="1" hangingPunct="1">
              <a:defRPr lang="ru-RU">
                <a:solidFill>
                  <a:schemeClr val="tx2"/>
                </a:solidFill>
              </a:defRPr>
            </a:lvl4pPr>
            <a:lvl5pPr eaLnBrk="1" hangingPunct="1">
              <a:defRPr lang="ru-RU">
                <a:solidFill>
                  <a:schemeClr val="tx2"/>
                </a:solidFill>
              </a:defRPr>
            </a:lvl5pPr>
            <a:lvl6pPr eaLnBrk="1" hangingPunct="1">
              <a:defRPr lang="ru-RU">
                <a:solidFill>
                  <a:schemeClr val="tx2"/>
                </a:solidFill>
              </a:defRPr>
            </a:lvl6pPr>
            <a:lvl7pPr eaLnBrk="1" hangingPunct="1">
              <a:defRPr lang="ru-RU">
                <a:solidFill>
                  <a:schemeClr val="tx2"/>
                </a:solidFill>
              </a:defRPr>
            </a:lvl7pPr>
            <a:lvl8pPr eaLnBrk="1" hangingPunct="1">
              <a:defRPr lang="ru-RU">
                <a:solidFill>
                  <a:schemeClr val="tx2"/>
                </a:solidFill>
              </a:defRPr>
            </a:lvl8pPr>
            <a:lvl9pPr eaLnBrk="1" hangingPunct="1">
              <a:defRPr lang="ru-RU">
                <a:solidFill>
                  <a:schemeClr val="tx2"/>
                </a:solidFill>
              </a:defRPr>
            </a:lvl9pPr>
          </a:lstStyle>
          <a:p>
            <a:pPr algn="r"/>
            <a:r>
              <a:rPr lang="ru-RU" sz="2200" b="0" dirty="0">
                <a:latin typeface="+mn-lt"/>
                <a:cs typeface="Leelawadee" panose="020B0502040204020203" pitchFamily="34" charset="-34"/>
              </a:rPr>
              <a:t>В</a:t>
            </a:r>
            <a:r>
              <a:rPr lang="ru-RU" sz="2200" b="0" dirty="0" smtClean="0">
                <a:latin typeface="+mn-lt"/>
                <a:cs typeface="Leelawadee" panose="020B0502040204020203" pitchFamily="34" charset="-34"/>
              </a:rPr>
              <a:t> </a:t>
            </a:r>
            <a:r>
              <a:rPr lang="ru-RU" sz="2200" b="0" dirty="0" smtClean="0">
                <a:latin typeface="+mn-lt"/>
                <a:cs typeface="Leelawadee" panose="020B0502040204020203" pitchFamily="34" charset="-34"/>
              </a:rPr>
              <a:t>2025 </a:t>
            </a:r>
            <a:r>
              <a:rPr lang="ru-RU" sz="2200" b="0" dirty="0" smtClean="0">
                <a:latin typeface="+mn-lt"/>
                <a:cs typeface="Leelawadee" panose="020B0502040204020203" pitchFamily="34" charset="-34"/>
              </a:rPr>
              <a:t>году технология была распространена на 121 ребенка </a:t>
            </a:r>
            <a:r>
              <a:rPr lang="ru-RU" sz="2200" b="0" dirty="0">
                <a:latin typeface="+mn-lt"/>
                <a:cs typeface="Leelawadee" panose="020B0502040204020203" pitchFamily="34" charset="-34"/>
              </a:rPr>
              <a:t>раннего </a:t>
            </a:r>
            <a:r>
              <a:rPr lang="ru-RU" sz="2200" b="0" dirty="0" smtClean="0">
                <a:latin typeface="+mn-lt"/>
                <a:cs typeface="Leelawadee" panose="020B0502040204020203" pitchFamily="34" charset="-34"/>
              </a:rPr>
              <a:t>возраста</a:t>
            </a:r>
            <a:r>
              <a:rPr lang="ru-RU" sz="220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.</a:t>
            </a:r>
            <a:endParaRPr lang="ru-RU" sz="2200" dirty="0"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3897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94360" y="19049"/>
            <a:ext cx="9778365" cy="777364"/>
          </a:xfrm>
        </p:spPr>
        <p:txBody>
          <a:bodyPr/>
          <a:lstStyle/>
          <a:p>
            <a:pPr algn="ctr"/>
            <a:r>
              <a:rPr lang="ru-RU" sz="220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Технология развития </a:t>
            </a:r>
            <a:br>
              <a:rPr lang="ru-RU" sz="220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</a:br>
            <a:r>
              <a:rPr lang="ru-RU" sz="220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сенсомоторных процессов у детей раннего возраста «СЕНСОТЕРАПИЯ»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5"/>
          </p:nvPr>
        </p:nvSpPr>
        <p:spPr>
          <a:xfrm>
            <a:off x="594360" y="917479"/>
            <a:ext cx="2101887" cy="1199536"/>
          </a:xfrm>
        </p:spPr>
        <p:txBody>
          <a:bodyPr>
            <a:normAutofit/>
          </a:bodyPr>
          <a:lstStyle/>
          <a:p>
            <a:pPr algn="just"/>
            <a:r>
              <a:rPr lang="ru-RU" sz="2200" dirty="0" smtClean="0"/>
              <a:t>АКТУАЛЬНОСТЬ: </a:t>
            </a:r>
          </a:p>
          <a:p>
            <a:pPr algn="just"/>
            <a:endParaRPr lang="ru-RU" sz="2200" dirty="0">
              <a:solidFill>
                <a:schemeClr val="accent1">
                  <a:lumMod val="50000"/>
                </a:schemeClr>
              </a:solidFill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  <a:p>
            <a:endParaRPr lang="ru-RU" sz="22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6"/>
          </p:nvPr>
        </p:nvSpPr>
        <p:spPr>
          <a:xfrm>
            <a:off x="2696247" y="917478"/>
            <a:ext cx="6978695" cy="1199537"/>
          </a:xfrm>
        </p:spPr>
        <p:txBody>
          <a:bodyPr>
            <a:normAutofit/>
          </a:bodyPr>
          <a:lstStyle/>
          <a:p>
            <a:pPr algn="just"/>
            <a:r>
              <a:rPr lang="ru-RU" sz="2200" dirty="0">
                <a:cs typeface="Leelawadee" panose="020B0502040204020203" pitchFamily="34" charset="-34"/>
              </a:rPr>
              <a:t>сенсорное воспитание является чувственной основой для всех способностей ребенка. 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96246" y="1578215"/>
            <a:ext cx="6978695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800"/>
              </a:spcBef>
            </a:pPr>
            <a:r>
              <a:rPr lang="ru-RU" sz="2200" dirty="0" smtClean="0">
                <a:solidFill>
                  <a:schemeClr val="bg1"/>
                </a:solidFill>
                <a:cs typeface="Leelawadee" panose="020B0502040204020203" pitchFamily="34" charset="-34"/>
              </a:rPr>
              <a:t>Развитие происходит </a:t>
            </a:r>
            <a:r>
              <a:rPr lang="ru-RU" sz="2200" dirty="0">
                <a:solidFill>
                  <a:schemeClr val="bg1"/>
                </a:solidFill>
                <a:cs typeface="Leelawadee" panose="020B0502040204020203" pitchFamily="34" charset="-34"/>
              </a:rPr>
              <a:t>посредством обогащения чувственного опыта ребенка через совершенствование работы всех </a:t>
            </a:r>
            <a:r>
              <a:rPr lang="ru-RU" sz="2200" dirty="0" smtClean="0">
                <a:solidFill>
                  <a:schemeClr val="bg1"/>
                </a:solidFill>
                <a:cs typeface="Leelawadee" panose="020B0502040204020203" pitchFamily="34" charset="-34"/>
              </a:rPr>
              <a:t>имеющихся анализаторов.</a:t>
            </a:r>
            <a:endParaRPr lang="ru-RU" sz="2200" dirty="0">
              <a:solidFill>
                <a:schemeClr val="bg1"/>
              </a:solidFill>
              <a:cs typeface="Leelawadee" panose="020B0502040204020203" pitchFamily="34" charset="-34"/>
            </a:endParaRPr>
          </a:p>
          <a:p>
            <a:pPr algn="just"/>
            <a:r>
              <a:rPr lang="ru-RU" dirty="0" err="1" smtClean="0"/>
              <a:t>ствование</a:t>
            </a:r>
            <a:r>
              <a:rPr lang="ru-RU" dirty="0" smtClean="0"/>
              <a:t> </a:t>
            </a:r>
            <a:r>
              <a:rPr lang="ru-RU" dirty="0"/>
              <a:t>работы всех видов анализаторов: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26" y="3754228"/>
            <a:ext cx="1772628" cy="17929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5647" y="4090219"/>
            <a:ext cx="1957093" cy="14569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333" b="69982" l="0" r="49740">
                        <a14:foregroundMark x1="14323" y1="54144" x2="14323" y2="54144"/>
                        <a14:foregroundMark x1="38802" y1="55249" x2="38802" y2="55249"/>
                        <a14:foregroundMark x1="38281" y1="51934" x2="38281" y2="51934"/>
                        <a14:foregroundMark x1="37760" y1="54880" x2="37760" y2="54880"/>
                        <a14:foregroundMark x1="35156" y1="56354" x2="35156" y2="56354"/>
                        <a14:foregroundMark x1="31510" y1="55985" x2="31510" y2="55985"/>
                        <a14:foregroundMark x1="26302" y1="54144" x2="26302" y2="54144"/>
                        <a14:foregroundMark x1="25781" y1="53407" x2="25781" y2="53407"/>
                        <a14:foregroundMark x1="22656" y1="49724" x2="22656" y2="49724"/>
                        <a14:foregroundMark x1="22656" y1="49724" x2="17969" y2="50460"/>
                        <a14:foregroundMark x1="16406" y1="50460" x2="16406" y2="50460"/>
                        <a14:foregroundMark x1="12760" y1="51934" x2="11719" y2="53407"/>
                        <a14:foregroundMark x1="11719" y1="53407" x2="12240" y2="54880"/>
                        <a14:foregroundMark x1="12240" y1="54880" x2="12240" y2="54880"/>
                        <a14:foregroundMark x1="12240" y1="54880" x2="12240" y2="55985"/>
                        <a14:foregroundMark x1="12240" y1="55985" x2="12240" y2="58195"/>
                        <a14:foregroundMark x1="12240" y1="58195" x2="12240" y2="58195"/>
                        <a14:foregroundMark x1="12240" y1="58195" x2="12240" y2="58195"/>
                        <a14:foregroundMark x1="12240" y1="58564" x2="13802" y2="58932"/>
                        <a14:foregroundMark x1="14323" y1="58932" x2="14323" y2="58932"/>
                        <a14:foregroundMark x1="15365" y1="58932" x2="15365" y2="58932"/>
                        <a14:foregroundMark x1="17969" y1="58932" x2="23698" y2="58932"/>
                        <a14:foregroundMark x1="28906" y1="58932" x2="36719" y2="58932"/>
                        <a14:foregroundMark x1="38281" y1="57827" x2="38281" y2="55985"/>
                        <a14:foregroundMark x1="36719" y1="52670" x2="36719" y2="52670"/>
                        <a14:foregroundMark x1="33073" y1="50460" x2="33073" y2="50460"/>
                        <a14:foregroundMark x1="35156" y1="50829" x2="45052" y2="56722"/>
                        <a14:foregroundMark x1="41927" y1="54144" x2="41927" y2="54144"/>
                        <a14:foregroundMark x1="38281" y1="51197" x2="35156" y2="49355"/>
                        <a14:foregroundMark x1="24740" y1="47882" x2="24740" y2="47882"/>
                        <a14:foregroundMark x1="23698" y1="48250" x2="23698" y2="51197"/>
                        <a14:foregroundMark x1="23698" y1="51197" x2="23698" y2="51197"/>
                        <a14:foregroundMark x1="24219" y1="51197" x2="26823" y2="51565"/>
                        <a14:foregroundMark x1="26823" y1="51565" x2="26823" y2="52670"/>
                        <a14:foregroundMark x1="26823" y1="53407" x2="26823" y2="54880"/>
                        <a14:foregroundMark x1="26823" y1="54880" x2="26823" y2="548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318" r="50199" b="29279"/>
          <a:stretch/>
        </p:blipFill>
        <p:spPr>
          <a:xfrm>
            <a:off x="4882648" y="4005133"/>
            <a:ext cx="1527984" cy="153598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9" b="36648" l="49089" r="934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19" r="1440" b="63953"/>
          <a:stretch/>
        </p:blipFill>
        <p:spPr>
          <a:xfrm>
            <a:off x="7062692" y="3951033"/>
            <a:ext cx="1402881" cy="14434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398" b="65378" l="51042" r="980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6" t="35491" b="34638"/>
          <a:stretch/>
        </p:blipFill>
        <p:spPr>
          <a:xfrm>
            <a:off x="9205936" y="3891899"/>
            <a:ext cx="1778390" cy="150257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75071" y="6135040"/>
            <a:ext cx="1002890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solidFill>
                  <a:schemeClr val="bg1"/>
                </a:solidFill>
              </a:rPr>
              <a:t> Технология речевого развития детей «СЕНСОТЕРАПИЯ» </a:t>
            </a:r>
            <a:r>
              <a:rPr lang="ru-RU" sz="2200" dirty="0">
                <a:solidFill>
                  <a:schemeClr val="bg1"/>
                </a:solidFill>
              </a:rPr>
              <a:t>р</a:t>
            </a:r>
            <a:r>
              <a:rPr lang="ru-RU" sz="2200" dirty="0" smtClean="0">
                <a:solidFill>
                  <a:schemeClr val="bg1"/>
                </a:solidFill>
              </a:rPr>
              <a:t>еализуется с 2022 года. </a:t>
            </a:r>
            <a:endParaRPr lang="ru-RU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71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1" t="13313" r="6562" b="9636"/>
          <a:stretch/>
        </p:blipFill>
        <p:spPr>
          <a:xfrm>
            <a:off x="7492180" y="1381569"/>
            <a:ext cx="3824749" cy="47262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7AB1D9D6-2977-ABCD-FDF8-51AFA5064E54}"/>
              </a:ext>
            </a:extLst>
          </p:cNvPr>
          <p:cNvSpPr txBox="1">
            <a:spLocks/>
          </p:cNvSpPr>
          <p:nvPr/>
        </p:nvSpPr>
        <p:spPr>
          <a:xfrm>
            <a:off x="1750142" y="2497393"/>
            <a:ext cx="5063612" cy="167148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ru-RU">
                <a:solidFill>
                  <a:schemeClr val="tx2"/>
                </a:solidFill>
              </a:defRPr>
            </a:lvl2pPr>
            <a:lvl3pPr eaLnBrk="1" hangingPunct="1">
              <a:defRPr lang="ru-RU">
                <a:solidFill>
                  <a:schemeClr val="tx2"/>
                </a:solidFill>
              </a:defRPr>
            </a:lvl3pPr>
            <a:lvl4pPr eaLnBrk="1" hangingPunct="1">
              <a:defRPr lang="ru-RU">
                <a:solidFill>
                  <a:schemeClr val="tx2"/>
                </a:solidFill>
              </a:defRPr>
            </a:lvl4pPr>
            <a:lvl5pPr eaLnBrk="1" hangingPunct="1">
              <a:defRPr lang="ru-RU">
                <a:solidFill>
                  <a:schemeClr val="tx2"/>
                </a:solidFill>
              </a:defRPr>
            </a:lvl5pPr>
            <a:lvl6pPr eaLnBrk="1" hangingPunct="1">
              <a:defRPr lang="ru-RU">
                <a:solidFill>
                  <a:schemeClr val="tx2"/>
                </a:solidFill>
              </a:defRPr>
            </a:lvl6pPr>
            <a:lvl7pPr eaLnBrk="1" hangingPunct="1">
              <a:defRPr lang="ru-RU">
                <a:solidFill>
                  <a:schemeClr val="tx2"/>
                </a:solidFill>
              </a:defRPr>
            </a:lvl7pPr>
            <a:lvl8pPr eaLnBrk="1" hangingPunct="1">
              <a:defRPr lang="ru-RU">
                <a:solidFill>
                  <a:schemeClr val="tx2"/>
                </a:solidFill>
              </a:defRPr>
            </a:lvl8pPr>
            <a:lvl9pPr eaLnBrk="1" hangingPunct="1">
              <a:defRPr lang="ru-RU">
                <a:solidFill>
                  <a:schemeClr val="tx2"/>
                </a:solidFill>
              </a:defRPr>
            </a:lvl9pPr>
          </a:lstStyle>
          <a:p>
            <a:pPr algn="just"/>
            <a:r>
              <a:rPr lang="ru-RU" sz="2200" b="0" dirty="0">
                <a:latin typeface="+mn-lt"/>
              </a:rPr>
              <a:t>Развитие сенсорных способностей детей раннего возраста и повышение уровня знаний их родителей по сенсорному воспитанию детей. </a:t>
            </a:r>
            <a:endParaRPr lang="ru-RU" sz="2200" b="0" dirty="0" smtClean="0">
              <a:latin typeface="+mn-lt"/>
              <a:cs typeface="Leelawadee" panose="020B0502040204020203" pitchFamily="34" charset="-34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7AB1D9D6-2977-ABCD-FDF8-51AFA5064E54}"/>
              </a:ext>
            </a:extLst>
          </p:cNvPr>
          <p:cNvSpPr txBox="1">
            <a:spLocks/>
          </p:cNvSpPr>
          <p:nvPr/>
        </p:nvSpPr>
        <p:spPr>
          <a:xfrm>
            <a:off x="653436" y="137984"/>
            <a:ext cx="10276116" cy="67809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ru-RU">
                <a:solidFill>
                  <a:schemeClr val="tx2"/>
                </a:solidFill>
              </a:defRPr>
            </a:lvl2pPr>
            <a:lvl3pPr eaLnBrk="1" hangingPunct="1">
              <a:defRPr lang="ru-RU">
                <a:solidFill>
                  <a:schemeClr val="tx2"/>
                </a:solidFill>
              </a:defRPr>
            </a:lvl3pPr>
            <a:lvl4pPr eaLnBrk="1" hangingPunct="1">
              <a:defRPr lang="ru-RU">
                <a:solidFill>
                  <a:schemeClr val="tx2"/>
                </a:solidFill>
              </a:defRPr>
            </a:lvl4pPr>
            <a:lvl5pPr eaLnBrk="1" hangingPunct="1">
              <a:defRPr lang="ru-RU">
                <a:solidFill>
                  <a:schemeClr val="tx2"/>
                </a:solidFill>
              </a:defRPr>
            </a:lvl5pPr>
            <a:lvl6pPr eaLnBrk="1" hangingPunct="1">
              <a:defRPr lang="ru-RU">
                <a:solidFill>
                  <a:schemeClr val="tx2"/>
                </a:solidFill>
              </a:defRPr>
            </a:lvl6pPr>
            <a:lvl7pPr eaLnBrk="1" hangingPunct="1">
              <a:defRPr lang="ru-RU">
                <a:solidFill>
                  <a:schemeClr val="tx2"/>
                </a:solidFill>
              </a:defRPr>
            </a:lvl7pPr>
            <a:lvl8pPr eaLnBrk="1" hangingPunct="1">
              <a:defRPr lang="ru-RU">
                <a:solidFill>
                  <a:schemeClr val="tx2"/>
                </a:solidFill>
              </a:defRPr>
            </a:lvl8pPr>
            <a:lvl9pPr eaLnBrk="1" hangingPunct="1">
              <a:defRPr lang="ru-RU"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200" b="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Цель технологии </a:t>
            </a:r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развития </a:t>
            </a:r>
            <a:endParaRPr lang="ru-RU" sz="2200" b="0" dirty="0" smtClean="0"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  <a:p>
            <a:pPr algn="ctr"/>
            <a:r>
              <a:rPr lang="ru-RU" sz="2200" b="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сенсомоторных </a:t>
            </a:r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процессов </a:t>
            </a:r>
            <a:r>
              <a:rPr lang="ru-RU" sz="2200" b="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у </a:t>
            </a:r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детей раннего возраста «СЕНСОТЕРАПИЯ»</a:t>
            </a:r>
          </a:p>
        </p:txBody>
      </p:sp>
    </p:spTree>
    <p:extLst>
      <p:ext uri="{BB962C8B-B14F-4D97-AF65-F5344CB8AC3E}">
        <p14:creationId xmlns:p14="http://schemas.microsoft.com/office/powerpoint/2010/main" val="334668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7AB1D9D6-2977-ABCD-FDF8-51AFA5064E54}"/>
              </a:ext>
            </a:extLst>
          </p:cNvPr>
          <p:cNvSpPr txBox="1">
            <a:spLocks/>
          </p:cNvSpPr>
          <p:nvPr/>
        </p:nvSpPr>
        <p:spPr>
          <a:xfrm>
            <a:off x="718456" y="566057"/>
            <a:ext cx="10276116" cy="113211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ru-RU">
                <a:solidFill>
                  <a:schemeClr val="tx2"/>
                </a:solidFill>
              </a:defRPr>
            </a:lvl2pPr>
            <a:lvl3pPr eaLnBrk="1" hangingPunct="1">
              <a:defRPr lang="ru-RU">
                <a:solidFill>
                  <a:schemeClr val="tx2"/>
                </a:solidFill>
              </a:defRPr>
            </a:lvl3pPr>
            <a:lvl4pPr eaLnBrk="1" hangingPunct="1">
              <a:defRPr lang="ru-RU">
                <a:solidFill>
                  <a:schemeClr val="tx2"/>
                </a:solidFill>
              </a:defRPr>
            </a:lvl4pPr>
            <a:lvl5pPr eaLnBrk="1" hangingPunct="1">
              <a:defRPr lang="ru-RU">
                <a:solidFill>
                  <a:schemeClr val="tx2"/>
                </a:solidFill>
              </a:defRPr>
            </a:lvl5pPr>
            <a:lvl6pPr eaLnBrk="1" hangingPunct="1">
              <a:defRPr lang="ru-RU">
                <a:solidFill>
                  <a:schemeClr val="tx2"/>
                </a:solidFill>
              </a:defRPr>
            </a:lvl6pPr>
            <a:lvl7pPr eaLnBrk="1" hangingPunct="1">
              <a:defRPr lang="ru-RU">
                <a:solidFill>
                  <a:schemeClr val="tx2"/>
                </a:solidFill>
              </a:defRPr>
            </a:lvl7pPr>
            <a:lvl8pPr eaLnBrk="1" hangingPunct="1">
              <a:defRPr lang="ru-RU">
                <a:solidFill>
                  <a:schemeClr val="tx2"/>
                </a:solidFill>
              </a:defRPr>
            </a:lvl8pPr>
            <a:lvl9pPr eaLnBrk="1" hangingPunct="1">
              <a:defRPr lang="ru-RU">
                <a:solidFill>
                  <a:schemeClr val="tx2"/>
                </a:solidFill>
              </a:defRPr>
            </a:lvl9pPr>
          </a:lstStyle>
          <a:p>
            <a:pPr algn="ctr"/>
            <a:endParaRPr lang="ru-RU" sz="3200" dirty="0"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242615405"/>
              </p:ext>
            </p:extLst>
          </p:nvPr>
        </p:nvGraphicFramePr>
        <p:xfrm>
          <a:off x="216310" y="953730"/>
          <a:ext cx="11790634" cy="5795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7AB1D9D6-2977-ABCD-FDF8-51AFA5064E54}"/>
              </a:ext>
            </a:extLst>
          </p:cNvPr>
          <p:cNvSpPr txBox="1">
            <a:spLocks/>
          </p:cNvSpPr>
          <p:nvPr/>
        </p:nvSpPr>
        <p:spPr>
          <a:xfrm>
            <a:off x="990381" y="5941886"/>
            <a:ext cx="11005676" cy="81814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ru-RU">
                <a:solidFill>
                  <a:schemeClr val="tx2"/>
                </a:solidFill>
              </a:defRPr>
            </a:lvl2pPr>
            <a:lvl3pPr eaLnBrk="1" hangingPunct="1">
              <a:defRPr lang="ru-RU">
                <a:solidFill>
                  <a:schemeClr val="tx2"/>
                </a:solidFill>
              </a:defRPr>
            </a:lvl3pPr>
            <a:lvl4pPr eaLnBrk="1" hangingPunct="1">
              <a:defRPr lang="ru-RU">
                <a:solidFill>
                  <a:schemeClr val="tx2"/>
                </a:solidFill>
              </a:defRPr>
            </a:lvl4pPr>
            <a:lvl5pPr eaLnBrk="1" hangingPunct="1">
              <a:defRPr lang="ru-RU">
                <a:solidFill>
                  <a:schemeClr val="tx2"/>
                </a:solidFill>
              </a:defRPr>
            </a:lvl5pPr>
            <a:lvl6pPr eaLnBrk="1" hangingPunct="1">
              <a:defRPr lang="ru-RU">
                <a:solidFill>
                  <a:schemeClr val="tx2"/>
                </a:solidFill>
              </a:defRPr>
            </a:lvl6pPr>
            <a:lvl7pPr eaLnBrk="1" hangingPunct="1">
              <a:defRPr lang="ru-RU">
                <a:solidFill>
                  <a:schemeClr val="tx2"/>
                </a:solidFill>
              </a:defRPr>
            </a:lvl7pPr>
            <a:lvl8pPr eaLnBrk="1" hangingPunct="1">
              <a:defRPr lang="ru-RU">
                <a:solidFill>
                  <a:schemeClr val="tx2"/>
                </a:solidFill>
              </a:defRPr>
            </a:lvl8pPr>
            <a:lvl9pPr eaLnBrk="1" hangingPunct="1">
              <a:defRPr lang="ru-RU">
                <a:solidFill>
                  <a:schemeClr val="tx2"/>
                </a:solidFill>
              </a:defRPr>
            </a:lvl9pPr>
          </a:lstStyle>
          <a:p>
            <a:pPr algn="r"/>
            <a:endParaRPr lang="ru-RU" sz="2400" dirty="0"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7AB1D9D6-2977-ABCD-FDF8-51AFA5064E54}"/>
              </a:ext>
            </a:extLst>
          </p:cNvPr>
          <p:cNvSpPr txBox="1">
            <a:spLocks/>
          </p:cNvSpPr>
          <p:nvPr/>
        </p:nvSpPr>
        <p:spPr>
          <a:xfrm>
            <a:off x="653436" y="137984"/>
            <a:ext cx="10276116" cy="67809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ru-RU">
                <a:solidFill>
                  <a:schemeClr val="tx2"/>
                </a:solidFill>
              </a:defRPr>
            </a:lvl2pPr>
            <a:lvl3pPr eaLnBrk="1" hangingPunct="1">
              <a:defRPr lang="ru-RU">
                <a:solidFill>
                  <a:schemeClr val="tx2"/>
                </a:solidFill>
              </a:defRPr>
            </a:lvl3pPr>
            <a:lvl4pPr eaLnBrk="1" hangingPunct="1">
              <a:defRPr lang="ru-RU">
                <a:solidFill>
                  <a:schemeClr val="tx2"/>
                </a:solidFill>
              </a:defRPr>
            </a:lvl4pPr>
            <a:lvl5pPr eaLnBrk="1" hangingPunct="1">
              <a:defRPr lang="ru-RU">
                <a:solidFill>
                  <a:schemeClr val="tx2"/>
                </a:solidFill>
              </a:defRPr>
            </a:lvl5pPr>
            <a:lvl6pPr eaLnBrk="1" hangingPunct="1">
              <a:defRPr lang="ru-RU">
                <a:solidFill>
                  <a:schemeClr val="tx2"/>
                </a:solidFill>
              </a:defRPr>
            </a:lvl6pPr>
            <a:lvl7pPr eaLnBrk="1" hangingPunct="1">
              <a:defRPr lang="ru-RU">
                <a:solidFill>
                  <a:schemeClr val="tx2"/>
                </a:solidFill>
              </a:defRPr>
            </a:lvl7pPr>
            <a:lvl8pPr eaLnBrk="1" hangingPunct="1">
              <a:defRPr lang="ru-RU">
                <a:solidFill>
                  <a:schemeClr val="tx2"/>
                </a:solidFill>
              </a:defRPr>
            </a:lvl8pPr>
            <a:lvl9pPr eaLnBrk="1" hangingPunct="1">
              <a:defRPr lang="ru-RU"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200" b="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Задачи технологии </a:t>
            </a:r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развития </a:t>
            </a:r>
            <a:endParaRPr lang="ru-RU" sz="2200" b="0" dirty="0" smtClean="0"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  <a:p>
            <a:pPr algn="ctr"/>
            <a:r>
              <a:rPr lang="ru-RU" sz="2200" b="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сенсомоторных </a:t>
            </a:r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процессов </a:t>
            </a:r>
            <a:r>
              <a:rPr lang="ru-RU" sz="2200" b="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у </a:t>
            </a:r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детей раннего возраста «СЕНСОТЕРАПИЯ»</a:t>
            </a:r>
          </a:p>
        </p:txBody>
      </p:sp>
    </p:spTree>
    <p:extLst>
      <p:ext uri="{BB962C8B-B14F-4D97-AF65-F5344CB8AC3E}">
        <p14:creationId xmlns:p14="http://schemas.microsoft.com/office/powerpoint/2010/main" val="350839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71341" y="9832"/>
            <a:ext cx="9778365" cy="1022555"/>
          </a:xfrm>
        </p:spPr>
        <p:txBody>
          <a:bodyPr/>
          <a:lstStyle/>
          <a:p>
            <a:pPr algn="ctr"/>
            <a:r>
              <a:rPr lang="ru-RU" sz="2200" b="0" dirty="0" smtClean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Реализация технологии </a:t>
            </a:r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развития </a:t>
            </a:r>
            <a:b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</a:br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сенсомоторных процессов у детей раннего возраста «СЕНСОТЕРАПИЯ»</a:t>
            </a:r>
            <a:b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</a:br>
            <a:endParaRPr lang="ru-RU" sz="2200" dirty="0">
              <a:latin typeface="Franklin Gothic Medium Cond" panose="020B06060304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5"/>
          </p:nvPr>
        </p:nvSpPr>
        <p:spPr>
          <a:xfrm>
            <a:off x="486205" y="884904"/>
            <a:ext cx="8313665" cy="113071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cs typeface="Leelawadee" panose="020B0502040204020203" pitchFamily="34" charset="-34"/>
              </a:rPr>
              <a:t>Коррекционно-развивающая работа реализуется посредством: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6"/>
          </p:nvPr>
        </p:nvSpPr>
        <p:spPr>
          <a:xfrm>
            <a:off x="486205" y="4734490"/>
            <a:ext cx="5462311" cy="1918305"/>
          </a:xfrm>
        </p:spPr>
        <p:txBody>
          <a:bodyPr/>
          <a:lstStyle/>
          <a:p>
            <a:pPr algn="just"/>
            <a:r>
              <a:rPr lang="ru-RU" sz="2200" dirty="0" smtClean="0">
                <a:cs typeface="Leelawadee" panose="020B0502040204020203" pitchFamily="34" charset="-34"/>
              </a:rPr>
              <a:t>На </a:t>
            </a:r>
            <a:r>
              <a:rPr lang="ru-RU" sz="2200" dirty="0">
                <a:cs typeface="Leelawadee" panose="020B0502040204020203" pitchFamily="34" charset="-34"/>
              </a:rPr>
              <a:t>этих занятиях дети </a:t>
            </a:r>
            <a:r>
              <a:rPr lang="ru-RU" sz="2200" dirty="0" smtClean="0">
                <a:cs typeface="Leelawadee" panose="020B0502040204020203" pitchFamily="34" charset="-34"/>
              </a:rPr>
              <a:t>приобретают </a:t>
            </a:r>
            <a:r>
              <a:rPr lang="ru-RU" sz="2200" dirty="0">
                <a:cs typeface="Leelawadee" panose="020B0502040204020203" pitchFamily="34" charset="-34"/>
              </a:rPr>
              <a:t>новые </a:t>
            </a:r>
            <a:r>
              <a:rPr lang="ru-RU" sz="2200" dirty="0" smtClean="0">
                <a:cs typeface="Leelawadee" panose="020B0502040204020203" pitchFamily="34" charset="-34"/>
              </a:rPr>
              <a:t>знания и </a:t>
            </a:r>
            <a:r>
              <a:rPr lang="ru-RU" sz="2200" dirty="0">
                <a:cs typeface="Leelawadee" panose="020B0502040204020203" pitchFamily="34" charset="-34"/>
              </a:rPr>
              <a:t>умения, которые используются ими в других видах деятельности.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182649" y="884904"/>
            <a:ext cx="3517737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200" dirty="0" smtClean="0">
                <a:solidFill>
                  <a:srgbClr val="000000"/>
                </a:solidFill>
                <a:cs typeface="Leelawadee" panose="020B0502040204020203" pitchFamily="34" charset="-34"/>
              </a:rPr>
              <a:t>предметно-практической,</a:t>
            </a:r>
          </a:p>
          <a:p>
            <a:pPr lvl="0" algn="just"/>
            <a:r>
              <a:rPr lang="ru-RU" sz="2200" dirty="0" smtClean="0">
                <a:solidFill>
                  <a:srgbClr val="000000"/>
                </a:solidFill>
                <a:cs typeface="Leelawadee" panose="020B0502040204020203" pitchFamily="34" charset="-34"/>
              </a:rPr>
              <a:t>музыкально-ритмической</a:t>
            </a:r>
            <a:r>
              <a:rPr lang="ru-RU" sz="2200" dirty="0">
                <a:solidFill>
                  <a:srgbClr val="000000"/>
                </a:solidFill>
                <a:cs typeface="Leelawadee" panose="020B0502040204020203" pitchFamily="34" charset="-34"/>
              </a:rPr>
              <a:t>, </a:t>
            </a:r>
            <a:endParaRPr lang="ru-RU" sz="2200" dirty="0" smtClean="0">
              <a:solidFill>
                <a:srgbClr val="000000"/>
              </a:solidFill>
              <a:cs typeface="Leelawadee" panose="020B0502040204020203" pitchFamily="34" charset="-34"/>
            </a:endParaRPr>
          </a:p>
          <a:p>
            <a:pPr lvl="0" algn="just"/>
            <a:r>
              <a:rPr lang="ru-RU" sz="2200" dirty="0" smtClean="0">
                <a:solidFill>
                  <a:srgbClr val="000000"/>
                </a:solidFill>
                <a:cs typeface="Leelawadee" panose="020B0502040204020203" pitchFamily="34" charset="-34"/>
              </a:rPr>
              <a:t>изобразительной</a:t>
            </a:r>
            <a:endParaRPr lang="ru-RU" sz="2200" dirty="0">
              <a:solidFill>
                <a:srgbClr val="000000"/>
              </a:solidFill>
              <a:cs typeface="Leelawadee" panose="020B0502040204020203" pitchFamily="34" charset="-34"/>
            </a:endParaRPr>
          </a:p>
          <a:p>
            <a:pPr lvl="0" algn="just"/>
            <a:r>
              <a:rPr lang="ru-RU" sz="2200" dirty="0" smtClean="0">
                <a:solidFill>
                  <a:srgbClr val="000000"/>
                </a:solidFill>
                <a:cs typeface="Leelawadee" panose="020B0502040204020203" pitchFamily="34" charset="-34"/>
              </a:rPr>
              <a:t>и </a:t>
            </a:r>
            <a:r>
              <a:rPr lang="ru-RU" sz="2200" dirty="0">
                <a:solidFill>
                  <a:srgbClr val="000000"/>
                </a:solidFill>
                <a:cs typeface="Leelawadee" panose="020B0502040204020203" pitchFamily="34" charset="-34"/>
              </a:rPr>
              <a:t>других видах деятельности. </a:t>
            </a:r>
            <a:endParaRPr lang="ru-RU" sz="2200" dirty="0">
              <a:solidFill>
                <a:srgbClr val="000000"/>
              </a:solidFill>
            </a:endParaRPr>
          </a:p>
          <a:p>
            <a:endParaRPr lang="ru-RU" dirty="0"/>
          </a:p>
          <a:p>
            <a:r>
              <a:rPr lang="ru-RU" dirty="0"/>
              <a:t> и других видах деятельности.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0250" t="8027" r="9352" b="8840"/>
          <a:stretch/>
        </p:blipFill>
        <p:spPr>
          <a:xfrm>
            <a:off x="631780" y="1590524"/>
            <a:ext cx="2482114" cy="3018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8804" t="8156" r="9986" b="8357"/>
          <a:stretch/>
        </p:blipFill>
        <p:spPr>
          <a:xfrm>
            <a:off x="3718654" y="1590524"/>
            <a:ext cx="2319481" cy="3018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9217" t="7780" r="10832" b="8339"/>
          <a:stretch/>
        </p:blipFill>
        <p:spPr>
          <a:xfrm>
            <a:off x="6553276" y="3365761"/>
            <a:ext cx="2340368" cy="31663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l="10420" t="7500" r="10848" b="7778"/>
          <a:stretch/>
        </p:blipFill>
        <p:spPr>
          <a:xfrm>
            <a:off x="9387898" y="3365761"/>
            <a:ext cx="2340368" cy="3189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9324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360" y="0"/>
            <a:ext cx="9778365" cy="1285200"/>
          </a:xfrm>
        </p:spPr>
        <p:txBody>
          <a:bodyPr/>
          <a:lstStyle/>
          <a:p>
            <a:pPr algn="ctr"/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Реализация технологии развития </a:t>
            </a:r>
            <a:b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</a:br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сенсомоторных процессов у детей раннего возраста «СЕНСОТЕРАПИЯ»</a:t>
            </a:r>
            <a:r>
              <a:rPr lang="ru-RU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/>
            </a:r>
            <a:br>
              <a:rPr lang="ru-RU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5"/>
          </p:nvPr>
        </p:nvSpPr>
        <p:spPr>
          <a:xfrm>
            <a:off x="7069391" y="1949229"/>
            <a:ext cx="4490827" cy="3597470"/>
          </a:xfrm>
        </p:spPr>
        <p:txBody>
          <a:bodyPr/>
          <a:lstStyle/>
          <a:p>
            <a:pPr lvl="0" algn="just"/>
            <a:r>
              <a:rPr lang="ru-RU" sz="2200" dirty="0">
                <a:cs typeface="Leelawadee" panose="020B0502040204020203" pitchFamily="34" charset="-34"/>
              </a:rPr>
              <a:t>Необходимо формировать целостную картину мира у детей раннего возраста, имеющих трудности в </a:t>
            </a:r>
            <a:r>
              <a:rPr lang="ru-RU" sz="2200" dirty="0" smtClean="0">
                <a:cs typeface="Leelawadee" panose="020B0502040204020203" pitchFamily="34" charset="-34"/>
              </a:rPr>
              <a:t>развитии. </a:t>
            </a:r>
          </a:p>
          <a:p>
            <a:pPr lvl="0" algn="just"/>
            <a:endParaRPr lang="ru-RU" sz="2200" dirty="0" smtClean="0">
              <a:cs typeface="Leelawadee" panose="020B0502040204020203" pitchFamily="34" charset="-34"/>
            </a:endParaRPr>
          </a:p>
          <a:p>
            <a:pPr lvl="0" algn="just"/>
            <a:r>
              <a:rPr lang="ru-RU" sz="2200" dirty="0" smtClean="0">
                <a:cs typeface="Leelawadee" panose="020B0502040204020203" pitchFamily="34" charset="-34"/>
              </a:rPr>
              <a:t>Важно </a:t>
            </a:r>
            <a:r>
              <a:rPr lang="ru-RU" sz="2200" dirty="0">
                <a:cs typeface="Leelawadee" panose="020B0502040204020203" pitchFamily="34" charset="-34"/>
              </a:rPr>
              <a:t>научить их одновременно воспринимать и анализировать информацию от разных систем.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022" y="1574298"/>
            <a:ext cx="3254740" cy="43473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0189" t="8008" r="10501" b="8844"/>
          <a:stretch/>
        </p:blipFill>
        <p:spPr>
          <a:xfrm>
            <a:off x="3937818" y="1666059"/>
            <a:ext cx="2900517" cy="4163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8996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360" y="0"/>
            <a:ext cx="9778365" cy="1285200"/>
          </a:xfrm>
        </p:spPr>
        <p:txBody>
          <a:bodyPr/>
          <a:lstStyle/>
          <a:p>
            <a:pPr algn="ctr"/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Реализация технологии развития </a:t>
            </a:r>
            <a:b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</a:br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сенсомоторных процессов у детей раннего возраста «СЕНСОТЕРАПИЯ»</a:t>
            </a:r>
            <a:r>
              <a:rPr lang="ru-RU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/>
            </a:r>
            <a:br>
              <a:rPr lang="ru-RU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8400" t="5790" r="8937" b="5788"/>
          <a:stretch/>
        </p:blipFill>
        <p:spPr>
          <a:xfrm>
            <a:off x="8780207" y="1134280"/>
            <a:ext cx="2920180" cy="46114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594360" y="2243905"/>
            <a:ext cx="4490827" cy="3597470"/>
          </a:xfrm>
        </p:spPr>
        <p:txBody>
          <a:bodyPr/>
          <a:lstStyle/>
          <a:p>
            <a:pPr lvl="0" algn="just"/>
            <a:r>
              <a:rPr lang="ru-RU" sz="2200" dirty="0" smtClean="0">
                <a:cs typeface="Leelawadee" panose="020B0502040204020203" pitchFamily="34" charset="-34"/>
              </a:rPr>
              <a:t>Сенсорное </a:t>
            </a:r>
            <a:r>
              <a:rPr lang="ru-RU" sz="2200" dirty="0">
                <a:cs typeface="Leelawadee" panose="020B0502040204020203" pitchFamily="34" charset="-34"/>
              </a:rPr>
              <a:t>воспитание, включенное в дидактическую систему </a:t>
            </a:r>
            <a:r>
              <a:rPr lang="ru-RU" sz="2200" dirty="0" smtClean="0">
                <a:cs typeface="Leelawadee" panose="020B0502040204020203" pitchFamily="34" charset="-34"/>
              </a:rPr>
              <a:t>занятий</a:t>
            </a:r>
            <a:r>
              <a:rPr lang="ru-RU" sz="2200" dirty="0">
                <a:cs typeface="Leelawadee" panose="020B0502040204020203" pitchFamily="34" charset="-34"/>
              </a:rPr>
              <a:t>, является неотъемлемой частью умственного развития </a:t>
            </a:r>
            <a:r>
              <a:rPr lang="ru-RU" sz="2200" dirty="0" smtClean="0">
                <a:cs typeface="Leelawadee" panose="020B0502040204020203" pitchFamily="34" charset="-34"/>
              </a:rPr>
              <a:t>детей, что положительно </a:t>
            </a:r>
            <a:r>
              <a:rPr lang="ru-RU" sz="2200" dirty="0">
                <a:cs typeface="Leelawadee" panose="020B0502040204020203" pitchFamily="34" charset="-34"/>
              </a:rPr>
              <a:t>влияет </a:t>
            </a:r>
            <a:r>
              <a:rPr lang="ru-RU" sz="2200" dirty="0" smtClean="0">
                <a:cs typeface="Leelawadee" panose="020B0502040204020203" pitchFamily="34" charset="-34"/>
              </a:rPr>
              <a:t> </a:t>
            </a:r>
            <a:r>
              <a:rPr lang="ru-RU" sz="2200" dirty="0">
                <a:cs typeface="Leelawadee" panose="020B0502040204020203" pitchFamily="34" charset="-34"/>
              </a:rPr>
              <a:t>на процесс речевой деятельности!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578" t="4481" r="7578" b="4597"/>
          <a:stretch/>
        </p:blipFill>
        <p:spPr>
          <a:xfrm>
            <a:off x="5565058" y="1134279"/>
            <a:ext cx="2750246" cy="46114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7991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76A9A9A7-F1D2-237D-AC72-E21A286F0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43" y="0"/>
            <a:ext cx="10936039" cy="619432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Результаты</a:t>
            </a:r>
            <a:r>
              <a:rPr lang="ru-RU" sz="2200" b="0" dirty="0" smtClean="0">
                <a:latin typeface="Franklin Gothic Medium Cond" panose="020B0606030402020204" pitchFamily="34" charset="0"/>
              </a:rPr>
              <a:t> </a:t>
            </a:r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внедрения технологии развития </a:t>
            </a:r>
            <a:b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</a:br>
            <a:r>
              <a:rPr lang="ru-RU" sz="2200" b="0" dirty="0">
                <a:latin typeface="Franklin Gothic Medium Cond" panose="020B0606030402020204" pitchFamily="34" charset="0"/>
                <a:cs typeface="Leelawadee" panose="020B0502040204020203" pitchFamily="34" charset="-34"/>
              </a:rPr>
              <a:t>сенсомоторных процессов у детей раннего возраста «СЕНСОТЕРАПИЯ»</a:t>
            </a:r>
            <a:endParaRPr lang="ru-RU" sz="2200" b="0" dirty="0">
              <a:solidFill>
                <a:schemeClr val="accent3">
                  <a:lumMod val="50000"/>
                </a:schemeClr>
              </a:solidFill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29099454"/>
              </p:ext>
            </p:extLst>
          </p:nvPr>
        </p:nvGraphicFramePr>
        <p:xfrm>
          <a:off x="538178" y="1197096"/>
          <a:ext cx="9833260" cy="4842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7AB1D9D6-2977-ABCD-FDF8-51AFA5064E54}"/>
              </a:ext>
            </a:extLst>
          </p:cNvPr>
          <p:cNvSpPr txBox="1">
            <a:spLocks/>
          </p:cNvSpPr>
          <p:nvPr/>
        </p:nvSpPr>
        <p:spPr>
          <a:xfrm>
            <a:off x="706840" y="6039857"/>
            <a:ext cx="11005676" cy="81814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ru-RU">
                <a:solidFill>
                  <a:schemeClr val="tx2"/>
                </a:solidFill>
              </a:defRPr>
            </a:lvl2pPr>
            <a:lvl3pPr eaLnBrk="1" hangingPunct="1">
              <a:defRPr lang="ru-RU">
                <a:solidFill>
                  <a:schemeClr val="tx2"/>
                </a:solidFill>
              </a:defRPr>
            </a:lvl3pPr>
            <a:lvl4pPr eaLnBrk="1" hangingPunct="1">
              <a:defRPr lang="ru-RU">
                <a:solidFill>
                  <a:schemeClr val="tx2"/>
                </a:solidFill>
              </a:defRPr>
            </a:lvl4pPr>
            <a:lvl5pPr eaLnBrk="1" hangingPunct="1">
              <a:defRPr lang="ru-RU">
                <a:solidFill>
                  <a:schemeClr val="tx2"/>
                </a:solidFill>
              </a:defRPr>
            </a:lvl5pPr>
            <a:lvl6pPr eaLnBrk="1" hangingPunct="1">
              <a:defRPr lang="ru-RU">
                <a:solidFill>
                  <a:schemeClr val="tx2"/>
                </a:solidFill>
              </a:defRPr>
            </a:lvl6pPr>
            <a:lvl7pPr eaLnBrk="1" hangingPunct="1">
              <a:defRPr lang="ru-RU">
                <a:solidFill>
                  <a:schemeClr val="tx2"/>
                </a:solidFill>
              </a:defRPr>
            </a:lvl7pPr>
            <a:lvl8pPr eaLnBrk="1" hangingPunct="1">
              <a:defRPr lang="ru-RU">
                <a:solidFill>
                  <a:schemeClr val="tx2"/>
                </a:solidFill>
              </a:defRPr>
            </a:lvl8pPr>
            <a:lvl9pPr eaLnBrk="1" hangingPunct="1">
              <a:defRPr lang="ru-RU">
                <a:solidFill>
                  <a:schemeClr val="tx2"/>
                </a:solidFill>
              </a:defRPr>
            </a:lvl9pPr>
          </a:lstStyle>
          <a:p>
            <a:pPr algn="r"/>
            <a:endParaRPr lang="ru-RU" sz="2400" dirty="0">
              <a:solidFill>
                <a:schemeClr val="accent5">
                  <a:lumMod val="75000"/>
                </a:schemeClr>
              </a:solidFill>
              <a:latin typeface="Franklin Gothic Medium Cond" panose="020B0606030402020204" pitchFamily="34" charset="0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9527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льзовательская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853419_Win32_SL_V5" id="{958D2C9E-948D-4354-BF9D-DF8AE3C2B240}" vid="{22D4A967-05D2-4D72-8594-54CFF3414833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0FE134-9032-4C7F-BC57-C7DE3F833363}">
  <ds:schemaRefs>
    <ds:schemaRef ds:uri="http://purl.org/dc/dcmitype/"/>
    <ds:schemaRef ds:uri="http://purl.org/dc/elements/1.1/"/>
    <ds:schemaRef ds:uri="http://purl.org/dc/terms/"/>
    <ds:schemaRef ds:uri="http://schemas.openxmlformats.org/package/2006/metadata/core-properties"/>
    <ds:schemaRef ds:uri="http://schemas.microsoft.com/sharepoint/v3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230e9df3-be65-4c73-a93b-d1236ebd677e"/>
    <ds:schemaRef ds:uri="16c05727-aa75-4e4a-9b5f-8a80a1165891"/>
    <ds:schemaRef ds:uri="71af3243-3dd4-4a8d-8c0d-dd76da1f02a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6D24F1A-6251-4B9A-A918-7D6F3A8F7E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A8ECD1-788F-484B-9043-D957FCFDF1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522</Words>
  <Application>Microsoft Office PowerPoint</Application>
  <PresentationFormat>Широкоэкранный</PresentationFormat>
  <Paragraphs>98</Paragraphs>
  <Slides>12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Franklin Gothic Book</vt:lpstr>
      <vt:lpstr>Franklin Gothic Demi</vt:lpstr>
      <vt:lpstr>Franklin Gothic Medium Cond</vt:lpstr>
      <vt:lpstr>Leelawadee</vt:lpstr>
      <vt:lpstr>Times New Roman</vt:lpstr>
      <vt:lpstr>Пользовательская</vt:lpstr>
      <vt:lpstr>Презентация PowerPoint</vt:lpstr>
      <vt:lpstr>Презентация PowerPoint</vt:lpstr>
      <vt:lpstr>Технология развития  сенсомоторных процессов у детей раннего возраста «СЕНСОТЕРАПИЯ»</vt:lpstr>
      <vt:lpstr>Презентация PowerPoint</vt:lpstr>
      <vt:lpstr>Презентация PowerPoint</vt:lpstr>
      <vt:lpstr>Реализация технологии развития  сенсомоторных процессов у детей раннего возраста «СЕНСОТЕРАПИЯ» </vt:lpstr>
      <vt:lpstr>Реализация технологии развития  сенсомоторных процессов у детей раннего возраста «СЕНСОТЕРАПИЯ» </vt:lpstr>
      <vt:lpstr>Реализация технологии развития  сенсомоторных процессов у детей раннего возраста «СЕНСОТЕРАПИЯ» </vt:lpstr>
      <vt:lpstr>Результаты внедрения технологии развития  сенсомоторных процессов у детей раннего возраста «СЕНСОТЕРАПИЯ»</vt:lpstr>
      <vt:lpstr>Результаты внедрения технологии развития  сенсомоторных процессов у детей раннего возраста «СЕНСОТЕРАПИЯ»</vt:lpstr>
      <vt:lpstr>Результаты внедрения технологии развития  сенсомоторных процессов у детей раннего возраста «СЕНСОТЕРАПИЯ»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2023-12-20T08:12:12Z</dcterms:created>
  <dcterms:modified xsi:type="dcterms:W3CDTF">2026-07-31T05:32:31Z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