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82" r:id="rId2"/>
    <p:sldId id="289" r:id="rId3"/>
    <p:sldId id="286" r:id="rId4"/>
    <p:sldId id="284" r:id="rId5"/>
    <p:sldId id="290" r:id="rId6"/>
    <p:sldId id="293" r:id="rId7"/>
    <p:sldId id="288" r:id="rId8"/>
    <p:sldId id="287" r:id="rId9"/>
    <p:sldId id="269" r:id="rId10"/>
    <p:sldId id="294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97" userDrawn="1">
          <p15:clr>
            <a:srgbClr val="A4A3A4"/>
          </p15:clr>
        </p15:guide>
        <p15:guide id="3" pos="40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3C0C"/>
    <a:srgbClr val="C55A11"/>
    <a:srgbClr val="EF8943"/>
    <a:srgbClr val="F09252"/>
    <a:srgbClr val="008000"/>
    <a:srgbClr val="F2A16A"/>
    <a:srgbClr val="F1975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656" autoAdjust="0"/>
    <p:restoredTop sz="94660"/>
  </p:normalViewPr>
  <p:slideViewPr>
    <p:cSldViewPr showGuides="1">
      <p:cViewPr varScale="1">
        <p:scale>
          <a:sx n="100" d="100"/>
          <a:sy n="100" d="100"/>
        </p:scale>
        <p:origin x="150" y="276"/>
      </p:cViewPr>
      <p:guideLst>
        <p:guide orient="horz" pos="1933"/>
        <p:guide pos="3897"/>
        <p:guide pos="40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45000" cy="450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tags" Target="tags/tag1.xml" /><Relationship Id="rId13" Type="http://schemas.openxmlformats.org/officeDocument/2006/relationships/presProps" Target="presProps.xml" /><Relationship Id="rId14" Type="http://schemas.openxmlformats.org/officeDocument/2006/relationships/viewProps" Target="viewProps.xml" /><Relationship Id="rId15" Type="http://schemas.openxmlformats.org/officeDocument/2006/relationships/theme" Target="theme/theme1.xml" /><Relationship Id="rId16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EB3FA51-943B-4086-A25F-C0E65DD3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000" y="279000"/>
            <a:ext cx="6570000" cy="993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B8B6AFF7-ABF1-4A29-84D5-00E32979F1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0825" y="1538288"/>
            <a:ext cx="6570663" cy="432117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06DB0F6D-303F-4E81-A3D0-5C56453C23A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6063" y="234000"/>
            <a:ext cx="2249487" cy="2609662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Рисунок 8">
            <a:extLst>
              <a:ext uri="{FF2B5EF4-FFF2-40B4-BE49-F238E27FC236}">
                <a16:creationId xmlns:a16="http://schemas.microsoft.com/office/drawing/2014/main" id="{E19019EB-1908-499F-8DDD-57FCF302CF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2780" y="3113662"/>
            <a:ext cx="2249487" cy="3284662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Рисунок 8">
            <a:extLst>
              <a:ext uri="{FF2B5EF4-FFF2-40B4-BE49-F238E27FC236}">
                <a16:creationId xmlns:a16="http://schemas.microsoft.com/office/drawing/2014/main" id="{42858865-2D1D-4E01-A5ED-8E9703C3F9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91802" y="549000"/>
            <a:ext cx="2249487" cy="3284662"/>
          </a:xfrm>
        </p:spPr>
        <p:txBody>
          <a:bodyPr/>
          <a:lstStyle/>
          <a:p>
            <a:endParaRPr lang="ru-RU"/>
          </a:p>
        </p:txBody>
      </p:sp>
      <p:sp>
        <p:nvSpPr>
          <p:cNvPr id="13" name="Рисунок 8">
            <a:extLst>
              <a:ext uri="{FF2B5EF4-FFF2-40B4-BE49-F238E27FC236}">
                <a16:creationId xmlns:a16="http://schemas.microsoft.com/office/drawing/2014/main" id="{E2644163-594C-4D16-97AD-5643AA6E3E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791802" y="4095550"/>
            <a:ext cx="2249487" cy="2609662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0310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Relationship Id="rId3" Type="http://schemas.openxmlformats.org/officeDocument/2006/relationships/hyperlink" Target="https://presentation-creation.ru/" TargetMode="Externa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A010C-DA26-43A3-A460-B317C2B3E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CAD0C7-F3AF-4A99-B7A4-594FB878E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B9764E-3742-48FF-B875-763B97BD96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C4ABE-3AB2-4760-AE95-817E917DACA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A3201E-2B60-46A4-8BD3-4AC0C01120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470D74-DAAC-4D19-ACF5-2EF1544C9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B9219-6DCD-41DC-823F-6B7614B8AAF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3"/>
            <a:extLst>
              <a:ext uri="{FF2B5EF4-FFF2-40B4-BE49-F238E27FC236}">
                <a16:creationId xmlns:a16="http://schemas.microsoft.com/office/drawing/2014/main" id="{835B29EF-FFFB-41B4-9133-19FFA86AB3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7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34.jpeg" /><Relationship Id="rId11" Type="http://schemas.openxmlformats.org/officeDocument/2006/relationships/image" Target="../media/image35.jpeg" /><Relationship Id="rId12" Type="http://schemas.openxmlformats.org/officeDocument/2006/relationships/image" Target="../media/image36.jpeg" /><Relationship Id="rId13" Type="http://schemas.openxmlformats.org/officeDocument/2006/relationships/image" Target="../media/image37.jpeg" /><Relationship Id="rId14" Type="http://schemas.openxmlformats.org/officeDocument/2006/relationships/image" Target="../media/image38.jpeg" /><Relationship Id="rId15" Type="http://schemas.openxmlformats.org/officeDocument/2006/relationships/image" Target="../media/image39.jpeg" /><Relationship Id="rId16" Type="http://schemas.openxmlformats.org/officeDocument/2006/relationships/image" Target="../media/image40.jpeg" /><Relationship Id="rId17" Type="http://schemas.openxmlformats.org/officeDocument/2006/relationships/image" Target="../media/image41.jpeg" /><Relationship Id="rId18" Type="http://schemas.openxmlformats.org/officeDocument/2006/relationships/image" Target="../media/image42.jpeg" /><Relationship Id="rId19" Type="http://schemas.openxmlformats.org/officeDocument/2006/relationships/image" Target="../media/image43.jpeg" /><Relationship Id="rId2" Type="http://schemas.openxmlformats.org/officeDocument/2006/relationships/image" Target="../media/image26.jpeg" /><Relationship Id="rId20" Type="http://schemas.openxmlformats.org/officeDocument/2006/relationships/image" Target="../media/image44.jpeg" /><Relationship Id="rId21" Type="http://schemas.openxmlformats.org/officeDocument/2006/relationships/image" Target="../media/image45.jpeg" /><Relationship Id="rId3" Type="http://schemas.openxmlformats.org/officeDocument/2006/relationships/image" Target="../media/image27.jpeg" /><Relationship Id="rId4" Type="http://schemas.openxmlformats.org/officeDocument/2006/relationships/image" Target="../media/image28.jpeg" /><Relationship Id="rId5" Type="http://schemas.openxmlformats.org/officeDocument/2006/relationships/image" Target="../media/image29.jpeg" /><Relationship Id="rId6" Type="http://schemas.openxmlformats.org/officeDocument/2006/relationships/image" Target="../media/image30.jpeg" /><Relationship Id="rId7" Type="http://schemas.openxmlformats.org/officeDocument/2006/relationships/image" Target="../media/image31.jpeg" /><Relationship Id="rId8" Type="http://schemas.openxmlformats.org/officeDocument/2006/relationships/image" Target="../media/image32.jpeg" /><Relationship Id="rId9" Type="http://schemas.openxmlformats.org/officeDocument/2006/relationships/image" Target="../media/image3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Relationship Id="rId4" Type="http://schemas.openxmlformats.org/officeDocument/2006/relationships/image" Target="../media/image9.jpeg" /><Relationship Id="rId5" Type="http://schemas.openxmlformats.org/officeDocument/2006/relationships/image" Target="../media/image10.jpeg" /><Relationship Id="rId6" Type="http://schemas.openxmlformats.org/officeDocument/2006/relationships/image" Target="../media/image11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Relationship Id="rId5" Type="http://schemas.openxmlformats.org/officeDocument/2006/relationships/image" Target="../media/image15.jpeg" /><Relationship Id="rId6" Type="http://schemas.openxmlformats.org/officeDocument/2006/relationships/image" Target="../media/image16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Relationship Id="rId3" Type="http://schemas.openxmlformats.org/officeDocument/2006/relationships/image" Target="../media/image18.jpeg" /><Relationship Id="rId4" Type="http://schemas.openxmlformats.org/officeDocument/2006/relationships/image" Target="../media/image19.jpeg" /><Relationship Id="rId5" Type="http://schemas.openxmlformats.org/officeDocument/2006/relationships/image" Target="../media/image20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1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jpeg" /><Relationship Id="rId3" Type="http://schemas.openxmlformats.org/officeDocument/2006/relationships/image" Target="../media/image23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hyperlink" Target="https://vk.com/video-59526914_456255630" TargetMode="External" /><Relationship Id="rId11" Type="http://schemas.openxmlformats.org/officeDocument/2006/relationships/hyperlink" Target="https://ugoriatv.ru/news/2025/12/03/124321" TargetMode="External" /><Relationship Id="rId2" Type="http://schemas.openxmlformats.org/officeDocument/2006/relationships/hyperlink" Target="https://gazeta-varta.ru/articles/media/2021/8/6/glavnoe-najti-svoyu-supersilu/" TargetMode="External" /><Relationship Id="rId3" Type="http://schemas.openxmlformats.org/officeDocument/2006/relationships/hyperlink" Target="https://vk.com/samotlor_tv?w=wall-77503436_46395" TargetMode="External" /><Relationship Id="rId4" Type="http://schemas.openxmlformats.org/officeDocument/2006/relationships/hyperlink" Target="https://samotlor.tv/ru/news-page/nv/nashu-semochnuyu-gruppu-priglasili-pouchastvovat-v-pryamom-efire" TargetMode="External" /><Relationship Id="rId5" Type="http://schemas.openxmlformats.org/officeDocument/2006/relationships/hyperlink" Target="https://vk.com/doc412058585_643359845?hash=OcwpZ24fYFguvaJgPjlTk3yld3mvnw1905VA5im5Goo&amp;dl=azLBnXZIMhg6ik0RxKB7beeUNxd5BHjRpq2wmDfTtWw%20" TargetMode="External" /><Relationship Id="rId6" Type="http://schemas.openxmlformats.org/officeDocument/2006/relationships/image" Target="../media/image24.jpeg" /><Relationship Id="rId7" Type="http://schemas.openxmlformats.org/officeDocument/2006/relationships/image" Target="../media/image25.jpeg" /><Relationship Id="rId8" Type="http://schemas.openxmlformats.org/officeDocument/2006/relationships/hyperlink" Target="https://vk.com/@mvremya_nv-beznadezhnyh-detei-ne-byvaet" TargetMode="External" /><Relationship Id="rId9" Type="http://schemas.openxmlformats.org/officeDocument/2006/relationships/hyperlink" Target="https://ugra-tv.ru/news/society/v_nizhnevartovske_snimayut_teleperedachi_s_terapevticheskim_effektom/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D182A1-5BBB-4E44-A88A-268DDC9D490F}"/>
              </a:ext>
            </a:extLst>
          </p:cNvPr>
          <p:cNvSpPr/>
          <p:nvPr/>
        </p:nvSpPr>
        <p:spPr>
          <a:xfrm>
            <a:off x="3402124" y="3647507"/>
            <a:ext cx="48181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Подростки с ограниченными возможностями здоровья и молодые инвалиды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E67528-25CB-492F-97F2-F4E9BF23599B}"/>
              </a:ext>
            </a:extLst>
          </p:cNvPr>
          <p:cNvSpPr txBox="1"/>
          <p:nvPr/>
        </p:nvSpPr>
        <p:spPr>
          <a:xfrm>
            <a:off x="488029" y="5817756"/>
            <a:ext cx="1149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реализуется на базе бюджетного учреждения ХМАО – Югры</a:t>
            </a:r>
            <a:r>
              <a:rPr lang="ru-RU" altLang="ru-RU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«НИЖНЕВАРТОВСКИЙ МНОГОПРОФИЛЬНЫЙ РЕАБИЛИТАЦИОННЫЙ ЦЕНТР ДЛЯ ИНВАЛИДОВ»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EB44E8-FEDA-41E7-B735-57BC021E8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2"/>
          <a:stretch>
            <a:fillRect/>
          </a:stretch>
        </p:blipFill>
        <p:spPr>
          <a:xfrm>
            <a:off x="8591779" y="1645123"/>
            <a:ext cx="3393750" cy="386398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EB40FF1-C835-4B34-B810-C2A64B9A2412}"/>
              </a:ext>
            </a:extLst>
          </p:cNvPr>
          <p:cNvSpPr/>
          <p:nvPr/>
        </p:nvSpPr>
        <p:spPr>
          <a:xfrm>
            <a:off x="0" y="0"/>
            <a:ext cx="12191999" cy="11741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  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D197EA53-4B9D-41A3-A5C7-FDFF3BCD292C}"/>
              </a:ext>
            </a:extLst>
          </p:cNvPr>
          <p:cNvSpPr/>
          <p:nvPr/>
        </p:nvSpPr>
        <p:spPr>
          <a:xfrm>
            <a:off x="-6257" y="-300525"/>
            <a:ext cx="12191998" cy="1538883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6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Программа социокультурной реабилитации подростков </a:t>
            </a:r>
          </a:p>
          <a:p>
            <a:pPr algn="ctr"/>
            <a:r>
              <a:rPr lang="ru-RU" sz="26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ограниченными возможностями здоровья и молодых инвалидов </a:t>
            </a:r>
          </a:p>
          <a:p>
            <a:pPr algn="ctr"/>
            <a:r>
              <a:rPr lang="ru-RU" sz="2600" b="1"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«СКРИ-АРТ-ФОРМУЛА»</a:t>
            </a:r>
            <a:endParaRPr lang="ru-RU" sz="2600" b="1">
              <a:solidFill>
                <a:schemeClr val="accent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B127B4-1F53-461E-B416-E7613BF07EC5}"/>
              </a:ext>
            </a:extLst>
          </p:cNvPr>
          <p:cNvSpPr txBox="1"/>
          <p:nvPr/>
        </p:nvSpPr>
        <p:spPr>
          <a:xfrm>
            <a:off x="428718" y="6406739"/>
            <a:ext cx="1111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(Ханты-Мансийский автономный округ – Югра, г. Нижневартовск)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835EAB6-F721-4346-A747-1C789487E9E2}"/>
              </a:ext>
            </a:extLst>
          </p:cNvPr>
          <p:cNvSpPr/>
          <p:nvPr/>
        </p:nvSpPr>
        <p:spPr>
          <a:xfrm>
            <a:off x="561000" y="3513435"/>
            <a:ext cx="247500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58D8B644-AD37-4DC2-947C-8E1195ADA526}"/>
              </a:ext>
            </a:extLst>
          </p:cNvPr>
          <p:cNvSpPr/>
          <p:nvPr/>
        </p:nvSpPr>
        <p:spPr>
          <a:xfrm>
            <a:off x="561000" y="4772445"/>
            <a:ext cx="247500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755DE41-2A50-4679-9DBF-9144F4A9D573}"/>
              </a:ext>
            </a:extLst>
          </p:cNvPr>
          <p:cNvSpPr/>
          <p:nvPr/>
        </p:nvSpPr>
        <p:spPr>
          <a:xfrm>
            <a:off x="439865" y="3689108"/>
            <a:ext cx="27203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АУДИТОРИЯ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36DE4F7-8040-4421-89AC-8852B24039CB}"/>
              </a:ext>
            </a:extLst>
          </p:cNvPr>
          <p:cNvSpPr/>
          <p:nvPr/>
        </p:nvSpPr>
        <p:spPr>
          <a:xfrm>
            <a:off x="966000" y="5093093"/>
            <a:ext cx="8212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Мероприятиями социокультурной реабилитации</a:t>
            </a:r>
          </a:p>
          <a:p>
            <a:pPr algn="ctr"/>
            <a:r>
              <a:rPr lang="ru-RU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охвачено </a:t>
            </a:r>
            <a:r>
              <a:rPr lang="ru-RU" b="1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 человек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E0DDDE-3AC4-4159-B429-716E4E774EE5}"/>
              </a:ext>
            </a:extLst>
          </p:cNvPr>
          <p:cNvSpPr/>
          <p:nvPr/>
        </p:nvSpPr>
        <p:spPr>
          <a:xfrm>
            <a:off x="3294942" y="1572766"/>
            <a:ext cx="51610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 КАЧЕСТВА ЖИЗНИ ИНВАЛИДОВ ПОСРЕДСТВОМ РЕАЛИЗАЦИИ КОМПЛЕКСА МЕРОПРИЯТИЙ СОЦИОКУЛЬТУРНОЙ РЕАБИЛИТАЦИИ</a:t>
            </a:r>
          </a:p>
        </p:txBody>
      </p:sp>
      <p:sp>
        <p:nvSpPr>
          <p:cNvPr id="23" name="Rectangle: Rounded Corners 24">
            <a:extLst>
              <a:ext uri="{FF2B5EF4-FFF2-40B4-BE49-F238E27FC236}">
                <a16:creationId xmlns:a16="http://schemas.microsoft.com/office/drawing/2014/main" id="{C3B3EE1B-E39E-4919-825B-C680A43E3431}"/>
              </a:ext>
            </a:extLst>
          </p:cNvPr>
          <p:cNvSpPr/>
          <p:nvPr/>
        </p:nvSpPr>
        <p:spPr>
          <a:xfrm>
            <a:off x="162154" y="1572191"/>
            <a:ext cx="2819163" cy="1711822"/>
          </a:xfrm>
          <a:prstGeom prst="round2DiagRect">
            <a:avLst>
              <a:gd name="adj1" fmla="val 16667"/>
              <a:gd name="adj2" fmla="val 699"/>
            </a:avLst>
          </a:prstGeom>
          <a:solidFill>
            <a:srgbClr val="EF8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ectangle: Rounded Corners 24">
            <a:extLst>
              <a:ext uri="{FF2B5EF4-FFF2-40B4-BE49-F238E27FC236}">
                <a16:creationId xmlns:a16="http://schemas.microsoft.com/office/drawing/2014/main" id="{7FBBCFEC-83F7-4581-9D50-35D5ED601570}"/>
              </a:ext>
            </a:extLst>
          </p:cNvPr>
          <p:cNvSpPr/>
          <p:nvPr/>
        </p:nvSpPr>
        <p:spPr>
          <a:xfrm>
            <a:off x="401066" y="1442236"/>
            <a:ext cx="2797947" cy="1538883"/>
          </a:xfrm>
          <a:prstGeom prst="round2DiagRect">
            <a:avLst>
              <a:gd name="adj1" fmla="val 16667"/>
              <a:gd name="adj2" fmla="val 8003"/>
            </a:avLst>
          </a:prstGeom>
          <a:solidFill>
            <a:schemeClr val="bg1"/>
          </a:solidFill>
          <a:ln w="19050">
            <a:solidFill>
              <a:srgbClr val="EF89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D31CF1A-EEE7-40A4-B2F1-C4FEBB09CFC1}"/>
              </a:ext>
            </a:extLst>
          </p:cNvPr>
          <p:cNvSpPr/>
          <p:nvPr/>
        </p:nvSpPr>
        <p:spPr>
          <a:xfrm>
            <a:off x="231305" y="1670337"/>
            <a:ext cx="3140317" cy="980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ЦЕЛЬ </a:t>
            </a:r>
          </a:p>
          <a:p>
            <a:pPr algn="ctr">
              <a:lnSpc>
                <a:spcPct val="107000"/>
              </a:lnSpc>
            </a:pP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ПРОГРАММЫ</a:t>
            </a:r>
            <a:endParaRPr lang="ru-RU" sz="2800" b="1">
              <a:solidFill>
                <a:schemeClr val="accent6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541935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9322BFAB-0928-4FAC-9C73-85FCC6F7E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583" y="5026042"/>
            <a:ext cx="1199240" cy="1695902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300BE767-5E53-4123-AADD-168F5FE68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429" y="5026042"/>
            <a:ext cx="1170207" cy="1654845"/>
          </a:xfrm>
          <a:prstGeom prst="rect">
            <a:avLst/>
          </a:prstGeom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BF7EB66A-793B-495B-AA8A-8797EBF47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660" y="91922"/>
            <a:ext cx="4989948" cy="733283"/>
          </a:xfrm>
        </p:spPr>
        <p:txBody>
          <a:bodyPr>
            <a:normAutofit/>
          </a:bodyPr>
          <a:lstStyle/>
          <a:p>
            <a:pPr algn="ctr"/>
            <a:r>
              <a:rPr lang="ru-RU" sz="16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КОНКУРСАХ И ФЕСТИВАЛЯХ РАЗЛИЧНОГО УРОВНЯ </a:t>
            </a:r>
            <a:endParaRPr lang="ru-RU" sz="160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91F275D-D6C9-4141-BDBA-8E3E163FB2C0}"/>
              </a:ext>
            </a:extLst>
          </p:cNvPr>
          <p:cNvSpPr/>
          <p:nvPr/>
        </p:nvSpPr>
        <p:spPr>
          <a:xfrm>
            <a:off x="7566361" y="736427"/>
            <a:ext cx="29432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/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«Вторые Международные Детские инклюзивные творческие </a:t>
            </a:r>
            <a:r>
              <a:rPr lang="ru-RU" sz="1200" b="1" ker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игры» </a:t>
            </a:r>
          </a:p>
          <a:p>
            <a:pPr lvl="0" algn="ctr" defTabSz="457200"/>
            <a:r>
              <a:rPr lang="ru-RU" sz="1200" b="1" ker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Аудиовизуальное искусство – </a:t>
            </a:r>
          </a:p>
          <a:p>
            <a:pPr lvl="0" algn="ctr" defTabSz="457200"/>
            <a:r>
              <a:rPr lang="ru-RU" sz="1200" b="1" ker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мультипликационное кино «Подарок» </a:t>
            </a:r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0C66DCE-7D97-40F8-9051-14A1FFE62442}"/>
              </a:ext>
            </a:extLst>
          </p:cNvPr>
          <p:cNvSpPr/>
          <p:nvPr/>
        </p:nvSpPr>
        <p:spPr>
          <a:xfrm>
            <a:off x="5133873" y="3541937"/>
            <a:ext cx="3533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C55A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ker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Международный патриотический конкурс-фестиваль «ПОБЕДНЫЙ КАСКАД»</a:t>
            </a:r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4089BE8-59AE-444F-9301-D7192EDD4DAE}"/>
              </a:ext>
            </a:extLst>
          </p:cNvPr>
          <p:cNvSpPr/>
          <p:nvPr/>
        </p:nvSpPr>
        <p:spPr>
          <a:xfrm>
            <a:off x="7589952" y="1953155"/>
            <a:ext cx="29953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Благотворительный Всероссийский конкурс-фестиваль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«ВОДЕВИЛЬ ТАЛАНТОВ» </a:t>
            </a:r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8CE278B-54C9-49E9-BAC3-3B5A60A2A2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253" y="3116639"/>
            <a:ext cx="1230419" cy="163979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A3F035F-9307-4743-97B6-9A87C6D93D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753" y="3128801"/>
            <a:ext cx="1168070" cy="155706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765328B-CBA3-4578-B6C9-18BFF69889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395" y="3158909"/>
            <a:ext cx="1241655" cy="175592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D5C3DE4-2ED9-4E00-B730-EA430ED60E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542" y="4963772"/>
            <a:ext cx="1180032" cy="1570228"/>
          </a:xfrm>
          <a:prstGeom prst="rect">
            <a:avLst/>
          </a:prstGeom>
        </p:spPr>
      </p:pic>
      <p:sp>
        <p:nvSpPr>
          <p:cNvPr id="40" name="Полилиния: фигура 39">
            <a:extLst>
              <a:ext uri="{FF2B5EF4-FFF2-40B4-BE49-F238E27FC236}">
                <a16:creationId xmlns:a16="http://schemas.microsoft.com/office/drawing/2014/main" id="{8979FAE2-206D-4943-AABC-F08EC6116590}"/>
              </a:ext>
            </a:extLst>
          </p:cNvPr>
          <p:cNvSpPr/>
          <p:nvPr/>
        </p:nvSpPr>
        <p:spPr>
          <a:xfrm>
            <a:off x="0" y="6534000"/>
            <a:ext cx="5196000" cy="324000"/>
          </a:xfrm>
          <a:custGeom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8B6FE9B-22D7-4A92-89F9-E432DC086BDD}"/>
              </a:ext>
            </a:extLst>
          </p:cNvPr>
          <p:cNvSpPr/>
          <p:nvPr/>
        </p:nvSpPr>
        <p:spPr>
          <a:xfrm>
            <a:off x="41378" y="55053"/>
            <a:ext cx="5790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kern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Диплом Гран-При</a:t>
            </a:r>
          </a:p>
          <a:p>
            <a:pPr lvl="0" algn="ctr"/>
            <a:r>
              <a:rPr kumimoji="0" lang="ru-RU" sz="1600" b="1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VIII инклюзивный многожанровый конкурс искусств «ОСОБЫЕ ТАЛАНТЫ», г. </a:t>
            </a:r>
            <a:r>
              <a:rPr lang="ru-RU" sz="1600" b="1" kern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Москва</a:t>
            </a: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07118DFD-19CA-4FE8-A8FD-ADCC51DB1E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449" y="1007912"/>
            <a:ext cx="1317814" cy="18627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4" name="Picture 2" descr="https://sun9-12.userapi.com/impg/4TugrqgBQO_1rYHe6P7ox6P3NFRlenTIJOh32g/Ih9dTWPCKxk.jpg?size=718x720&amp;quality=95&amp;sign=83b364a0f714b07ebf30454a6663d39e&amp;type=album">
            <a:extLst>
              <a:ext uri="{FF2B5EF4-FFF2-40B4-BE49-F238E27FC236}">
                <a16:creationId xmlns:a16="http://schemas.microsoft.com/office/drawing/2014/main" id="{82B2E5B7-8716-4E19-A587-E4540B184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68755" y="1011947"/>
            <a:ext cx="1837802" cy="1842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3A340F-93C3-41AC-97D5-DA038CCD1A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40405" y="1011947"/>
            <a:ext cx="1317814" cy="1858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7BB844-BB8A-49D7-B0BC-EB86586697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2582" y="1262271"/>
            <a:ext cx="1450136" cy="2048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EE7410D-DDCD-4928-9DFE-17EF17EFF8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8960" y="4465824"/>
            <a:ext cx="1373700" cy="1938809"/>
          </a:xfrm>
          <a:prstGeom prst="rect">
            <a:avLst/>
          </a:prstGeom>
        </p:spPr>
      </p:pic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42A991F3-D4B3-4287-9EAE-063FCB10CB0A}"/>
              </a:ext>
            </a:extLst>
          </p:cNvPr>
          <p:cNvSpPr/>
          <p:nvPr/>
        </p:nvSpPr>
        <p:spPr>
          <a:xfrm>
            <a:off x="973356" y="3129047"/>
            <a:ext cx="3533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200" b="1" ker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Международный Фестиваль-конкурс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200" b="1" ker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«МЫ ВМЕСТЕ»</a:t>
            </a:r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3946DB3-257D-467E-8F51-D6B45F224A2E}"/>
              </a:ext>
            </a:extLst>
          </p:cNvPr>
          <p:cNvSpPr/>
          <p:nvPr/>
        </p:nvSpPr>
        <p:spPr>
          <a:xfrm>
            <a:off x="8912525" y="2632912"/>
            <a:ext cx="3380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Фестиваль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«Я радость нахожу в друзьях» </a:t>
            </a:r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945E328-D22B-436A-BF2E-08AA444EC9C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"/>
          <a:stretch>
            <a:fillRect/>
          </a:stretch>
        </p:blipFill>
        <p:spPr>
          <a:xfrm>
            <a:off x="480524" y="3575414"/>
            <a:ext cx="1016608" cy="1465426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BCFC1DF9-5C88-4043-A0C0-666E9DFAA6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117" y="4902299"/>
            <a:ext cx="1125659" cy="1595305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ECCE049-A7E4-4D7A-8646-BFC36B727EA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66898" y="3586151"/>
            <a:ext cx="1068785" cy="1506545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E419B7C3-FCDC-4DD2-B07F-D776EAF428E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87858" y="4914836"/>
            <a:ext cx="1120689" cy="159530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CB472289-E35E-47F2-831C-CC524D5738E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22503" y="4465824"/>
            <a:ext cx="1373699" cy="1938809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ACA3D5E8-3539-4273-B630-10D88DAFA40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43449" y="4100233"/>
            <a:ext cx="1363599" cy="1934755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B7212E9C-D4AA-47D3-BCC0-54A8EF96EA1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29236" y="3603359"/>
            <a:ext cx="1046247" cy="148933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6BD624E-6C79-4377-9D14-F1AF5E09E41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477" y="4942761"/>
            <a:ext cx="1120689" cy="1576593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4648350B-CCA1-436B-9645-DDCF6C0C795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02549" y="720929"/>
            <a:ext cx="1325001" cy="1878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93300742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13FD939-179A-483A-909E-E09F0B9A8184}"/>
              </a:ext>
            </a:extLst>
          </p:cNvPr>
          <p:cNvSpPr/>
          <p:nvPr/>
        </p:nvSpPr>
        <p:spPr>
          <a:xfrm>
            <a:off x="0" y="1"/>
            <a:ext cx="12192000" cy="1025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  </a:t>
            </a:r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E4859F-DE41-4833-A574-157C48F86DA6}"/>
              </a:ext>
            </a:extLst>
          </p:cNvPr>
          <p:cNvSpPr/>
          <p:nvPr/>
        </p:nvSpPr>
        <p:spPr>
          <a:xfrm>
            <a:off x="291001" y="99000"/>
            <a:ext cx="117007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Практика представляет уникальную модель интеграции лиц с ограниченными</a:t>
            </a:r>
          </a:p>
          <a:p>
            <a:pPr algn="ctr"/>
            <a:r>
              <a:rPr lang="ru-RU" sz="20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возможностями здоровья в социум посредством социокультурной реабилитации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185AE8-617B-4B0E-9313-055AD0ED8697}"/>
              </a:ext>
            </a:extLst>
          </p:cNvPr>
          <p:cNvSpPr/>
          <p:nvPr/>
        </p:nvSpPr>
        <p:spPr>
          <a:xfrm>
            <a:off x="7612994" y="4968259"/>
            <a:ext cx="4909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Театр и актерское мастерство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C0355FB-1A09-459F-B192-19E1D89643B7}"/>
              </a:ext>
            </a:extLst>
          </p:cNvPr>
          <p:cNvSpPr/>
          <p:nvPr/>
        </p:nvSpPr>
        <p:spPr>
          <a:xfrm>
            <a:off x="7591526" y="5339249"/>
            <a:ext cx="40805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Режиссерское направление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63C547B-4BDA-409B-9FB3-A1A6AFC98907}"/>
              </a:ext>
            </a:extLst>
          </p:cNvPr>
          <p:cNvSpPr/>
          <p:nvPr/>
        </p:nvSpPr>
        <p:spPr>
          <a:xfrm>
            <a:off x="6681000" y="5693964"/>
            <a:ext cx="51453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 algn="just">
              <a:buFont typeface="Wingdings" panose="05000000000000000000" pitchFamily="2" charset="2"/>
              <a:buChar char="ü"/>
            </a:pP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Дизайнерское направление 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2F70104-6B0E-472B-8F2E-2BE15DFD1F50}"/>
              </a:ext>
            </a:extLst>
          </p:cNvPr>
          <p:cNvSpPr/>
          <p:nvPr/>
        </p:nvSpPr>
        <p:spPr>
          <a:xfrm>
            <a:off x="8338638" y="4095092"/>
            <a:ext cx="2975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</a:t>
            </a:r>
          </a:p>
          <a:p>
            <a:pPr algn="ctr"/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АРТ-ФОРМУЛЫ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FA9F599-3947-4072-A633-4463D1930964}"/>
              </a:ext>
            </a:extLst>
          </p:cNvPr>
          <p:cNvSpPr/>
          <p:nvPr/>
        </p:nvSpPr>
        <p:spPr>
          <a:xfrm>
            <a:off x="7573301" y="6073881"/>
            <a:ext cx="46186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>
              <a:buFont typeface="Wingdings" panose="05000000000000000000" pitchFamily="2" charset="2"/>
              <a:buChar char="ü"/>
            </a:pP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Танцевальное направление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D11FA385-661C-4551-9CF6-AE8AB0FF202D}"/>
              </a:ext>
            </a:extLst>
          </p:cNvPr>
          <p:cNvSpPr/>
          <p:nvPr/>
        </p:nvSpPr>
        <p:spPr>
          <a:xfrm>
            <a:off x="7612994" y="6463322"/>
            <a:ext cx="34139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Журналистика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70DF6D-8E75-4420-9A19-2FC487AD23D4}"/>
              </a:ext>
            </a:extLst>
          </p:cNvPr>
          <p:cNvSpPr/>
          <p:nvPr/>
        </p:nvSpPr>
        <p:spPr>
          <a:xfrm>
            <a:off x="7086000" y="1954362"/>
            <a:ext cx="548082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Отсутствие достаточного круга общения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800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Отсутствие возможности самоопределения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8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Дезадаптация, изоляция от окружающего мира </a:t>
            </a:r>
          </a:p>
          <a:p>
            <a:endParaRPr lang="ru-RU" sz="8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Отсутствие полноценных социальных контактов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F14CB4-D81C-4B10-B815-14241CD95E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000" y="1108825"/>
            <a:ext cx="803640" cy="890449"/>
          </a:xfrm>
          <a:prstGeom prst="rect">
            <a:avLst/>
          </a:prstGeom>
        </p:spPr>
      </p:pic>
      <p:pic>
        <p:nvPicPr>
          <p:cNvPr id="2050" name="Picture 2" descr="https://kartinkin.net/uploads/posts/2022-12/1670343583_23-kartinkin-net-p-simvoli-dlya-prezentatsii-kartinki-krasivo-23.jpg">
            <a:extLst>
              <a:ext uri="{FF2B5EF4-FFF2-40B4-BE49-F238E27FC236}">
                <a16:creationId xmlns:a16="http://schemas.microsoft.com/office/drawing/2014/main" id="{11A97816-C332-473E-957A-A103765D5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2994" y="4149487"/>
            <a:ext cx="754969" cy="75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E8463AD4-B266-409E-85DA-E00381ECEAC7}"/>
              </a:ext>
            </a:extLst>
          </p:cNvPr>
          <p:cNvSpPr/>
          <p:nvPr/>
        </p:nvSpPr>
        <p:spPr>
          <a:xfrm>
            <a:off x="0" y="6534000"/>
            <a:ext cx="5196000" cy="324000"/>
          </a:xfrm>
          <a:custGeom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AE577EC-717F-4775-A932-5E3E0492D8A5}"/>
              </a:ext>
            </a:extLst>
          </p:cNvPr>
          <p:cNvSpPr/>
          <p:nvPr/>
        </p:nvSpPr>
        <p:spPr>
          <a:xfrm>
            <a:off x="8612382" y="1237582"/>
            <a:ext cx="20388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ПРОБЛЕМЫ</a:t>
            </a:r>
            <a:endParaRPr lang="ru-RU" sz="240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10EC44-53FA-44F5-BEAD-453205C00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5" y="1699247"/>
            <a:ext cx="6777967" cy="4531061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8C03F89-73C7-49C2-A717-8B9F51656897}"/>
              </a:ext>
            </a:extLst>
          </p:cNvPr>
          <p:cNvSpPr/>
          <p:nvPr/>
        </p:nvSpPr>
        <p:spPr>
          <a:xfrm>
            <a:off x="-384000" y="1115404"/>
            <a:ext cx="5040000" cy="45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ЗАДАЧИ ПРОГРАММЫ</a:t>
            </a:r>
            <a:endParaRPr lang="ru-RU" sz="2400" b="1">
              <a:solidFill>
                <a:schemeClr val="accent6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237827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5" name="Rectangle: Rounded Corners 29">
            <a:extLst>
              <a:ext uri="{FF2B5EF4-FFF2-40B4-BE49-F238E27FC236}">
                <a16:creationId xmlns:a16="http://schemas.microsoft.com/office/drawing/2014/main" id="{D242E274-C6D0-495E-80DF-60CAA52515E1}"/>
              </a:ext>
            </a:extLst>
          </p:cNvPr>
          <p:cNvSpPr/>
          <p:nvPr/>
        </p:nvSpPr>
        <p:spPr>
          <a:xfrm>
            <a:off x="497249" y="3797842"/>
            <a:ext cx="4230000" cy="2978400"/>
          </a:xfrm>
          <a:prstGeom prst="roundRect">
            <a:avLst>
              <a:gd name="adj" fmla="val 6764"/>
            </a:avLst>
          </a:prstGeom>
          <a:solidFill>
            <a:srgbClr val="EF89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F5C8AE-3ED3-4F69-B3DE-1F83C76E5AD3}"/>
              </a:ext>
            </a:extLst>
          </p:cNvPr>
          <p:cNvSpPr txBox="1"/>
          <p:nvPr/>
        </p:nvSpPr>
        <p:spPr>
          <a:xfrm>
            <a:off x="-339000" y="135600"/>
            <a:ext cx="562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Команда из </a:t>
            </a:r>
            <a:r>
              <a:rPr lang="ru-RU" altLang="ru-RU" sz="2400" b="1">
                <a:solidFill>
                  <a:srgbClr val="843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специалистов </a:t>
            </a:r>
            <a:r>
              <a:rPr lang="ru-RU" alt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отделения психологической помощи задействована во внедрении практики</a:t>
            </a:r>
            <a:endParaRPr lang="ru-RU" altLang="ru-RU" sz="2400" b="1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095F81-0881-40E2-9058-48D14E13E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3250" y="2503749"/>
            <a:ext cx="4477996" cy="3358497"/>
          </a:xfrm>
          <a:prstGeom prst="round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499DA1-7754-40F8-90D9-715CF75FE43D}"/>
              </a:ext>
            </a:extLst>
          </p:cNvPr>
          <p:cNvSpPr/>
          <p:nvPr/>
        </p:nvSpPr>
        <p:spPr>
          <a:xfrm>
            <a:off x="5519814" y="930134"/>
            <a:ext cx="6096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00" indent="-342900" algn="just">
              <a:buFont typeface="Wingdings" panose="05000000000000000000" pitchFamily="2" charset="2"/>
              <a:buChar char="ü"/>
            </a:pPr>
            <a:r>
              <a:rPr lang="ru-RU" sz="20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 г. Нижневартовска «Молодежный центр»</a:t>
            </a:r>
          </a:p>
          <a:p>
            <a:pPr marL="17100" algn="just"/>
            <a:r>
              <a:rPr lang="ru-RU" sz="20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0000" indent="-342900" algn="just">
              <a:buFont typeface="Wingdings" panose="05000000000000000000" pitchFamily="2" charset="2"/>
              <a:buChar char="ü"/>
            </a:pPr>
            <a:r>
              <a:rPr lang="ru-RU" sz="20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 ХМАО-Югры «Концертно-театральный центр «Югра-классик»</a:t>
            </a:r>
          </a:p>
          <a:p>
            <a:pPr marL="17100" algn="just"/>
            <a:r>
              <a:rPr lang="ru-RU" sz="20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0000" indent="-342900" algn="just">
              <a:buFont typeface="Wingdings" panose="05000000000000000000" pitchFamily="2" charset="2"/>
              <a:buChar char="ü"/>
            </a:pPr>
            <a:r>
              <a:rPr lang="ru-RU" sz="20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 города Нижневартовска «Городской драматический театр»</a:t>
            </a:r>
          </a:p>
          <a:p>
            <a:pPr marL="17100" algn="just"/>
            <a:endParaRPr lang="ru-RU" sz="2000" b="1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342900" algn="just">
              <a:buFont typeface="Wingdings" panose="05000000000000000000" pitchFamily="2" charset="2"/>
              <a:buChar char="ü"/>
            </a:pPr>
            <a:r>
              <a:rPr lang="ru-RU" sz="20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 ХМАО-Югры «Нижневартовский театр юного зрителя</a:t>
            </a:r>
          </a:p>
          <a:p>
            <a:pPr marL="17100" algn="just"/>
            <a:endParaRPr lang="ru-RU" sz="2000" b="1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342900" algn="just">
              <a:buFont typeface="Wingdings" panose="05000000000000000000" pitchFamily="2" charset="2"/>
              <a:buChar char="ü"/>
            </a:pPr>
            <a:r>
              <a:rPr lang="ru-RU" sz="20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МБУ «Библиотечно-информационная система»</a:t>
            </a:r>
          </a:p>
          <a:p>
            <a:pPr marL="17100" algn="just"/>
            <a:endParaRPr lang="ru-RU" sz="2000" b="1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342900" algn="just">
              <a:buFont typeface="Wingdings" panose="05000000000000000000" pitchFamily="2" charset="2"/>
              <a:buChar char="ü"/>
            </a:pPr>
            <a:r>
              <a:rPr lang="ru-RU" sz="20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Волонтерский штаб «Мы» БУПО ХМАО-Югры «Нижневартовский социально-гуманитарный колледж»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099D2CA-C028-4AE7-8BAE-E38B2EFE5C03}"/>
              </a:ext>
            </a:extLst>
          </p:cNvPr>
          <p:cNvSpPr/>
          <p:nvPr/>
        </p:nvSpPr>
        <p:spPr>
          <a:xfrm>
            <a:off x="6366000" y="238007"/>
            <a:ext cx="4770000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32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ПАРТНЕРЫ ПРОЕКТА</a:t>
            </a:r>
            <a:endParaRPr lang="ru-RU" sz="3200" b="1">
              <a:solidFill>
                <a:schemeClr val="accent6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918714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260D730-5D8C-474D-8C3E-520F2AF99952}"/>
              </a:ext>
            </a:extLst>
          </p:cNvPr>
          <p:cNvSpPr/>
          <p:nvPr/>
        </p:nvSpPr>
        <p:spPr>
          <a:xfrm>
            <a:off x="5961000" y="3664"/>
            <a:ext cx="6224700" cy="68543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 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185AE8-617B-4B0E-9313-055AD0ED8697}"/>
              </a:ext>
            </a:extLst>
          </p:cNvPr>
          <p:cNvSpPr/>
          <p:nvPr/>
        </p:nvSpPr>
        <p:spPr>
          <a:xfrm>
            <a:off x="74549" y="66274"/>
            <a:ext cx="580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ТЕАТР И АКТЕРСКОЕ МАСТЕРСТВО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31D8CC3-3172-4D43-B085-0927641CEEAF}"/>
              </a:ext>
            </a:extLst>
          </p:cNvPr>
          <p:cNvSpPr/>
          <p:nvPr/>
        </p:nvSpPr>
        <p:spPr>
          <a:xfrm>
            <a:off x="129843" y="655009"/>
            <a:ext cx="544769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драматизация и театрализация художественных произведений;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80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актерских ролей в короткометражных фильмах;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80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декламация художественного слова (вечера поэзии);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80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концертной деятельности (концертная деятельность для других отделений, приглашенных партнеров);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80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дефиле мод (в т. ч. в  самостоятельно созданных костюмах)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1309F40-A88D-4C8D-B735-1380066682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349" t="5272" r="349" b="1387"/>
          <a:stretch>
            <a:fillRect/>
          </a:stretch>
        </p:blipFill>
        <p:spPr>
          <a:xfrm>
            <a:off x="174532" y="4483428"/>
            <a:ext cx="2574498" cy="17195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8E84407-38B4-4535-80A2-B9C91D55AA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34" t="15045" r="39417" b="23097"/>
          <a:stretch>
            <a:fillRect/>
          </a:stretch>
        </p:blipFill>
        <p:spPr>
          <a:xfrm>
            <a:off x="2975539" y="4483428"/>
            <a:ext cx="2677500" cy="17404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54AF1B-C54B-460B-BE10-79F13A25C5BD}"/>
              </a:ext>
            </a:extLst>
          </p:cNvPr>
          <p:cNvSpPr/>
          <p:nvPr/>
        </p:nvSpPr>
        <p:spPr>
          <a:xfrm>
            <a:off x="6681000" y="48766"/>
            <a:ext cx="5201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ТАНЦЕВАЛЬНОЕ НАПРАВЛЕНИЕ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FCCE988-CE04-4B01-9731-0907560A3AC6}"/>
              </a:ext>
            </a:extLst>
          </p:cNvPr>
          <p:cNvSpPr/>
          <p:nvPr/>
        </p:nvSpPr>
        <p:spPr>
          <a:xfrm>
            <a:off x="6153503" y="655009"/>
            <a:ext cx="59086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создание и исполнение музыкально-творческих композиций, этюдов;</a:t>
            </a:r>
          </a:p>
          <a:p>
            <a:pPr marL="288000" indent="-288000" algn="just">
              <a:buFont typeface="Wingdings" panose="05000000000000000000" pitchFamily="2" charset="2"/>
              <a:buChar char="ü"/>
            </a:pPr>
            <a:endParaRPr lang="ru-RU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288000" indent="-28800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концертной деятельности с творческими                              номерами;</a:t>
            </a:r>
          </a:p>
          <a:p>
            <a:pPr algn="just"/>
            <a:endParaRPr lang="ru-RU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indent="-28800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творческих конкурсах, флешмобах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954B8F5D-1FAA-4BE3-9BE7-E5723A510437}"/>
              </a:ext>
            </a:extLst>
          </p:cNvPr>
          <p:cNvSpPr/>
          <p:nvPr/>
        </p:nvSpPr>
        <p:spPr>
          <a:xfrm>
            <a:off x="0" y="6534000"/>
            <a:ext cx="5196000" cy="324000"/>
          </a:xfrm>
          <a:custGeom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F0A4E06-83BB-4521-80C7-B45E76366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t="4434" r="4349" b="-4"/>
          <a:stretch>
            <a:fillRect/>
          </a:stretch>
        </p:blipFill>
        <p:spPr>
          <a:xfrm>
            <a:off x="6384357" y="2766504"/>
            <a:ext cx="2724323" cy="19117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BE621EE-B5D7-4D6A-B029-C768737933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 t="-1" b="12484"/>
          <a:stretch>
            <a:fillRect/>
          </a:stretch>
        </p:blipFill>
        <p:spPr>
          <a:xfrm>
            <a:off x="9256474" y="2766505"/>
            <a:ext cx="2781432" cy="19117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898DC21-7991-483B-BFD3-6822D90FD3D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40" r="22793" b="3863"/>
          <a:stretch>
            <a:fillRect/>
          </a:stretch>
        </p:blipFill>
        <p:spPr>
          <a:xfrm>
            <a:off x="7856743" y="4770720"/>
            <a:ext cx="2719435" cy="1969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88593689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936F83-E59A-4224-843A-451960ED2170}"/>
              </a:ext>
            </a:extLst>
          </p:cNvPr>
          <p:cNvSpPr/>
          <p:nvPr/>
        </p:nvSpPr>
        <p:spPr>
          <a:xfrm>
            <a:off x="0" y="1"/>
            <a:ext cx="5916000" cy="68579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  </a:t>
            </a:r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185AE8-617B-4B0E-9313-055AD0ED8697}"/>
              </a:ext>
            </a:extLst>
          </p:cNvPr>
          <p:cNvSpPr/>
          <p:nvPr/>
        </p:nvSpPr>
        <p:spPr>
          <a:xfrm>
            <a:off x="291000" y="197424"/>
            <a:ext cx="580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РЕЖИССЕРСКОЕ НАПРАВЛЕНИЕ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C0355FB-1A09-459F-B192-19E1D89643B7}"/>
              </a:ext>
            </a:extLst>
          </p:cNvPr>
          <p:cNvSpPr/>
          <p:nvPr/>
        </p:nvSpPr>
        <p:spPr>
          <a:xfrm>
            <a:off x="86355" y="954000"/>
            <a:ext cx="569979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и постановка сценариев (художественные произведения, эпизоды);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80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режиссура театральных постановок (праздники, концерты);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80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подбор музыкального сопровождения;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80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мульттехнологий: создание пластилиновых мультфильмов, анимации из бумаги;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80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съемка короткометражных фильмов, монтаж в созданной видеостудии</a:t>
            </a:r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E8463AD4-B266-409E-85DA-E00381ECEAC7}"/>
              </a:ext>
            </a:extLst>
          </p:cNvPr>
          <p:cNvSpPr/>
          <p:nvPr/>
        </p:nvSpPr>
        <p:spPr>
          <a:xfrm flipH="1">
            <a:off x="8706000" y="6533999"/>
            <a:ext cx="3486000" cy="324000"/>
          </a:xfrm>
          <a:custGeom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75F6C54-5DF4-426B-BCDB-1B4B5A42E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5" y="4603676"/>
            <a:ext cx="2676225" cy="21127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16C951-AA12-4E83-9B13-020BCD218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300" y="4622730"/>
            <a:ext cx="2853846" cy="20937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D8A72C7-2C54-45F3-9EF8-9B4BB762FA87}"/>
              </a:ext>
            </a:extLst>
          </p:cNvPr>
          <p:cNvSpPr/>
          <p:nvPr/>
        </p:nvSpPr>
        <p:spPr>
          <a:xfrm>
            <a:off x="6546000" y="197423"/>
            <a:ext cx="5261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ДИЗАЙНЕРСКОЕ НАПРАВЛЕНИЕ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D3433E8-2A8D-49FD-A2A7-04D14E548F1D}"/>
              </a:ext>
            </a:extLst>
          </p:cNvPr>
          <p:cNvSpPr/>
          <p:nvPr/>
        </p:nvSpPr>
        <p:spPr>
          <a:xfrm>
            <a:off x="6002355" y="856511"/>
            <a:ext cx="6120000" cy="1495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декораций; </a:t>
            </a:r>
          </a:p>
          <a:p>
            <a:pPr marL="342900" lvl="2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моделирование костюмов для дефиле, проведение костюмированных представлений, самостоятельное их изготовление в ремесленных мастерских)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0DA00B-DBAD-4727-9436-0A97AECED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033" y="4603676"/>
            <a:ext cx="2701436" cy="2029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4399E7D-32D1-4E7B-9F1A-E97B4C258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2442" y="2463127"/>
            <a:ext cx="2609544" cy="19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AFC13FE-A9C0-491B-8CB9-9A7E990FB9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1000" y="2851513"/>
            <a:ext cx="2871387" cy="28612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82917193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C06324A-A4D4-4EC9-BCB5-3D88061EC229}"/>
              </a:ext>
            </a:extLst>
          </p:cNvPr>
          <p:cNvSpPr/>
          <p:nvPr/>
        </p:nvSpPr>
        <p:spPr>
          <a:xfrm>
            <a:off x="0" y="1"/>
            <a:ext cx="12192000" cy="766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  </a:t>
            </a:r>
            <a:endParaRPr lang="ru-RU"/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E8463AD4-B266-409E-85DA-E00381ECEAC7}"/>
              </a:ext>
            </a:extLst>
          </p:cNvPr>
          <p:cNvSpPr/>
          <p:nvPr/>
        </p:nvSpPr>
        <p:spPr>
          <a:xfrm>
            <a:off x="0" y="6534000"/>
            <a:ext cx="5196000" cy="324000"/>
          </a:xfrm>
          <a:custGeom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51AAE2-6576-4B27-9528-A3489D1F50BD}"/>
              </a:ext>
            </a:extLst>
          </p:cNvPr>
          <p:cNvSpPr/>
          <p:nvPr/>
        </p:nvSpPr>
        <p:spPr>
          <a:xfrm>
            <a:off x="4715054" y="188295"/>
            <a:ext cx="2788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ЖУРНАЛИСТИКА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76E3780-0ADA-40C4-B7C4-FCBA87C9B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6564" y="883286"/>
            <a:ext cx="4234513" cy="324001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16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РУБРИКА «ВКУСНАЯ КУХНЯ»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5236A8-6888-410F-8773-C7904ECE6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942" y="2735420"/>
            <a:ext cx="2742787" cy="2561438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DC81EB3-D32F-4192-ADA0-4C0FC4BE2056}"/>
              </a:ext>
            </a:extLst>
          </p:cNvPr>
          <p:cNvGrpSpPr/>
          <p:nvPr/>
        </p:nvGrpSpPr>
        <p:grpSpPr>
          <a:xfrm>
            <a:off x="10221089" y="5596570"/>
            <a:ext cx="992532" cy="920522"/>
            <a:chOff x="9555073" y="5324697"/>
            <a:chExt cx="1107803" cy="1027430"/>
          </a:xfrm>
        </p:grpSpPr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82D136C6-78DC-4315-B178-5921FB54643F}"/>
                </a:ext>
              </a:extLst>
            </p:cNvPr>
            <p:cNvSpPr/>
            <p:nvPr/>
          </p:nvSpPr>
          <p:spPr>
            <a:xfrm>
              <a:off x="9555074" y="5333585"/>
              <a:ext cx="1030629" cy="1014790"/>
            </a:xfrm>
            <a:custGeom>
              <a:gdLst>
                <a:gd name="connsiteX0" fmla="*/ 630000 w 1260000"/>
                <a:gd name="connsiteY0" fmla="*/ 95508 h 1260000"/>
                <a:gd name="connsiteX1" fmla="*/ 90000 w 1260000"/>
                <a:gd name="connsiteY1" fmla="*/ 632754 h 1260000"/>
                <a:gd name="connsiteX2" fmla="*/ 630000 w 1260000"/>
                <a:gd name="connsiteY2" fmla="*/ 1170000 h 1260000"/>
                <a:gd name="connsiteX3" fmla="*/ 1170000 w 1260000"/>
                <a:gd name="connsiteY3" fmla="*/ 632754 h 1260000"/>
                <a:gd name="connsiteX4" fmla="*/ 630000 w 1260000"/>
                <a:gd name="connsiteY4" fmla="*/ 95508 h 1260000"/>
                <a:gd name="connsiteX5" fmla="*/ 630000 w 1260000"/>
                <a:gd name="connsiteY5" fmla="*/ 0 h 1260000"/>
                <a:gd name="connsiteX6" fmla="*/ 1260000 w 1260000"/>
                <a:gd name="connsiteY6" fmla="*/ 630000 h 1260000"/>
                <a:gd name="connsiteX7" fmla="*/ 630000 w 1260000"/>
                <a:gd name="connsiteY7" fmla="*/ 1260000 h 1260000"/>
                <a:gd name="connsiteX8" fmla="*/ 0 w 1260000"/>
                <a:gd name="connsiteY8" fmla="*/ 630000 h 1260000"/>
                <a:gd name="connsiteX9" fmla="*/ 630000 w 1260000"/>
                <a:gd name="connsiteY9" fmla="*/ 0 h 12600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0000" h="1260000">
                  <a:moveTo>
                    <a:pt x="630000" y="95508"/>
                  </a:moveTo>
                  <a:cubicBezTo>
                    <a:pt x="331766" y="95508"/>
                    <a:pt x="90000" y="336041"/>
                    <a:pt x="90000" y="632754"/>
                  </a:cubicBezTo>
                  <a:cubicBezTo>
                    <a:pt x="90000" y="929467"/>
                    <a:pt x="331766" y="1170000"/>
                    <a:pt x="630000" y="1170000"/>
                  </a:cubicBezTo>
                  <a:cubicBezTo>
                    <a:pt x="928234" y="1170000"/>
                    <a:pt x="1170000" y="929467"/>
                    <a:pt x="1170000" y="632754"/>
                  </a:cubicBezTo>
                  <a:cubicBezTo>
                    <a:pt x="1170000" y="336041"/>
                    <a:pt x="928234" y="95508"/>
                    <a:pt x="630000" y="95508"/>
                  </a:cubicBezTo>
                  <a:close/>
                  <a:moveTo>
                    <a:pt x="630000" y="0"/>
                  </a:moveTo>
                  <a:cubicBezTo>
                    <a:pt x="977939" y="0"/>
                    <a:pt x="1260000" y="282061"/>
                    <a:pt x="1260000" y="630000"/>
                  </a:cubicBezTo>
                  <a:cubicBezTo>
                    <a:pt x="1260000" y="977939"/>
                    <a:pt x="977939" y="1260000"/>
                    <a:pt x="630000" y="1260000"/>
                  </a:cubicBezTo>
                  <a:cubicBezTo>
                    <a:pt x="282061" y="1260000"/>
                    <a:pt x="0" y="977939"/>
                    <a:pt x="0" y="630000"/>
                  </a:cubicBezTo>
                  <a:cubicBezTo>
                    <a:pt x="0" y="282061"/>
                    <a:pt x="282061" y="0"/>
                    <a:pt x="6300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2" name="Арка 11">
              <a:extLst>
                <a:ext uri="{FF2B5EF4-FFF2-40B4-BE49-F238E27FC236}">
                  <a16:creationId xmlns:a16="http://schemas.microsoft.com/office/drawing/2014/main" id="{F42B0017-DCAB-4C6B-A646-4B367B786794}"/>
                </a:ext>
              </a:extLst>
            </p:cNvPr>
            <p:cNvSpPr/>
            <p:nvPr/>
          </p:nvSpPr>
          <p:spPr>
            <a:xfrm>
              <a:off x="9555073" y="5324697"/>
              <a:ext cx="1107803" cy="1027430"/>
            </a:xfrm>
            <a:prstGeom prst="blockArc">
              <a:avLst>
                <a:gd name="adj1" fmla="val 5410504"/>
                <a:gd name="adj2" fmla="val 16195566"/>
                <a:gd name="adj3" fmla="val 7663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884301-959B-4C6E-B474-D878FD4E94FF}"/>
                </a:ext>
              </a:extLst>
            </p:cNvPr>
            <p:cNvSpPr txBox="1"/>
            <p:nvPr/>
          </p:nvSpPr>
          <p:spPr>
            <a:xfrm>
              <a:off x="9708062" y="5607199"/>
              <a:ext cx="8018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21%</a:t>
              </a:r>
            </a:p>
          </p:txBody>
        </p:sp>
      </p:grp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ECD5115-E871-492D-A697-2517ADCE7481}"/>
              </a:ext>
            </a:extLst>
          </p:cNvPr>
          <p:cNvSpPr txBox="1"/>
          <p:nvPr/>
        </p:nvSpPr>
        <p:spPr>
          <a:xfrm>
            <a:off x="236454" y="794248"/>
            <a:ext cx="3728832" cy="6295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16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РУБРИКА «У КАМИНА»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A4BEAB3-796F-4673-9568-E2003CCE4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669" y="2735420"/>
            <a:ext cx="2924569" cy="21899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EAB3A509-32D9-4E6B-A430-734A133730DD}"/>
              </a:ext>
            </a:extLst>
          </p:cNvPr>
          <p:cNvSpPr txBox="1"/>
          <p:nvPr/>
        </p:nvSpPr>
        <p:spPr>
          <a:xfrm>
            <a:off x="3251800" y="5064716"/>
            <a:ext cx="5792419" cy="5006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18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ТИРАЖИРОВАНИЕ В СЕТИ ИНТЕРНЕТ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EBAC00BF-C5F7-4068-92ED-C4EF7E6440F2}"/>
              </a:ext>
            </a:extLst>
          </p:cNvPr>
          <p:cNvGrpSpPr/>
          <p:nvPr/>
        </p:nvGrpSpPr>
        <p:grpSpPr>
          <a:xfrm>
            <a:off x="1608067" y="5351924"/>
            <a:ext cx="1095822" cy="995505"/>
            <a:chOff x="2885305" y="5645932"/>
            <a:chExt cx="1130735" cy="1091843"/>
          </a:xfrm>
        </p:grpSpPr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id="{543155EB-0288-4CF8-8160-4334F4B5F29F}"/>
                </a:ext>
              </a:extLst>
            </p:cNvPr>
            <p:cNvSpPr/>
            <p:nvPr/>
          </p:nvSpPr>
          <p:spPr>
            <a:xfrm rot="21435168">
              <a:off x="2897793" y="5661573"/>
              <a:ext cx="1018254" cy="1076202"/>
            </a:xfrm>
            <a:custGeom>
              <a:gdLst>
                <a:gd name="connsiteX0" fmla="*/ 630000 w 1260000"/>
                <a:gd name="connsiteY0" fmla="*/ 95508 h 1260000"/>
                <a:gd name="connsiteX1" fmla="*/ 90000 w 1260000"/>
                <a:gd name="connsiteY1" fmla="*/ 632754 h 1260000"/>
                <a:gd name="connsiteX2" fmla="*/ 630000 w 1260000"/>
                <a:gd name="connsiteY2" fmla="*/ 1170000 h 1260000"/>
                <a:gd name="connsiteX3" fmla="*/ 1170000 w 1260000"/>
                <a:gd name="connsiteY3" fmla="*/ 632754 h 1260000"/>
                <a:gd name="connsiteX4" fmla="*/ 630000 w 1260000"/>
                <a:gd name="connsiteY4" fmla="*/ 95508 h 1260000"/>
                <a:gd name="connsiteX5" fmla="*/ 630000 w 1260000"/>
                <a:gd name="connsiteY5" fmla="*/ 0 h 1260000"/>
                <a:gd name="connsiteX6" fmla="*/ 1260000 w 1260000"/>
                <a:gd name="connsiteY6" fmla="*/ 630000 h 1260000"/>
                <a:gd name="connsiteX7" fmla="*/ 630000 w 1260000"/>
                <a:gd name="connsiteY7" fmla="*/ 1260000 h 1260000"/>
                <a:gd name="connsiteX8" fmla="*/ 0 w 1260000"/>
                <a:gd name="connsiteY8" fmla="*/ 630000 h 1260000"/>
                <a:gd name="connsiteX9" fmla="*/ 630000 w 1260000"/>
                <a:gd name="connsiteY9" fmla="*/ 0 h 12600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0000" h="1260000">
                  <a:moveTo>
                    <a:pt x="630000" y="95508"/>
                  </a:moveTo>
                  <a:cubicBezTo>
                    <a:pt x="331766" y="95508"/>
                    <a:pt x="90000" y="336041"/>
                    <a:pt x="90000" y="632754"/>
                  </a:cubicBezTo>
                  <a:cubicBezTo>
                    <a:pt x="90000" y="929467"/>
                    <a:pt x="331766" y="1170000"/>
                    <a:pt x="630000" y="1170000"/>
                  </a:cubicBezTo>
                  <a:cubicBezTo>
                    <a:pt x="928234" y="1170000"/>
                    <a:pt x="1170000" y="929467"/>
                    <a:pt x="1170000" y="632754"/>
                  </a:cubicBezTo>
                  <a:cubicBezTo>
                    <a:pt x="1170000" y="336041"/>
                    <a:pt x="928234" y="95508"/>
                    <a:pt x="630000" y="95508"/>
                  </a:cubicBezTo>
                  <a:close/>
                  <a:moveTo>
                    <a:pt x="630000" y="0"/>
                  </a:moveTo>
                  <a:cubicBezTo>
                    <a:pt x="977939" y="0"/>
                    <a:pt x="1260000" y="282061"/>
                    <a:pt x="1260000" y="630000"/>
                  </a:cubicBezTo>
                  <a:cubicBezTo>
                    <a:pt x="1260000" y="977939"/>
                    <a:pt x="977939" y="1260000"/>
                    <a:pt x="630000" y="1260000"/>
                  </a:cubicBezTo>
                  <a:cubicBezTo>
                    <a:pt x="282061" y="1260000"/>
                    <a:pt x="0" y="977939"/>
                    <a:pt x="0" y="630000"/>
                  </a:cubicBezTo>
                  <a:cubicBezTo>
                    <a:pt x="0" y="282061"/>
                    <a:pt x="282061" y="0"/>
                    <a:pt x="6300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9" name="Арка 18">
              <a:extLst>
                <a:ext uri="{FF2B5EF4-FFF2-40B4-BE49-F238E27FC236}">
                  <a16:creationId xmlns:a16="http://schemas.microsoft.com/office/drawing/2014/main" id="{2B18DF1E-DEE4-4A68-9FFB-922CBBDEBC94}"/>
                </a:ext>
              </a:extLst>
            </p:cNvPr>
            <p:cNvSpPr/>
            <p:nvPr/>
          </p:nvSpPr>
          <p:spPr>
            <a:xfrm rot="21230656">
              <a:off x="2885305" y="5645932"/>
              <a:ext cx="1130735" cy="1082441"/>
            </a:xfrm>
            <a:prstGeom prst="blockArc">
              <a:avLst>
                <a:gd name="adj1" fmla="val 11073758"/>
                <a:gd name="adj2" fmla="val 16195566"/>
                <a:gd name="adj3" fmla="val 7663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232A397-24C3-4322-9C71-6FC0E5FCAFDB}"/>
              </a:ext>
            </a:extLst>
          </p:cNvPr>
          <p:cNvSpPr txBox="1"/>
          <p:nvPr/>
        </p:nvSpPr>
        <p:spPr>
          <a:xfrm>
            <a:off x="1758888" y="5627487"/>
            <a:ext cx="801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66%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E24CE6A2-E155-481B-BEAC-2BA1771C19BC}"/>
              </a:ext>
            </a:extLst>
          </p:cNvPr>
          <p:cNvSpPr txBox="1"/>
          <p:nvPr/>
        </p:nvSpPr>
        <p:spPr>
          <a:xfrm>
            <a:off x="3803286" y="744565"/>
            <a:ext cx="4928812" cy="6041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20000"/>
              </a:lnSpc>
              <a:spcAft>
                <a:spcPct val="0"/>
              </a:spcAft>
            </a:pPr>
            <a:r>
              <a:rPr lang="ru-RU" altLang="ru-RU" sz="16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РУБРИКА «ХОРОШИЕ НОВОСТИ»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608A854-A892-446F-B58F-4DFBC9B073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9"/>
          <a:stretch>
            <a:fillRect/>
          </a:stretch>
        </p:blipFill>
        <p:spPr>
          <a:xfrm>
            <a:off x="4476000" y="2976187"/>
            <a:ext cx="1998340" cy="1893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2B10379-1E3A-4244-BF38-DC8D47058F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94"/>
          <a:stretch>
            <a:fillRect/>
          </a:stretch>
        </p:blipFill>
        <p:spPr>
          <a:xfrm>
            <a:off x="6109314" y="2677002"/>
            <a:ext cx="2101686" cy="18861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24039A2-03B4-4A53-A87E-FDC71C625F07}"/>
              </a:ext>
            </a:extLst>
          </p:cNvPr>
          <p:cNvGrpSpPr/>
          <p:nvPr/>
        </p:nvGrpSpPr>
        <p:grpSpPr>
          <a:xfrm>
            <a:off x="5878104" y="5593191"/>
            <a:ext cx="992532" cy="940810"/>
            <a:chOff x="5797187" y="5372854"/>
            <a:chExt cx="1018254" cy="1067454"/>
          </a:xfrm>
        </p:grpSpPr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EECBC8B9-B693-4DCD-974C-ACD710560F8F}"/>
                </a:ext>
              </a:extLst>
            </p:cNvPr>
            <p:cNvSpPr/>
            <p:nvPr/>
          </p:nvSpPr>
          <p:spPr>
            <a:xfrm>
              <a:off x="5797187" y="5383292"/>
              <a:ext cx="1018254" cy="1057016"/>
            </a:xfrm>
            <a:custGeom>
              <a:gdLst>
                <a:gd name="connsiteX0" fmla="*/ 630000 w 1260000"/>
                <a:gd name="connsiteY0" fmla="*/ 95508 h 1260000"/>
                <a:gd name="connsiteX1" fmla="*/ 90000 w 1260000"/>
                <a:gd name="connsiteY1" fmla="*/ 632754 h 1260000"/>
                <a:gd name="connsiteX2" fmla="*/ 630000 w 1260000"/>
                <a:gd name="connsiteY2" fmla="*/ 1170000 h 1260000"/>
                <a:gd name="connsiteX3" fmla="*/ 1170000 w 1260000"/>
                <a:gd name="connsiteY3" fmla="*/ 632754 h 1260000"/>
                <a:gd name="connsiteX4" fmla="*/ 630000 w 1260000"/>
                <a:gd name="connsiteY4" fmla="*/ 95508 h 1260000"/>
                <a:gd name="connsiteX5" fmla="*/ 630000 w 1260000"/>
                <a:gd name="connsiteY5" fmla="*/ 0 h 1260000"/>
                <a:gd name="connsiteX6" fmla="*/ 1260000 w 1260000"/>
                <a:gd name="connsiteY6" fmla="*/ 630000 h 1260000"/>
                <a:gd name="connsiteX7" fmla="*/ 630000 w 1260000"/>
                <a:gd name="connsiteY7" fmla="*/ 1260000 h 1260000"/>
                <a:gd name="connsiteX8" fmla="*/ 0 w 1260000"/>
                <a:gd name="connsiteY8" fmla="*/ 630000 h 1260000"/>
                <a:gd name="connsiteX9" fmla="*/ 630000 w 1260000"/>
                <a:gd name="connsiteY9" fmla="*/ 0 h 12600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0000" h="1260000">
                  <a:moveTo>
                    <a:pt x="630000" y="95508"/>
                  </a:moveTo>
                  <a:cubicBezTo>
                    <a:pt x="331766" y="95508"/>
                    <a:pt x="90000" y="336041"/>
                    <a:pt x="90000" y="632754"/>
                  </a:cubicBezTo>
                  <a:cubicBezTo>
                    <a:pt x="90000" y="929467"/>
                    <a:pt x="331766" y="1170000"/>
                    <a:pt x="630000" y="1170000"/>
                  </a:cubicBezTo>
                  <a:cubicBezTo>
                    <a:pt x="928234" y="1170000"/>
                    <a:pt x="1170000" y="929467"/>
                    <a:pt x="1170000" y="632754"/>
                  </a:cubicBezTo>
                  <a:cubicBezTo>
                    <a:pt x="1170000" y="336041"/>
                    <a:pt x="928234" y="95508"/>
                    <a:pt x="630000" y="95508"/>
                  </a:cubicBezTo>
                  <a:close/>
                  <a:moveTo>
                    <a:pt x="630000" y="0"/>
                  </a:moveTo>
                  <a:cubicBezTo>
                    <a:pt x="977939" y="0"/>
                    <a:pt x="1260000" y="282061"/>
                    <a:pt x="1260000" y="630000"/>
                  </a:cubicBezTo>
                  <a:cubicBezTo>
                    <a:pt x="1260000" y="977939"/>
                    <a:pt x="977939" y="1260000"/>
                    <a:pt x="630000" y="1260000"/>
                  </a:cubicBezTo>
                  <a:cubicBezTo>
                    <a:pt x="282061" y="1260000"/>
                    <a:pt x="0" y="977939"/>
                    <a:pt x="0" y="630000"/>
                  </a:cubicBezTo>
                  <a:cubicBezTo>
                    <a:pt x="0" y="282061"/>
                    <a:pt x="282061" y="0"/>
                    <a:pt x="6300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5" name="Арка 24">
              <a:extLst>
                <a:ext uri="{FF2B5EF4-FFF2-40B4-BE49-F238E27FC236}">
                  <a16:creationId xmlns:a16="http://schemas.microsoft.com/office/drawing/2014/main" id="{C25246FE-16B9-4E53-9821-15C5410EEB2E}"/>
                </a:ext>
              </a:extLst>
            </p:cNvPr>
            <p:cNvSpPr/>
            <p:nvPr/>
          </p:nvSpPr>
          <p:spPr>
            <a:xfrm>
              <a:off x="5797187" y="5372854"/>
              <a:ext cx="1018254" cy="1057016"/>
            </a:xfrm>
            <a:prstGeom prst="blockArc">
              <a:avLst>
                <a:gd name="adj1" fmla="val 21498754"/>
                <a:gd name="adj2" fmla="val 16195566"/>
                <a:gd name="adj3" fmla="val 7663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55387AB-0EC6-4631-9D0E-7F7E91F4D95A}"/>
                </a:ext>
              </a:extLst>
            </p:cNvPr>
            <p:cNvSpPr txBox="1"/>
            <p:nvPr/>
          </p:nvSpPr>
          <p:spPr>
            <a:xfrm>
              <a:off x="5928397" y="5631406"/>
              <a:ext cx="801823" cy="461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13%</a:t>
              </a:r>
            </a:p>
          </p:txBody>
        </p: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0ED4FA-2FD6-4A37-A6F3-C27F4CC774EF}"/>
              </a:ext>
            </a:extLst>
          </p:cNvPr>
          <p:cNvSpPr/>
          <p:nvPr/>
        </p:nvSpPr>
        <p:spPr>
          <a:xfrm>
            <a:off x="168142" y="1247245"/>
            <a:ext cx="3857858" cy="1326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Интервьюирование приглашенных гостей в студию в прямом эфире. Обсуждение актуальных вопросов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EB3CCEA-29DA-4344-B339-92DD59A92631}"/>
              </a:ext>
            </a:extLst>
          </p:cNvPr>
          <p:cNvSpPr/>
          <p:nvPr/>
        </p:nvSpPr>
        <p:spPr>
          <a:xfrm>
            <a:off x="4152692" y="1389065"/>
            <a:ext cx="4230000" cy="9996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Ежемесячный информационный выпуск новостей о деятельности и особо значимых мероприятиях Центра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A33B2D9-C075-4671-AEDE-DE222CEC9B05}"/>
              </a:ext>
            </a:extLst>
          </p:cNvPr>
          <p:cNvSpPr/>
          <p:nvPr/>
        </p:nvSpPr>
        <p:spPr>
          <a:xfrm>
            <a:off x="8509384" y="1394368"/>
            <a:ext cx="3661616" cy="9996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Известные люди города делятся с ведущим своими новостями и оригинальными кулинарными рецептами</a:t>
            </a:r>
          </a:p>
        </p:txBody>
      </p:sp>
    </p:spTree>
    <p:extLst>
      <p:ext uri="{BB962C8B-B14F-4D97-AF65-F5344CB8AC3E}">
        <p14:creationId xmlns:p14="http://schemas.microsoft.com/office/powerpoint/2010/main" val="121148407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039A666-5B41-4C6D-A82D-3ACFD2D2B24F}"/>
              </a:ext>
            </a:extLst>
          </p:cNvPr>
          <p:cNvSpPr txBox="1"/>
          <p:nvPr/>
        </p:nvSpPr>
        <p:spPr>
          <a:xfrm>
            <a:off x="5874744" y="3734616"/>
            <a:ext cx="61105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Расширены компенсаторные возможности у 100 % подростков и молодых инвалидов; двигательные навыки сформированы у 97 %; коммуникативные навыки сформированы на высоком и достаточном уровне у 75 % человек целевой группы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2D17-99DA-41C3-83E3-245A55B4E28B}"/>
              </a:ext>
            </a:extLst>
          </p:cNvPr>
          <p:cNvSpPr txBox="1"/>
          <p:nvPr/>
        </p:nvSpPr>
        <p:spPr>
          <a:xfrm>
            <a:off x="4779308" y="5289803"/>
            <a:ext cx="7367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 к межличностному общению, желание развиваться проявляют 100 % целевой группы; мотивация к трудовой профессиональной деятельности сформирована у 75 % подростков и молодых инвалидов; охват сопровождаемой трудозанятостью составил 100 %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793FA1-A059-477C-B6F2-D9D0F7D35595}"/>
              </a:ext>
            </a:extLst>
          </p:cNvPr>
          <p:cNvSpPr txBox="1"/>
          <p:nvPr/>
        </p:nvSpPr>
        <p:spPr>
          <a:xfrm>
            <a:off x="6528587" y="2472454"/>
            <a:ext cx="54372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Отмечается расширение социокультурного пространства подростков и молодых инвалидов, сферы их интересов и мотивации к достижению успеха у 100 %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F1B5E7DD-5A30-4A26-94BE-E03DA2770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6000" y="-52787"/>
            <a:ext cx="5087782" cy="993875"/>
          </a:xfrm>
        </p:spPr>
        <p:txBody>
          <a:bodyPr>
            <a:norm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РЕЗУЛЬТАТИВНОСТЬ</a:t>
            </a:r>
          </a:p>
        </p:txBody>
      </p:sp>
      <p:sp>
        <p:nvSpPr>
          <p:cNvPr id="37" name="Полилиния: фигура 36">
            <a:extLst>
              <a:ext uri="{FF2B5EF4-FFF2-40B4-BE49-F238E27FC236}">
                <a16:creationId xmlns:a16="http://schemas.microsoft.com/office/drawing/2014/main" id="{897B45C9-DD74-4AEB-87BC-C16D1A9D5279}"/>
              </a:ext>
            </a:extLst>
          </p:cNvPr>
          <p:cNvSpPr/>
          <p:nvPr/>
        </p:nvSpPr>
        <p:spPr>
          <a:xfrm>
            <a:off x="-789000" y="-61730"/>
            <a:ext cx="7827651" cy="6919730"/>
          </a:xfrm>
          <a:custGeom>
            <a:gdLst>
              <a:gd name="connsiteX0" fmla="*/ 7408209 w 8116146"/>
              <a:gd name="connsiteY0" fmla="*/ 0 h 7047694"/>
              <a:gd name="connsiteX1" fmla="*/ 8116146 w 8116146"/>
              <a:gd name="connsiteY1" fmla="*/ 39310 h 7047694"/>
              <a:gd name="connsiteX2" fmla="*/ 6776341 w 8116146"/>
              <a:gd name="connsiteY2" fmla="*/ 3232173 h 7047694"/>
              <a:gd name="connsiteX3" fmla="*/ 6238039 w 8116146"/>
              <a:gd name="connsiteY3" fmla="*/ 3191633 h 7047694"/>
              <a:gd name="connsiteX4" fmla="*/ 4659876 w 8116146"/>
              <a:gd name="connsiteY4" fmla="*/ 7016527 h 7047694"/>
              <a:gd name="connsiteX5" fmla="*/ 4680673 w 8116146"/>
              <a:gd name="connsiteY5" fmla="*/ 7047694 h 7047694"/>
              <a:gd name="connsiteX6" fmla="*/ 4647016 w 8116146"/>
              <a:gd name="connsiteY6" fmla="*/ 7047694 h 7047694"/>
              <a:gd name="connsiteX7" fmla="*/ 0 w 8116146"/>
              <a:gd name="connsiteY7" fmla="*/ 7047694 h 7047694"/>
              <a:gd name="connsiteX8" fmla="*/ 19044 w 8116146"/>
              <a:gd name="connsiteY8" fmla="*/ 64140 h 7047694"/>
              <a:gd name="connsiteX9" fmla="*/ 17446 w 8116146"/>
              <a:gd name="connsiteY9" fmla="*/ 61730 h 7047694"/>
              <a:gd name="connsiteX10" fmla="*/ 19050 w 8116146"/>
              <a:gd name="connsiteY10" fmla="*/ 61730 h 7047694"/>
              <a:gd name="connsiteX11" fmla="*/ 7382346 w 8116146"/>
              <a:gd name="connsiteY11" fmla="*/ 61730 h 70476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116146" h="7047694">
                <a:moveTo>
                  <a:pt x="7408209" y="0"/>
                </a:moveTo>
                <a:lnTo>
                  <a:pt x="8116146" y="39310"/>
                </a:lnTo>
                <a:cubicBezTo>
                  <a:pt x="7649718" y="1142240"/>
                  <a:pt x="7242770" y="2129243"/>
                  <a:pt x="6776341" y="3232173"/>
                </a:cubicBezTo>
                <a:lnTo>
                  <a:pt x="6238039" y="3191633"/>
                </a:lnTo>
                <a:lnTo>
                  <a:pt x="4659876" y="7016527"/>
                </a:lnTo>
                <a:lnTo>
                  <a:pt x="4680673" y="7047694"/>
                </a:lnTo>
                <a:lnTo>
                  <a:pt x="4647016" y="7047694"/>
                </a:lnTo>
                <a:lnTo>
                  <a:pt x="0" y="7047694"/>
                </a:lnTo>
                <a:lnTo>
                  <a:pt x="19044" y="64140"/>
                </a:lnTo>
                <a:lnTo>
                  <a:pt x="17446" y="61730"/>
                </a:lnTo>
                <a:lnTo>
                  <a:pt x="19050" y="61730"/>
                </a:lnTo>
                <a:lnTo>
                  <a:pt x="7382346" y="6173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8" name="Прямоугольник 4">
            <a:extLst>
              <a:ext uri="{FF2B5EF4-FFF2-40B4-BE49-F238E27FC236}">
                <a16:creationId xmlns:a16="http://schemas.microsoft.com/office/drawing/2014/main" id="{D33CDE7A-808F-4169-85FA-F451B1408091}"/>
              </a:ext>
            </a:extLst>
          </p:cNvPr>
          <p:cNvSpPr/>
          <p:nvPr/>
        </p:nvSpPr>
        <p:spPr>
          <a:xfrm rot="1347186">
            <a:off x="4462248" y="2770794"/>
            <a:ext cx="532615" cy="4358116"/>
          </a:xfrm>
          <a:custGeom>
            <a:gdLst>
              <a:gd name="connsiteX0" fmla="*/ 8892 w 532615"/>
              <a:gd name="connsiteY0" fmla="*/ 178924 h 5319323"/>
              <a:gd name="connsiteX1" fmla="*/ 528177 w 532615"/>
              <a:gd name="connsiteY1" fmla="*/ 0 h 5319323"/>
              <a:gd name="connsiteX2" fmla="*/ 532615 w 532615"/>
              <a:gd name="connsiteY2" fmla="*/ 5083327 h 5319323"/>
              <a:gd name="connsiteX3" fmla="*/ 0 w 532615"/>
              <a:gd name="connsiteY3" fmla="*/ 5319323 h 5319323"/>
              <a:gd name="connsiteX4" fmla="*/ 8892 w 532615"/>
              <a:gd name="connsiteY4" fmla="*/ 178924 h 531932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615" h="5319323">
                <a:moveTo>
                  <a:pt x="8892" y="178924"/>
                </a:moveTo>
                <a:lnTo>
                  <a:pt x="528177" y="0"/>
                </a:lnTo>
                <a:cubicBezTo>
                  <a:pt x="529656" y="1694442"/>
                  <a:pt x="531136" y="3388885"/>
                  <a:pt x="532615" y="5083327"/>
                </a:cubicBezTo>
                <a:lnTo>
                  <a:pt x="0" y="5319323"/>
                </a:lnTo>
                <a:cubicBezTo>
                  <a:pt x="11" y="3593325"/>
                  <a:pt x="8881" y="1904922"/>
                  <a:pt x="8892" y="178924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5">
            <a:extLst>
              <a:ext uri="{FF2B5EF4-FFF2-40B4-BE49-F238E27FC236}">
                <a16:creationId xmlns:a16="http://schemas.microsoft.com/office/drawing/2014/main" id="{FC4141B8-8CF6-4615-98E9-E2017AB254D0}"/>
              </a:ext>
            </a:extLst>
          </p:cNvPr>
          <p:cNvSpPr/>
          <p:nvPr/>
        </p:nvSpPr>
        <p:spPr>
          <a:xfrm rot="1335596">
            <a:off x="6102185" y="-297182"/>
            <a:ext cx="511263" cy="5141117"/>
          </a:xfrm>
          <a:custGeom>
            <a:gdLst>
              <a:gd name="connsiteX0" fmla="*/ 13681 w 511263"/>
              <a:gd name="connsiteY0" fmla="*/ 180730 h 5351642"/>
              <a:gd name="connsiteX1" fmla="*/ 511263 w 511263"/>
              <a:gd name="connsiteY1" fmla="*/ 0 h 5351642"/>
              <a:gd name="connsiteX2" fmla="*/ 465692 w 511263"/>
              <a:gd name="connsiteY2" fmla="*/ 5155702 h 5351642"/>
              <a:gd name="connsiteX3" fmla="*/ 0 w 511263"/>
              <a:gd name="connsiteY3" fmla="*/ 5351642 h 5351642"/>
              <a:gd name="connsiteX4" fmla="*/ 13681 w 511263"/>
              <a:gd name="connsiteY4" fmla="*/ 180730 h 535164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262" h="5351642">
                <a:moveTo>
                  <a:pt x="13681" y="180730"/>
                </a:moveTo>
                <a:lnTo>
                  <a:pt x="511263" y="0"/>
                </a:lnTo>
                <a:lnTo>
                  <a:pt x="465692" y="5155702"/>
                </a:lnTo>
                <a:lnTo>
                  <a:pt x="0" y="5351642"/>
                </a:lnTo>
                <a:cubicBezTo>
                  <a:pt x="7330" y="3629186"/>
                  <a:pt x="6351" y="1903186"/>
                  <a:pt x="13681" y="18073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85356D-5EE4-4192-8278-4E4537FE0C74}"/>
              </a:ext>
            </a:extLst>
          </p:cNvPr>
          <p:cNvSpPr txBox="1"/>
          <p:nvPr/>
        </p:nvSpPr>
        <p:spPr>
          <a:xfrm>
            <a:off x="7126171" y="1572313"/>
            <a:ext cx="485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 психоэмоционального статуса отмечается у 100% целевой группы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7D3A502-D514-4D62-A12D-ACFF61E9667B}"/>
              </a:ext>
            </a:extLst>
          </p:cNvPr>
          <p:cNvSpPr/>
          <p:nvPr/>
        </p:nvSpPr>
        <p:spPr>
          <a:xfrm>
            <a:off x="7241120" y="760778"/>
            <a:ext cx="49982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Эффективность реализации мероприятий проекта составила 100%</a:t>
            </a:r>
          </a:p>
        </p:txBody>
      </p:sp>
    </p:spTree>
    <p:extLst>
      <p:ext uri="{BB962C8B-B14F-4D97-AF65-F5344CB8AC3E}">
        <p14:creationId xmlns:p14="http://schemas.microsoft.com/office/powerpoint/2010/main" val="3979755519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36CE55-D68F-42B3-A590-D6055FC4F2B4}"/>
              </a:ext>
            </a:extLst>
          </p:cNvPr>
          <p:cNvSpPr/>
          <p:nvPr/>
        </p:nvSpPr>
        <p:spPr>
          <a:xfrm>
            <a:off x="6501001" y="2324369"/>
            <a:ext cx="53020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интеграции в общество лиц с ОВЗ через участие в общественных мероприятиях, профессиональную ориентацию и трудозанятость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5DC334-6652-4092-BDE8-D115D260367E}"/>
              </a:ext>
            </a:extLst>
          </p:cNvPr>
          <p:cNvSpPr/>
          <p:nvPr/>
        </p:nvSpPr>
        <p:spPr>
          <a:xfrm>
            <a:off x="6501000" y="3831745"/>
            <a:ext cx="53020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мнения общественности о лицах с ОВЗ как о неполноценной личности через транслирование успешности и самореализации их в социально-творческой деятельности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37FDF45-FB6B-4BAC-9275-1C3B75B6FC03}"/>
              </a:ext>
            </a:extLst>
          </p:cNvPr>
          <p:cNvSpPr/>
          <p:nvPr/>
        </p:nvSpPr>
        <p:spPr>
          <a:xfrm>
            <a:off x="6501000" y="594000"/>
            <a:ext cx="53020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 качества жизни лиц с ограниченными возможностями здоровья за счет интеграции их в общество, адаптации и взаимодействия между группами лиц разного возраста, уровня здоровья, социального статуса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FF126B8-9D70-4054-9197-A8D9332A5AD0}"/>
              </a:ext>
            </a:extLst>
          </p:cNvPr>
          <p:cNvSpPr/>
          <p:nvPr/>
        </p:nvSpPr>
        <p:spPr>
          <a:xfrm>
            <a:off x="6501000" y="5188111"/>
            <a:ext cx="53020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 финансово-экономического положения семьи, за счет создания условий трудоустройства родителей и социальной трудовой занятости подростков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D971BC4-69CD-4B9D-8AC0-D6682C0F3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89" y="5589000"/>
            <a:ext cx="4222889" cy="127522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7EF4B02-B45F-484C-9575-0CBB2987F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13" y="2818886"/>
            <a:ext cx="4721920" cy="35414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Шестиугольник 27">
            <a:extLst>
              <a:ext uri="{FF2B5EF4-FFF2-40B4-BE49-F238E27FC236}">
                <a16:creationId xmlns:a16="http://schemas.microsoft.com/office/drawing/2014/main" id="{8CD6A4CD-AA28-47CA-8B60-F639BF0DA747}"/>
              </a:ext>
            </a:extLst>
          </p:cNvPr>
          <p:cNvSpPr/>
          <p:nvPr/>
        </p:nvSpPr>
        <p:spPr>
          <a:xfrm>
            <a:off x="5688901" y="994002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Шестиугольник 28">
            <a:extLst>
              <a:ext uri="{FF2B5EF4-FFF2-40B4-BE49-F238E27FC236}">
                <a16:creationId xmlns:a16="http://schemas.microsoft.com/office/drawing/2014/main" id="{E17F5053-DF06-460C-B3E7-60AA514FB8FC}"/>
              </a:ext>
            </a:extLst>
          </p:cNvPr>
          <p:cNvSpPr/>
          <p:nvPr/>
        </p:nvSpPr>
        <p:spPr>
          <a:xfrm>
            <a:off x="5688901" y="2609760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Шестиугольник 29">
            <a:extLst>
              <a:ext uri="{FF2B5EF4-FFF2-40B4-BE49-F238E27FC236}">
                <a16:creationId xmlns:a16="http://schemas.microsoft.com/office/drawing/2014/main" id="{4169BE76-D367-47A9-A344-328751C3BA12}"/>
              </a:ext>
            </a:extLst>
          </p:cNvPr>
          <p:cNvSpPr/>
          <p:nvPr/>
        </p:nvSpPr>
        <p:spPr>
          <a:xfrm>
            <a:off x="5694619" y="4087567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Шестиугольник 30">
            <a:extLst>
              <a:ext uri="{FF2B5EF4-FFF2-40B4-BE49-F238E27FC236}">
                <a16:creationId xmlns:a16="http://schemas.microsoft.com/office/drawing/2014/main" id="{DC348FBA-7429-4DE1-B3AF-49171E4E36CA}"/>
              </a:ext>
            </a:extLst>
          </p:cNvPr>
          <p:cNvSpPr/>
          <p:nvPr/>
        </p:nvSpPr>
        <p:spPr>
          <a:xfrm>
            <a:off x="5703006" y="5451293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8344BE80-B8D5-444E-B8B3-8E8B258FC7A7}"/>
              </a:ext>
            </a:extLst>
          </p:cNvPr>
          <p:cNvSpPr/>
          <p:nvPr/>
        </p:nvSpPr>
        <p:spPr>
          <a:xfrm>
            <a:off x="426957" y="497673"/>
            <a:ext cx="46857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 ВНЕДРЕНИЯ ПРАКТИКИ НА ПОВЫШЕНИЕ УРОВНЯ ЖИЗНИ ПОЛУЧАТЕЛЕЙ СОЦИАЛЬНЫХ УСЛУГ</a:t>
            </a:r>
          </a:p>
        </p:txBody>
      </p:sp>
    </p:spTree>
    <p:extLst>
      <p:ext uri="{BB962C8B-B14F-4D97-AF65-F5344CB8AC3E}">
        <p14:creationId xmlns:p14="http://schemas.microsoft.com/office/powerpoint/2010/main" val="1458598921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875FF-F6F1-4C90-BD98-F73FBD215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59" y="-76310"/>
            <a:ext cx="9862709" cy="993875"/>
          </a:xfrm>
        </p:spPr>
        <p:txBody>
          <a:bodyPr>
            <a:norm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РАСПРОСТРАНЕНИЕ ОПЫТА В СМИ, ПЕЧАТНЫХ ИЗДАНИЯХ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AEF00ED7-EB61-4855-99E7-88680A3C8882}"/>
              </a:ext>
            </a:extLst>
          </p:cNvPr>
          <p:cNvGrpSpPr/>
          <p:nvPr/>
        </p:nvGrpSpPr>
        <p:grpSpPr>
          <a:xfrm>
            <a:off x="5729849" y="655098"/>
            <a:ext cx="6126151" cy="997645"/>
            <a:chOff x="5735638" y="1453908"/>
            <a:chExt cx="5805051" cy="997645"/>
          </a:xfrm>
        </p:grpSpPr>
        <p:sp>
          <p:nvSpPr>
            <p:cNvPr id="16" name="Шестиугольник 15">
              <a:extLst>
                <a:ext uri="{FF2B5EF4-FFF2-40B4-BE49-F238E27FC236}">
                  <a16:creationId xmlns:a16="http://schemas.microsoft.com/office/drawing/2014/main" id="{FCA4A868-293A-445E-A75A-48A817C734EA}"/>
                </a:ext>
              </a:extLst>
            </p:cNvPr>
            <p:cNvSpPr/>
            <p:nvPr/>
          </p:nvSpPr>
          <p:spPr>
            <a:xfrm>
              <a:off x="5735638" y="1502309"/>
              <a:ext cx="587465" cy="506435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AA8038A-1D10-4573-ACBE-455978BC2E6B}"/>
                </a:ext>
              </a:extLst>
            </p:cNvPr>
            <p:cNvSpPr txBox="1"/>
            <p:nvPr/>
          </p:nvSpPr>
          <p:spPr>
            <a:xfrm>
              <a:off x="6321052" y="1453908"/>
              <a:ext cx="5219637" cy="997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В Нижневартовском многопрофильном центре для детей с инвалидностью придумали новую технологию реабилитации, «Главное – найти свою суперсилу» ГТРК «Югория»</a:t>
              </a:r>
              <a:endParaRPr lang="ru-RU"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302F1640-E8F2-43E8-B735-BE1930F8690C}"/>
                </a:ext>
              </a:extLst>
            </p:cNvPr>
            <p:cNvSpPr/>
            <p:nvPr/>
          </p:nvSpPr>
          <p:spPr>
            <a:xfrm>
              <a:off x="6069323" y="1992875"/>
              <a:ext cx="4904637" cy="2802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endParaRPr lang="ru-RU" sz="1200">
                <a:solidFill>
                  <a:prstClr val="black"/>
                </a:solidFill>
                <a:latin typeface="Calibri" pitchFamily="34" charset="0"/>
                <a:ea typeface="Calibri" panose="020f0502020204030204" pitchFamily="34" charset="0"/>
                <a:cs typeface="Times New Roman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2827FF5-CDB5-492F-BE7B-25C07E2CA49C}"/>
                </a:ext>
              </a:extLst>
            </p:cNvPr>
            <p:cNvSpPr txBox="1"/>
            <p:nvPr/>
          </p:nvSpPr>
          <p:spPr>
            <a:xfrm>
              <a:off x="5781545" y="1524554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01</a:t>
              </a: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887827A4-25F5-47DF-BCCE-FEF2F9360600}"/>
              </a:ext>
            </a:extLst>
          </p:cNvPr>
          <p:cNvGrpSpPr/>
          <p:nvPr/>
        </p:nvGrpSpPr>
        <p:grpSpPr>
          <a:xfrm>
            <a:off x="5729849" y="1504493"/>
            <a:ext cx="6126151" cy="1003031"/>
            <a:chOff x="5744176" y="2697880"/>
            <a:chExt cx="5841823" cy="100303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10F8411-E400-4534-88B0-2DED60134B2B}"/>
                </a:ext>
              </a:extLst>
            </p:cNvPr>
            <p:cNvSpPr txBox="1"/>
            <p:nvPr/>
          </p:nvSpPr>
          <p:spPr>
            <a:xfrm>
              <a:off x="6437762" y="2697880"/>
              <a:ext cx="5148237" cy="1003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Программа реабилитации детей и подростков с ОВЗ через развитие коммуникативных навыков активно развивается в многопрофильном реабилитационном центре, Телерадиокомпания «Самотлор»</a:t>
              </a:r>
              <a:endParaRPr lang="ru-RU" sz="11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Шестиугольник 24">
              <a:extLst>
                <a:ext uri="{FF2B5EF4-FFF2-40B4-BE49-F238E27FC236}">
                  <a16:creationId xmlns:a16="http://schemas.microsoft.com/office/drawing/2014/main" id="{53B7FB49-6326-490D-83D2-F54B925303E0}"/>
                </a:ext>
              </a:extLst>
            </p:cNvPr>
            <p:cNvSpPr/>
            <p:nvPr/>
          </p:nvSpPr>
          <p:spPr>
            <a:xfrm>
              <a:off x="5744176" y="2832738"/>
              <a:ext cx="587465" cy="506435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E477AFC-3261-4E8E-AFE0-F2EC7EB78127}"/>
                </a:ext>
              </a:extLst>
            </p:cNvPr>
            <p:cNvSpPr txBox="1"/>
            <p:nvPr/>
          </p:nvSpPr>
          <p:spPr>
            <a:xfrm>
              <a:off x="5790806" y="2833709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02</a:t>
              </a:r>
              <a:endPara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D3D7CD82-2B4C-4C78-8707-2F772D993101}"/>
              </a:ext>
            </a:extLst>
          </p:cNvPr>
          <p:cNvGrpSpPr/>
          <p:nvPr/>
        </p:nvGrpSpPr>
        <p:grpSpPr>
          <a:xfrm>
            <a:off x="5729849" y="2515304"/>
            <a:ext cx="6126152" cy="506435"/>
            <a:chOff x="5689729" y="4236212"/>
            <a:chExt cx="5929306" cy="50643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DFCF1F4-CBDD-4E35-84C7-B3ADB0512F2A}"/>
                </a:ext>
              </a:extLst>
            </p:cNvPr>
            <p:cNvSpPr txBox="1"/>
            <p:nvPr/>
          </p:nvSpPr>
          <p:spPr>
            <a:xfrm>
              <a:off x="6462931" y="4284658"/>
              <a:ext cx="5156104" cy="311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Из журналиста — в эксперта, Телеканал «Самотлор»</a:t>
              </a:r>
              <a:endParaRPr lang="ru-RU" sz="11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Шестиугольник 25">
              <a:extLst>
                <a:ext uri="{FF2B5EF4-FFF2-40B4-BE49-F238E27FC236}">
                  <a16:creationId xmlns:a16="http://schemas.microsoft.com/office/drawing/2014/main" id="{20F3CE53-3E9C-4A48-BE59-8E6FE35507D2}"/>
                </a:ext>
              </a:extLst>
            </p:cNvPr>
            <p:cNvSpPr/>
            <p:nvPr/>
          </p:nvSpPr>
          <p:spPr>
            <a:xfrm>
              <a:off x="5689729" y="4236212"/>
              <a:ext cx="587465" cy="506435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EF588E8-F4E9-43FA-AEEF-2E8B39DBF7B1}"/>
                </a:ext>
              </a:extLst>
            </p:cNvPr>
            <p:cNvSpPr txBox="1"/>
            <p:nvPr/>
          </p:nvSpPr>
          <p:spPr>
            <a:xfrm>
              <a:off x="5748966" y="4245188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03</a:t>
              </a:r>
              <a:endPara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49B9BCE9-339B-442D-A28B-56C334269C76}"/>
              </a:ext>
            </a:extLst>
          </p:cNvPr>
          <p:cNvGrpSpPr/>
          <p:nvPr/>
        </p:nvGrpSpPr>
        <p:grpSpPr>
          <a:xfrm>
            <a:off x="5729849" y="3189585"/>
            <a:ext cx="6126151" cy="571904"/>
            <a:chOff x="5717543" y="5686936"/>
            <a:chExt cx="6126151" cy="5719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A026F6-15D1-433A-AEFA-28F433E7C92C}"/>
                </a:ext>
              </a:extLst>
            </p:cNvPr>
            <p:cNvSpPr txBox="1"/>
            <p:nvPr/>
          </p:nvSpPr>
          <p:spPr>
            <a:xfrm>
              <a:off x="6336222" y="5716832"/>
              <a:ext cx="5507472" cy="5420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Десятилетие детства. Счастливая семья – счастливые дети межрегиональная конференция</a:t>
              </a:r>
              <a:endParaRPr lang="ru-RU" sz="11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Шестиугольник 26">
              <a:extLst>
                <a:ext uri="{FF2B5EF4-FFF2-40B4-BE49-F238E27FC236}">
                  <a16:creationId xmlns:a16="http://schemas.microsoft.com/office/drawing/2014/main" id="{14699BDF-8AEF-4931-8419-4EC38092B689}"/>
                </a:ext>
              </a:extLst>
            </p:cNvPr>
            <p:cNvSpPr/>
            <p:nvPr/>
          </p:nvSpPr>
          <p:spPr>
            <a:xfrm>
              <a:off x="5717543" y="5686936"/>
              <a:ext cx="587465" cy="506435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2B2E067-1137-4202-94BD-69AA76EE0FB2}"/>
                </a:ext>
              </a:extLst>
            </p:cNvPr>
            <p:cNvSpPr txBox="1"/>
            <p:nvPr/>
          </p:nvSpPr>
          <p:spPr>
            <a:xfrm>
              <a:off x="5751801" y="5686936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04</a:t>
              </a:r>
              <a:endPara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1233CB-67CF-4C7F-9B67-01085DC6DF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81" y="3169000"/>
            <a:ext cx="4476223" cy="3050000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  <p:sp>
        <p:nvSpPr>
          <p:cNvPr id="47" name="Полилиния: фигура 46">
            <a:extLst>
              <a:ext uri="{FF2B5EF4-FFF2-40B4-BE49-F238E27FC236}">
                <a16:creationId xmlns:a16="http://schemas.microsoft.com/office/drawing/2014/main" id="{7ED3ABC9-B4DA-4042-A7B1-84BE7B00697A}"/>
              </a:ext>
            </a:extLst>
          </p:cNvPr>
          <p:cNvSpPr/>
          <p:nvPr/>
        </p:nvSpPr>
        <p:spPr>
          <a:xfrm>
            <a:off x="0" y="6534000"/>
            <a:ext cx="3396000" cy="324000"/>
          </a:xfrm>
          <a:custGeom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19ED8BD5-A909-4F1A-BD01-8886DE6FA5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99" y="821612"/>
            <a:ext cx="4419765" cy="2541228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427A0A0F-6BD2-4523-87F6-0B176676237C}"/>
              </a:ext>
            </a:extLst>
          </p:cNvPr>
          <p:cNvGrpSpPr/>
          <p:nvPr/>
        </p:nvGrpSpPr>
        <p:grpSpPr>
          <a:xfrm>
            <a:off x="5722457" y="3868949"/>
            <a:ext cx="6182835" cy="839871"/>
            <a:chOff x="5848407" y="1296122"/>
            <a:chExt cx="6182835" cy="839871"/>
          </a:xfrm>
        </p:grpSpPr>
        <p:sp>
          <p:nvSpPr>
            <p:cNvPr id="56" name="Шестиугольник 55">
              <a:extLst>
                <a:ext uri="{FF2B5EF4-FFF2-40B4-BE49-F238E27FC236}">
                  <a16:creationId xmlns:a16="http://schemas.microsoft.com/office/drawing/2014/main" id="{55413031-85D6-4CB7-AEFA-E77CE5FA87AE}"/>
                </a:ext>
              </a:extLst>
            </p:cNvPr>
            <p:cNvSpPr/>
            <p:nvPr/>
          </p:nvSpPr>
          <p:spPr>
            <a:xfrm>
              <a:off x="5848407" y="1333454"/>
              <a:ext cx="587465" cy="506435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FE69668-2D35-4750-9C46-780FAD02EE74}"/>
                </a:ext>
              </a:extLst>
            </p:cNvPr>
            <p:cNvSpPr txBox="1"/>
            <p:nvPr/>
          </p:nvSpPr>
          <p:spPr>
            <a:xfrm>
              <a:off x="6523770" y="1296122"/>
              <a:ext cx="5507472" cy="536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Официальная группа Общественно-политическая газета Югры «Местное время» ВКонтакте «Безнадежных детей не бывает</a:t>
              </a:r>
              <a:endParaRPr lang="ru-RU"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id="{C7118D5C-B77E-49F0-99A8-72D0B5ED5188}"/>
                </a:ext>
              </a:extLst>
            </p:cNvPr>
            <p:cNvSpPr/>
            <p:nvPr/>
          </p:nvSpPr>
          <p:spPr>
            <a:xfrm>
              <a:off x="6383633" y="1855723"/>
              <a:ext cx="4904637" cy="2802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endParaRPr lang="ru-RU" sz="12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04E506B-29EE-45E2-89D5-27D77AD632E3}"/>
                </a:ext>
              </a:extLst>
            </p:cNvPr>
            <p:cNvSpPr txBox="1"/>
            <p:nvPr/>
          </p:nvSpPr>
          <p:spPr>
            <a:xfrm>
              <a:off x="5911151" y="1352757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05</a:t>
              </a: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E5F1A839-1191-4AD1-ABBA-8A6290765BDA}"/>
              </a:ext>
            </a:extLst>
          </p:cNvPr>
          <p:cNvGrpSpPr/>
          <p:nvPr/>
        </p:nvGrpSpPr>
        <p:grpSpPr>
          <a:xfrm>
            <a:off x="5729849" y="4570587"/>
            <a:ext cx="6175443" cy="832936"/>
            <a:chOff x="5848407" y="1303057"/>
            <a:chExt cx="6175443" cy="832936"/>
          </a:xfrm>
        </p:grpSpPr>
        <p:sp>
          <p:nvSpPr>
            <p:cNvPr id="37" name="Шестиугольник 36">
              <a:extLst>
                <a:ext uri="{FF2B5EF4-FFF2-40B4-BE49-F238E27FC236}">
                  <a16:creationId xmlns:a16="http://schemas.microsoft.com/office/drawing/2014/main" id="{C2118D63-D43A-47F7-90F4-2AE9946579DF}"/>
                </a:ext>
              </a:extLst>
            </p:cNvPr>
            <p:cNvSpPr/>
            <p:nvPr/>
          </p:nvSpPr>
          <p:spPr>
            <a:xfrm>
              <a:off x="5848407" y="1333454"/>
              <a:ext cx="587465" cy="506435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CF6E0B9-B7EE-4D4E-B8E9-FEF60F4C5C95}"/>
                </a:ext>
              </a:extLst>
            </p:cNvPr>
            <p:cNvSpPr txBox="1"/>
            <p:nvPr/>
          </p:nvSpPr>
          <p:spPr>
            <a:xfrm>
              <a:off x="6469544" y="1303057"/>
              <a:ext cx="5554306" cy="536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843C0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В Нижневартовске снимают телепередачи с терапевтическим эффектом. ОТРК «Югра»</a:t>
              </a:r>
              <a:endParaRPr lang="ru-RU" sz="1400">
                <a:solidFill>
                  <a:srgbClr val="843C0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FE8A1D70-2FA3-44F1-B6FA-96E81F9D8939}"/>
                </a:ext>
              </a:extLst>
            </p:cNvPr>
            <p:cNvSpPr/>
            <p:nvPr/>
          </p:nvSpPr>
          <p:spPr>
            <a:xfrm>
              <a:off x="6383633" y="1855723"/>
              <a:ext cx="4904637" cy="2802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endParaRPr lang="ru-RU" sz="12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DEC93B7-25EB-4239-87C6-16D8D576C887}"/>
                </a:ext>
              </a:extLst>
            </p:cNvPr>
            <p:cNvSpPr txBox="1"/>
            <p:nvPr/>
          </p:nvSpPr>
          <p:spPr>
            <a:xfrm>
              <a:off x="5911151" y="1352757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06</a:t>
              </a:r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A7FA1086-52F9-4C78-A93B-6F9AC5346AAD}"/>
              </a:ext>
            </a:extLst>
          </p:cNvPr>
          <p:cNvGrpSpPr/>
          <p:nvPr/>
        </p:nvGrpSpPr>
        <p:grpSpPr>
          <a:xfrm>
            <a:off x="5711057" y="5295477"/>
            <a:ext cx="6194235" cy="536832"/>
            <a:chOff x="5848407" y="1303057"/>
            <a:chExt cx="6175443" cy="536832"/>
          </a:xfrm>
        </p:grpSpPr>
        <p:sp>
          <p:nvSpPr>
            <p:cNvPr id="42" name="Шестиугольник 41">
              <a:extLst>
                <a:ext uri="{FF2B5EF4-FFF2-40B4-BE49-F238E27FC236}">
                  <a16:creationId xmlns:a16="http://schemas.microsoft.com/office/drawing/2014/main" id="{3B0BFFE2-FB65-4841-80F0-B3B92B81A117}"/>
                </a:ext>
              </a:extLst>
            </p:cNvPr>
            <p:cNvSpPr/>
            <p:nvPr/>
          </p:nvSpPr>
          <p:spPr>
            <a:xfrm>
              <a:off x="5848407" y="1333454"/>
              <a:ext cx="587465" cy="506435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9958F42-3D72-4745-816F-599D392EF003}"/>
                </a:ext>
              </a:extLst>
            </p:cNvPr>
            <p:cNvSpPr txBox="1"/>
            <p:nvPr/>
          </p:nvSpPr>
          <p:spPr>
            <a:xfrm>
              <a:off x="6469544" y="1303057"/>
              <a:ext cx="5554306" cy="536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843C0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В Нижневартовске особенные подростки поставили спектакль о Великой Отечественной войне, ВЕСТИ - ЮГОРИЯ</a:t>
              </a:r>
              <a:endParaRPr lang="ru-RU" sz="1400">
                <a:solidFill>
                  <a:srgbClr val="843C0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E2CDB95-5B48-412A-878A-EF459B0AD3F0}"/>
                </a:ext>
              </a:extLst>
            </p:cNvPr>
            <p:cNvSpPr txBox="1"/>
            <p:nvPr/>
          </p:nvSpPr>
          <p:spPr>
            <a:xfrm>
              <a:off x="5911151" y="1352757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07</a:t>
              </a:r>
            </a:p>
          </p:txBody>
        </p: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012704CF-BA34-49DE-A46C-BD58A5152153}"/>
              </a:ext>
            </a:extLst>
          </p:cNvPr>
          <p:cNvGrpSpPr/>
          <p:nvPr/>
        </p:nvGrpSpPr>
        <p:grpSpPr>
          <a:xfrm>
            <a:off x="5711057" y="6096328"/>
            <a:ext cx="6194235" cy="832936"/>
            <a:chOff x="5848407" y="1303057"/>
            <a:chExt cx="6175443" cy="832936"/>
          </a:xfrm>
        </p:grpSpPr>
        <p:sp>
          <p:nvSpPr>
            <p:cNvPr id="52" name="Шестиугольник 51">
              <a:extLst>
                <a:ext uri="{FF2B5EF4-FFF2-40B4-BE49-F238E27FC236}">
                  <a16:creationId xmlns:a16="http://schemas.microsoft.com/office/drawing/2014/main" id="{F2055E15-B6A5-48C8-8C07-70F81CB2D78D}"/>
                </a:ext>
              </a:extLst>
            </p:cNvPr>
            <p:cNvSpPr/>
            <p:nvPr/>
          </p:nvSpPr>
          <p:spPr>
            <a:xfrm>
              <a:off x="5848407" y="1333454"/>
              <a:ext cx="587465" cy="506435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5050289-FD0E-45C1-A660-3FF7B86CC62C}"/>
                </a:ext>
              </a:extLst>
            </p:cNvPr>
            <p:cNvSpPr txBox="1"/>
            <p:nvPr/>
          </p:nvSpPr>
          <p:spPr>
            <a:xfrm>
              <a:off x="6469544" y="1303057"/>
              <a:ext cx="5554306" cy="536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843C0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В Нижневартовске воспитанники реабилитационного центра устроили арт-перформанс</a:t>
              </a:r>
              <a:endParaRPr lang="ru-RU" sz="1400">
                <a:solidFill>
                  <a:srgbClr val="843C0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Прямоугольник 60">
              <a:extLst>
                <a:ext uri="{FF2B5EF4-FFF2-40B4-BE49-F238E27FC236}">
                  <a16:creationId xmlns:a16="http://schemas.microsoft.com/office/drawing/2014/main" id="{0AA59247-F699-46AE-A045-A9C5813E08A8}"/>
                </a:ext>
              </a:extLst>
            </p:cNvPr>
            <p:cNvSpPr/>
            <p:nvPr/>
          </p:nvSpPr>
          <p:spPr>
            <a:xfrm>
              <a:off x="6383633" y="1855723"/>
              <a:ext cx="4904637" cy="2802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endParaRPr lang="ru-RU" sz="12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9050EE7-748D-4F31-A0EC-D05B5CF1D9AE}"/>
                </a:ext>
              </a:extLst>
            </p:cNvPr>
            <p:cNvSpPr txBox="1"/>
            <p:nvPr/>
          </p:nvSpPr>
          <p:spPr>
            <a:xfrm>
              <a:off x="5911151" y="1352757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79116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115</Paragraphs>
  <Slides>10</Slides>
  <Notes>0</Notes>
  <TotalTime>5337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baseType="lpstr" size="16">
      <vt:lpstr>Arial</vt:lpstr>
      <vt:lpstr>Calibri Light</vt:lpstr>
      <vt:lpstr>Calibri</vt:lpstr>
      <vt:lpstr>Times New Roman</vt:lpstr>
      <vt:lpstr>Wingdings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РУБРИКА «ВКУСНАЯ КУХНЯ»</vt:lpstr>
      <vt:lpstr>РЕЗУЛЬТАТИВНОСТЬ</vt:lpstr>
      <vt:lpstr>PowerPoint Presentation</vt:lpstr>
      <vt:lpstr>РАСПРОСТРАНЕНИЕ ОПЫТА В СМИ, ПЕЧАТНЫХ ИЗДАНИЯХ</vt:lpstr>
      <vt:lpstr>УЧАСТИЕ В КОНКУРСАХ И ФЕСТИВАЛЯХ РАЗЛИЧНОГО УРОВНЯ 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Юрий Козырев</dc:creator>
  <cp:lastModifiedBy>OMMO1</cp:lastModifiedBy>
  <cp:revision>428</cp:revision>
  <dcterms:created xsi:type="dcterms:W3CDTF">2020-06-06T17:14:33Z</dcterms:created>
  <dcterms:modified xsi:type="dcterms:W3CDTF">2026-08-21T09:38:08Z</dcterms:modified>
</cp:coreProperties>
</file>