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5" r:id="rId4"/>
    <p:sldId id="263" r:id="rId5"/>
    <p:sldId id="258" r:id="rId6"/>
    <p:sldId id="267" r:id="rId7"/>
    <p:sldId id="269" r:id="rId8"/>
    <p:sldId id="268" r:id="rId9"/>
  </p:sldIdLst>
  <p:sldSz cx="12192000" cy="6858000"/>
  <p:notesSz cx="6858000" cy="9144000"/>
  <p:defaultTextStyle>
    <a:defPPr lvl="0">
      <a:defRPr lang="ru-RU"/>
    </a:defPPr>
    <a:lvl1pPr marL="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4862"/>
    <a:srgbClr val="E1F3FD"/>
    <a:srgbClr val="215F9A"/>
    <a:srgbClr val="0A4797"/>
    <a:srgbClr val="1674BA"/>
    <a:srgbClr val="1794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1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-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0E4A39-FF8C-476E-B03E-FB5BA4672498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AE73C2-D869-48A8-8999-2FE625EAB2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070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E73C2-D869-48A8-8999-2FE625EAB2D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631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E73C2-D869-48A8-8999-2FE625EAB2D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42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05ABCA-4BD9-937F-6556-7A5BFD248C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B0200C-6CEC-6789-B65C-77F9589B19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258F94-192C-4079-5F7E-FE24A103D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42F1-5C56-4CDE-9EC8-DDEA811B9438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3DB6A7-8C38-FE99-3DDA-C845C8F87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FD53D7-57AD-A3A2-9170-5271749C7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F171-4CAF-4F57-96C6-03A4D914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851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79D679-0C11-B49E-5946-4B98E8BB0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175A8D6-7F10-6E94-5C90-BF6A90F399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5BBAD8-966F-5DDF-D231-1E089EA5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42F1-5C56-4CDE-9EC8-DDEA811B9438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3CF1FA-A952-AD14-1167-1F2BAE589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12985F-3D42-8169-9CB4-239D604DD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F171-4CAF-4F57-96C6-03A4D914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209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C489488-4D0E-7072-BBC4-FCF74953F0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C8033C5-B970-7D7D-4E1E-FD018BEE4F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1C0D82-F3EA-AC33-D6FB-DC7852F82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42F1-5C56-4CDE-9EC8-DDEA811B9438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3F5687-81B2-FC7F-894B-D22D6C2D3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B78D93-18A3-0804-CDD7-6A0E5559B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F171-4CAF-4F57-96C6-03A4D914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335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5CEDA9-2497-B26E-E737-B6BF27BAF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AD7800-2B03-2103-6FBB-266A160EE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15B090-059C-EEAD-D3E7-96FD525DF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42F1-5C56-4CDE-9EC8-DDEA811B9438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63B249-9DED-7C88-4CDB-D309ED1B6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BC70E5-3773-B181-FF38-5C935AAB5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F171-4CAF-4F57-96C6-03A4D914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49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E935EF-7D04-A55A-594C-A5AC5E6A9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0EFE47-E139-043F-3A85-65FE7FEDB0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C6B6BB-494C-8398-19E1-34CC28EE6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42F1-5C56-4CDE-9EC8-DDEA811B9438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F0C1E9-F96D-AABA-4D5A-592BD050B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A545FB-94DE-8023-2B69-6B668DB1E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F171-4CAF-4F57-96C6-03A4D914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258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99868A-A015-CD75-F5AE-359C0D8A0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67D7A5-FFB2-A64A-259A-3EE0590755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697157-1D66-7AB6-6A48-07FBDF7DF9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0E28EFF-2D3A-CB37-93D7-6D424FE6A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42F1-5C56-4CDE-9EC8-DDEA811B9438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271CC5-53C6-CAF8-9F8E-5BAE9D684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3A9A52C-75FF-30D0-21CA-B420D0C1B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F171-4CAF-4F57-96C6-03A4D914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761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942177-7941-D69B-161B-584F0F352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BFFFCF-DBF5-8C28-FE94-4E96E4F3E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31860F0-DC9C-E201-AD26-2684A27390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03787CE-E982-F384-EE08-5FFA235B34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972FED6-A428-CC16-1923-F7E740BC0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24B0A9B-B050-88A0-5D75-22504A97A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42F1-5C56-4CDE-9EC8-DDEA811B9438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64B9943-C9DD-2A6C-4CF4-4FF2E858D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1567DA6-47BD-5A49-06D0-6D8E63616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F171-4CAF-4F57-96C6-03A4D914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27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CB94C7-D756-EF35-46BC-D75C44E7F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80653BE-9657-4BCB-AD8C-0F1829E09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42F1-5C56-4CDE-9EC8-DDEA811B9438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FCF50AE-1576-A041-5891-1CE85503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F6A550-7476-E92F-A315-5FC3CB6B9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F171-4CAF-4F57-96C6-03A4D914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387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661A86B-0C90-ED60-F402-D38A2281A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42F1-5C56-4CDE-9EC8-DDEA811B9438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5E9A03D-988A-6B95-C914-73AF33625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76A26FE-1A47-8039-D03E-609DD19B3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F171-4CAF-4F57-96C6-03A4D914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85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8A1342-86AD-7B5B-255D-892763633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B4FCC5-79E5-2FD7-465A-B625F52B2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CA1832-4F7D-5B27-2091-B59FCDA988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6DA6A0-0C47-4647-C4D1-A3A8588E2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42F1-5C56-4CDE-9EC8-DDEA811B9438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2596DA-E455-D13B-CCC9-57FF6D2EE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930957-C2E3-E0FC-1843-08DC4614E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F171-4CAF-4F57-96C6-03A4D914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83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8BEEBF-4BEB-967A-2F06-F78742186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EB146B-3B59-1188-C687-DCECB6409A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068925-FD0E-E17F-457D-1F2F56090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D4DC57-360F-0314-1E14-0F506DA40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42F1-5C56-4CDE-9EC8-DDEA811B9438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C4C82E-41D5-098F-2CDF-0F1C5FE64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C0D871-ADFD-7DF6-FFD3-B8FE57FC2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F171-4CAF-4F57-96C6-03A4D914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826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7ECCCF-D875-614E-69C2-477BC718B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7C3A91-DB1D-6555-498E-94AE3D034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9C5B91-C698-98D2-91FC-BC624757DD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EC42F1-5C56-4CDE-9EC8-DDEA811B9438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7F555F-41BE-666E-FAF0-7B02ACC8A0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597904-DBC4-3479-6092-6304C081A7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D7F171-4CAF-4F57-96C6-03A4D914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949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0" Type="http://schemas.openxmlformats.org/officeDocument/2006/relationships/image" Target="../media/image8.jpg"/><Relationship Id="rId4" Type="http://schemas.openxmlformats.org/officeDocument/2006/relationships/image" Target="../media/image2.svg"/><Relationship Id="rId9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sv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EE7FE26-7DC6-6CEA-D1B0-950676BE5A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04D1439-3B32-6BB9-61DD-9A335B8921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5"/>
          <a:stretch>
            <a:fillRect/>
          </a:stretch>
        </p:blipFill>
        <p:spPr>
          <a:xfrm rot="10800000">
            <a:off x="-1" y="-473953"/>
            <a:ext cx="12192000" cy="87818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DC355D-D9E5-FB15-64A6-E0AD3C2A3F5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51934"/>
          <a:stretch>
            <a:fillRect/>
          </a:stretch>
        </p:blipFill>
        <p:spPr>
          <a:xfrm>
            <a:off x="5398880" y="5326047"/>
            <a:ext cx="6731620" cy="15319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2DC565D-91CB-3012-ED84-0232F6F660E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r="31246" b="89129"/>
          <a:stretch>
            <a:fillRect/>
          </a:stretch>
        </p:blipFill>
        <p:spPr>
          <a:xfrm>
            <a:off x="1131681" y="6540892"/>
            <a:ext cx="11060319" cy="334361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63ECF1D-59EE-A6C4-A635-B7FBF9439AA2}"/>
              </a:ext>
            </a:extLst>
          </p:cNvPr>
          <p:cNvSpPr/>
          <p:nvPr/>
        </p:nvSpPr>
        <p:spPr>
          <a:xfrm>
            <a:off x="9920614" y="1972849"/>
            <a:ext cx="557408" cy="356992"/>
          </a:xfrm>
          <a:prstGeom prst="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67C7E6-84DF-42A7-1508-28B40F5730D6}"/>
              </a:ext>
            </a:extLst>
          </p:cNvPr>
          <p:cNvSpPr txBox="1"/>
          <p:nvPr/>
        </p:nvSpPr>
        <p:spPr>
          <a:xfrm>
            <a:off x="341195" y="3248233"/>
            <a:ext cx="115190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A4797"/>
                </a:solidFill>
                <a:latin typeface="Montserrat Black" panose="00000A00000000000000" pitchFamily="2" charset="-52"/>
                <a:cs typeface="Arial" panose="020B0604020202020204" pitchFamily="34" charset="0"/>
              </a:rPr>
              <a:t>Информационный цифровой ресурс </a:t>
            </a:r>
            <a:br>
              <a:rPr lang="ru-RU" sz="4000" b="1" dirty="0">
                <a:solidFill>
                  <a:srgbClr val="0A4797"/>
                </a:solidFill>
                <a:latin typeface="Montserrat Black" panose="00000A00000000000000" pitchFamily="2" charset="-52"/>
                <a:cs typeface="Arial" panose="020B0604020202020204" pitchFamily="34" charset="0"/>
              </a:rPr>
            </a:br>
            <a:r>
              <a:rPr lang="ru-RU" sz="4000" b="1" dirty="0">
                <a:solidFill>
                  <a:srgbClr val="0A4797"/>
                </a:solidFill>
                <a:latin typeface="Montserrat Black" panose="00000A00000000000000" pitchFamily="2" charset="-52"/>
                <a:cs typeface="Arial" panose="020B0604020202020204" pitchFamily="34" charset="0"/>
              </a:rPr>
              <a:t>«Осторожно, травля!»</a:t>
            </a:r>
          </a:p>
        </p:txBody>
      </p:sp>
      <p:pic>
        <p:nvPicPr>
          <p:cNvPr id="2500" name="Рисунок 2499">
            <a:extLst>
              <a:ext uri="{FF2B5EF4-FFF2-40B4-BE49-F238E27FC236}">
                <a16:creationId xmlns:a16="http://schemas.microsoft.com/office/drawing/2014/main" id="{C782C605-EFB4-40BC-B58F-907BDFC9A81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710" y="1145052"/>
            <a:ext cx="1106124" cy="984720"/>
          </a:xfrm>
          <a:prstGeom prst="rect">
            <a:avLst/>
          </a:prstGeom>
        </p:spPr>
      </p:pic>
      <p:pic>
        <p:nvPicPr>
          <p:cNvPr id="2504" name="Рисунок 2503">
            <a:extLst>
              <a:ext uri="{FF2B5EF4-FFF2-40B4-BE49-F238E27FC236}">
                <a16:creationId xmlns:a16="http://schemas.microsoft.com/office/drawing/2014/main" id="{56B4D73D-CA66-48B2-B348-A1A822286C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386" y="1145052"/>
            <a:ext cx="777676" cy="942246"/>
          </a:xfrm>
          <a:prstGeom prst="rect">
            <a:avLst/>
          </a:prstGeom>
        </p:spPr>
      </p:pic>
      <p:pic>
        <p:nvPicPr>
          <p:cNvPr id="2506" name="Рисунок 2505">
            <a:extLst>
              <a:ext uri="{FF2B5EF4-FFF2-40B4-BE49-F238E27FC236}">
                <a16:creationId xmlns:a16="http://schemas.microsoft.com/office/drawing/2014/main" id="{C8DD8BD8-9605-4844-A897-CE42AF01E6A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1999" y="1149081"/>
            <a:ext cx="1881171" cy="9341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DB88BA-53C6-484A-93D4-C50963DB01D3}"/>
              </a:ext>
            </a:extLst>
          </p:cNvPr>
          <p:cNvSpPr txBox="1"/>
          <p:nvPr/>
        </p:nvSpPr>
        <p:spPr>
          <a:xfrm>
            <a:off x="61500" y="6092023"/>
            <a:ext cx="4669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104862"/>
                </a:solidFill>
              </a:rPr>
              <a:t>Ханты-Мансийский автономный округ – Югра, </a:t>
            </a:r>
            <a:br>
              <a:rPr lang="ru-RU" sz="1200" dirty="0">
                <a:solidFill>
                  <a:srgbClr val="104862"/>
                </a:solidFill>
              </a:rPr>
            </a:br>
            <a:r>
              <a:rPr lang="ru-RU" sz="1200" dirty="0">
                <a:solidFill>
                  <a:srgbClr val="104862"/>
                </a:solidFill>
              </a:rPr>
              <a:t>г. Ханты-Мансийск, </a:t>
            </a:r>
            <a:br>
              <a:rPr lang="ru-RU" sz="1200" dirty="0">
                <a:solidFill>
                  <a:srgbClr val="104862"/>
                </a:solidFill>
              </a:rPr>
            </a:br>
            <a:r>
              <a:rPr lang="ru-RU" sz="1200" dirty="0">
                <a:solidFill>
                  <a:srgbClr val="104862"/>
                </a:solidFill>
              </a:rPr>
              <a:t>2026 год</a:t>
            </a:r>
          </a:p>
        </p:txBody>
      </p:sp>
    </p:spTree>
    <p:extLst>
      <p:ext uri="{BB962C8B-B14F-4D97-AF65-F5344CB8AC3E}">
        <p14:creationId xmlns:p14="http://schemas.microsoft.com/office/powerpoint/2010/main" val="3542617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ACFB7-635F-64E9-4F32-8539E4D73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0DAE38D-381B-3FDA-C321-B0762F27E8D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6F41C6-CAF9-4961-ADEB-CF5B5F8FDA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4" r="27726" b="35705"/>
          <a:stretch>
            <a:fillRect/>
          </a:stretch>
        </p:blipFill>
        <p:spPr>
          <a:xfrm rot="5400000">
            <a:off x="-2634044" y="2634043"/>
            <a:ext cx="6858001" cy="158991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47E675-B219-E293-6497-FD8445468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i="1" dirty="0">
                <a:solidFill>
                  <a:srgbClr val="10486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Департамент образования и науки </a:t>
            </a:r>
            <a:br>
              <a:rPr lang="ru-RU" sz="3200" b="1" i="1" dirty="0">
                <a:solidFill>
                  <a:srgbClr val="10486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1" dirty="0">
                <a:solidFill>
                  <a:srgbClr val="10486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Ханты-Мансийского автономного округа-Югры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1B2DFC26-7055-632E-D6B2-22290F9F6E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9304" y="1825625"/>
            <a:ext cx="4590495" cy="4351338"/>
          </a:xfrm>
        </p:spPr>
        <p:txBody>
          <a:bodyPr>
            <a:normAutofit fontScale="92500"/>
          </a:bodyPr>
          <a:lstStyle/>
          <a:p>
            <a:pPr algn="ctr"/>
            <a:r>
              <a:rPr lang="ru-RU" sz="3200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В 2022 году </a:t>
            </a:r>
            <a:br>
              <a:rPr lang="ru-RU" sz="3200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промышленную эксплуатацию была запущена подсистема модуля «Безопасное детство» ГИС Образование Югры – информационный цифровой ресурс «Осторожно, травля!»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D9E6CCC5-94B2-DEFB-8D46-1F71E72FF6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58252" y="1825625"/>
            <a:ext cx="4695548" cy="4351338"/>
          </a:xfrm>
        </p:spPr>
        <p:txBody>
          <a:bodyPr>
            <a:normAutofit fontScale="92500"/>
          </a:bodyPr>
          <a:lstStyle/>
          <a:p>
            <a:pPr algn="ctr"/>
            <a:r>
              <a:rPr lang="ru-RU" sz="3200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Доступ к ресурсу имеют в личных кабинетах все участники образовательного процесса, зарегистрированные </a:t>
            </a:r>
            <a:br>
              <a:rPr lang="ru-RU" sz="3200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качестве пользователей в системе ГИС Образование Югры</a:t>
            </a:r>
          </a:p>
        </p:txBody>
      </p:sp>
    </p:spTree>
    <p:extLst>
      <p:ext uri="{BB962C8B-B14F-4D97-AF65-F5344CB8AC3E}">
        <p14:creationId xmlns:p14="http://schemas.microsoft.com/office/powerpoint/2010/main" val="1344331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0DCEB-D1EE-3F87-9F7B-6A1E092B9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59FA9BA-D3BF-AB53-1B0D-2A463904EFE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62E0E9F-F570-9FC9-F68C-1D9665DA092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2" r="29888" b="35427"/>
          <a:stretch>
            <a:fillRect/>
          </a:stretch>
        </p:blipFill>
        <p:spPr>
          <a:xfrm rot="16200000">
            <a:off x="7964617" y="2630616"/>
            <a:ext cx="6858001" cy="159676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C3E305-F530-5FDB-CA0B-5AAF03816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solidFill>
                  <a:srgbClr val="10486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и задачи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9C4391-5B3D-93D8-85AD-75186ACB2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916236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ресурса – получение информации от участников образовательных отношений о случаях травли, нарушений межличностных отношений, иных проявлениях нарушений прав обучающихся.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 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	Обеспечение круглосуточного канала для обращений </a:t>
            </a:r>
            <a:br>
              <a:rPr lang="ru-RU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всех участников образовательного процесса.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	Принятие своевременных мер для разрешения конфликтной ситуации;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	Систематизация обращений, определение общих тенденций и эффективности принимаемых мер.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	Создание условий безопасности для всех участников образовательных отношений</a:t>
            </a:r>
          </a:p>
        </p:txBody>
      </p:sp>
    </p:spTree>
    <p:extLst>
      <p:ext uri="{BB962C8B-B14F-4D97-AF65-F5344CB8AC3E}">
        <p14:creationId xmlns:p14="http://schemas.microsoft.com/office/powerpoint/2010/main" val="3511250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ED51B-D87B-2CE6-003C-C6C1955F0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82786C-3E5E-D843-F873-33BBD561D1B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B42DAB-D4E3-D36B-FE0D-F2AF7C437A6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7" r="34536" b="3133"/>
          <a:stretch>
            <a:fillRect/>
          </a:stretch>
        </p:blipFill>
        <p:spPr>
          <a:xfrm rot="10800000">
            <a:off x="-67378" y="0"/>
            <a:ext cx="1416794" cy="6858000"/>
          </a:xfrm>
          <a:prstGeom prst="rect">
            <a:avLst/>
          </a:prstGeom>
        </p:spPr>
      </p:pic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07C9153B-E7E9-D7FB-7A63-6672974CB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73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solidFill>
                  <a:srgbClr val="10486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реализации:</a:t>
            </a:r>
            <a:br>
              <a:rPr lang="ru-RU" dirty="0"/>
            </a:br>
            <a:endParaRPr lang="ru-RU" dirty="0"/>
          </a:p>
        </p:txBody>
      </p:sp>
      <p:sp>
        <p:nvSpPr>
          <p:cNvPr id="12" name="Объект 11">
            <a:extLst>
              <a:ext uri="{FF2B5EF4-FFF2-40B4-BE49-F238E27FC236}">
                <a16:creationId xmlns:a16="http://schemas.microsoft.com/office/drawing/2014/main" id="{A50F4251-DE19-4AE2-10DD-B0BC84B9E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9416" y="832514"/>
            <a:ext cx="10004383" cy="566036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000" b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обращение подается на кнопку «Осторожно, травля» через электронный дневник обучающегося с описанием ситуации и указанием информации для обратной связи либо анонимно, с указанием лишь общеобразовательной организации;</a:t>
            </a:r>
          </a:p>
          <a:p>
            <a:pPr algn="ctr"/>
            <a:r>
              <a:rPr lang="ru-RU" sz="2000" b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информация по обращениям поступает к главному внештатному эксперту-психологу в системе образования региона (ГВП) ;</a:t>
            </a:r>
          </a:p>
          <a:p>
            <a:pPr algn="ctr"/>
            <a:r>
              <a:rPr lang="ru-RU" sz="2000" b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 информации (первичное установление контакта по телефону, далее действия по согласованию с заявителем); </a:t>
            </a:r>
          </a:p>
          <a:p>
            <a:pPr algn="ctr"/>
            <a:r>
              <a:rPr lang="ru-RU" sz="2000" b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случае необходимости информация доводится лично до руководителей мобильных групп по оказанию экстренной (неотложной) психолого-педагогической помощи несовершеннолетним, иным участникам образовательных отношений, созданных в каждом муниципалитете региона;</a:t>
            </a:r>
          </a:p>
          <a:p>
            <a:pPr algn="ctr"/>
            <a:r>
              <a:rPr lang="ru-RU" sz="2000" b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установленные сроки организуется дальнейшая работа в соответствии со степенью сложности каждой ситуации индивидуально под сопровождением ГВП;</a:t>
            </a:r>
          </a:p>
          <a:p>
            <a:pPr algn="ctr"/>
            <a:r>
              <a:rPr lang="ru-RU" sz="2000" b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течении 3-х дней ГВП получает отчет о подтверждении либо не подтверждении факта травли от руководителя мобильной группы, в течении 1 месяца со дня обращения- повторный отчет о проделанной работе в случае, если факт травли подтвердился; </a:t>
            </a:r>
          </a:p>
          <a:p>
            <a:pPr algn="ctr"/>
            <a:r>
              <a:rPr lang="ru-RU" sz="2000" b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сопровождение деятельности муниципальных мобильных групп осуществляется ГВП в постоянном режиме, проводится групповое и индивидуальное консультирование ка по инициативе ГВП, так и по запросам руководителей и специалистов муниципальных мобильных групп;</a:t>
            </a:r>
          </a:p>
          <a:p>
            <a:pPr algn="ctr"/>
            <a:r>
              <a:rPr lang="ru-RU" sz="2000" b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повторный контакт с заявителем по результатам проделанной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1653863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F987D-FAFA-C71F-275D-FC84B90FC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2F7653C-9CA4-A381-7DB7-EA3C5BEC0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B8282676-5826-3254-8120-956C6D49DB5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3" r="36309" b="3738"/>
          <a:stretch>
            <a:fillRect/>
          </a:stretch>
        </p:blipFill>
        <p:spPr>
          <a:xfrm>
            <a:off x="10813570" y="0"/>
            <a:ext cx="137843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71585D-E507-4D1C-FAC3-F82471D72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13571"/>
            <a:ext cx="9973782" cy="660136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Участники реализации практики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C2146A-13DA-912C-005A-105D32F2C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1528549"/>
            <a:ext cx="9727815" cy="5002817"/>
          </a:xfrm>
        </p:spPr>
        <p:txBody>
          <a:bodyPr>
            <a:normAutofit/>
          </a:bodyPr>
          <a:lstStyle/>
          <a:p>
            <a:pPr algn="just"/>
            <a:r>
              <a:rPr lang="ru-RU" sz="32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Департамент образования и науки Ханты-Мансийского автономного округа-Югры; </a:t>
            </a:r>
          </a:p>
          <a:p>
            <a:pPr algn="just"/>
            <a:r>
              <a:rPr lang="ru-RU" sz="32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Главный внешт</a:t>
            </a:r>
            <a:r>
              <a:rPr lang="ru-RU" sz="3200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атн</a:t>
            </a:r>
            <a:r>
              <a:rPr lang="ru-RU" sz="32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ый эксперт-психолог в системе образования Ханты-Мансийского автономного округа-Югры; </a:t>
            </a:r>
          </a:p>
          <a:p>
            <a:pPr algn="just"/>
            <a:r>
              <a:rPr lang="ru-RU" sz="32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Руководители мобильных групп;</a:t>
            </a:r>
          </a:p>
          <a:p>
            <a:pPr algn="just"/>
            <a:r>
              <a:rPr lang="ru-RU" sz="32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Администрация, специалисты, педагоги общеобразовательных организаций.</a:t>
            </a:r>
          </a:p>
        </p:txBody>
      </p:sp>
    </p:spTree>
    <p:extLst>
      <p:ext uri="{BB962C8B-B14F-4D97-AF65-F5344CB8AC3E}">
        <p14:creationId xmlns:p14="http://schemas.microsoft.com/office/powerpoint/2010/main" val="681958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ED51B-D87B-2CE6-003C-C6C1955F0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82786C-3E5E-D843-F873-33BBD561D1B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B42DAB-D4E3-D36B-FE0D-F2AF7C437A6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7" r="34536" b="3133"/>
          <a:stretch>
            <a:fillRect/>
          </a:stretch>
        </p:blipFill>
        <p:spPr>
          <a:xfrm rot="10800000">
            <a:off x="-67378" y="0"/>
            <a:ext cx="1416794" cy="6858000"/>
          </a:xfrm>
          <a:prstGeom prst="rect">
            <a:avLst/>
          </a:prstGeom>
        </p:spPr>
      </p:pic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07C9153B-E7E9-D7FB-7A63-6672974CB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5077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 применения практики </a:t>
            </a:r>
            <a:br>
              <a:rPr lang="ru-RU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2023-2025 г.:</a:t>
            </a:r>
            <a:br>
              <a:rPr lang="ru-RU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dirty="0"/>
            </a:br>
            <a:endParaRPr lang="ru-RU" dirty="0"/>
          </a:p>
        </p:txBody>
      </p:sp>
      <p:sp>
        <p:nvSpPr>
          <p:cNvPr id="12" name="Объект 11">
            <a:extLst>
              <a:ext uri="{FF2B5EF4-FFF2-40B4-BE49-F238E27FC236}">
                <a16:creationId xmlns:a16="http://schemas.microsoft.com/office/drawing/2014/main" id="{A50F4251-DE19-4AE2-10DD-B0BC84B9E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9417" y="1380203"/>
            <a:ext cx="10004383" cy="5112671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4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2023 год - 197 обращений. Из них: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- 98 требуют психолого-педагогического сопровождения;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- 19 не нашли подтверждения;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- 9 шуточные («фейк»),</a:t>
            </a:r>
          </a:p>
          <a:p>
            <a:pPr algn="ctr"/>
            <a:r>
              <a:rPr lang="ru-RU" sz="24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 год – 284 обращения. Из них: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- 254 требуют психолого-педагогического сопровождения;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- 25 не нашли подтверждения;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- 5 шуточные («фейк»),</a:t>
            </a:r>
          </a:p>
          <a:p>
            <a:pPr algn="ctr"/>
            <a:r>
              <a:rPr lang="ru-RU" sz="24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 год - 319 обращений. Из них: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- 289 требуют психолого-педагогического сопровождения;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- 23 не нашли подтверждения;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- 7 шуточные («фейк»)</a:t>
            </a:r>
          </a:p>
        </p:txBody>
      </p:sp>
    </p:spTree>
    <p:extLst>
      <p:ext uri="{BB962C8B-B14F-4D97-AF65-F5344CB8AC3E}">
        <p14:creationId xmlns:p14="http://schemas.microsoft.com/office/powerpoint/2010/main" val="1551154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F987D-FAFA-C71F-275D-FC84B90FC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2F7653C-9CA4-A381-7DB7-EA3C5BEC0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84479" y="0"/>
            <a:ext cx="12192000" cy="6858000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B8282676-5826-3254-8120-956C6D49DB5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3" r="36309" b="3738"/>
          <a:stretch>
            <a:fillRect/>
          </a:stretch>
        </p:blipFill>
        <p:spPr>
          <a:xfrm>
            <a:off x="10813570" y="0"/>
            <a:ext cx="137843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71585D-E507-4D1C-FAC3-F82471D72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13570"/>
            <a:ext cx="9973782" cy="294200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i="1" dirty="0">
                <a:solidFill>
                  <a:srgbClr val="10486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«Безопасное детство Югры»- единая информационная система для координации всех участников обеспечения безопасности детей </a:t>
            </a:r>
            <a:br>
              <a:rPr lang="ru-RU" sz="2800" b="1" i="1" dirty="0">
                <a:solidFill>
                  <a:srgbClr val="10486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>
                <a:solidFill>
                  <a:srgbClr val="10486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Ханты-Мансийском автономном округа. </a:t>
            </a:r>
            <a:br>
              <a:rPr lang="ru-RU" sz="2800" b="1" i="1" dirty="0">
                <a:solidFill>
                  <a:srgbClr val="10486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2800" b="1" i="1" dirty="0">
                <a:solidFill>
                  <a:srgbClr val="10486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>
                <a:solidFill>
                  <a:srgbClr val="10486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портале собрана информация о потенциальных рисках и угрозах, с которыми могут сталкиваться дети. А также о способах их предотвращения.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C2146A-13DA-912C-005A-105D32F2C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3589361"/>
            <a:ext cx="9976958" cy="294200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Сервис ориентирован на родителей (законных представителей), педагогов, специалистов, представителей органов власти. 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Официальный адрес портала: bzd.admhmao.ru</a:t>
            </a:r>
          </a:p>
          <a:p>
            <a:pPr marL="0" indent="0" algn="ctr">
              <a:buNone/>
            </a:pPr>
            <a:endParaRPr lang="ru-RU" b="1" i="1" dirty="0">
              <a:solidFill>
                <a:srgbClr val="215F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Ключевые слова для поиска практики: </a:t>
            </a:r>
            <a:br>
              <a:rPr lang="ru-RU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</a:t>
            </a:r>
            <a:r>
              <a:rPr lang="ru-RU" b="1" i="1" dirty="0" err="1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осторожнобуллинг</a:t>
            </a:r>
            <a:r>
              <a:rPr lang="ru-RU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, #</a:t>
            </a:r>
            <a:r>
              <a:rPr lang="ru-RU" b="1" i="1" dirty="0" err="1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осторожнотравля</a:t>
            </a:r>
            <a:r>
              <a:rPr lang="ru-RU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br>
              <a:rPr lang="ru-RU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</a:t>
            </a:r>
            <a:r>
              <a:rPr lang="ru-RU" b="1" i="1" dirty="0" err="1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кнопкабуллинг</a:t>
            </a:r>
            <a:r>
              <a:rPr lang="ru-RU" b="1" i="1" dirty="0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#</a:t>
            </a:r>
            <a:r>
              <a:rPr lang="ru-RU" b="1" i="1" dirty="0" err="1">
                <a:solidFill>
                  <a:srgbClr val="215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кнопкатравля</a:t>
            </a:r>
            <a:endParaRPr lang="ru-RU" b="1" i="1" dirty="0">
              <a:solidFill>
                <a:srgbClr val="215F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2831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EE7FE26-7DC6-6CEA-D1B0-950676BE5A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04D1439-3B32-6BB9-61DD-9A335B8921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5"/>
          <a:stretch>
            <a:fillRect/>
          </a:stretch>
        </p:blipFill>
        <p:spPr>
          <a:xfrm rot="10800000">
            <a:off x="-1" y="-473953"/>
            <a:ext cx="12192000" cy="87818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DC355D-D9E5-FB15-64A6-E0AD3C2A3F5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51934"/>
          <a:stretch>
            <a:fillRect/>
          </a:stretch>
        </p:blipFill>
        <p:spPr>
          <a:xfrm>
            <a:off x="5398880" y="5326047"/>
            <a:ext cx="6731620" cy="15319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2DC565D-91CB-3012-ED84-0232F6F660E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r="31246" b="89129"/>
          <a:stretch>
            <a:fillRect/>
          </a:stretch>
        </p:blipFill>
        <p:spPr>
          <a:xfrm>
            <a:off x="1131681" y="6540892"/>
            <a:ext cx="11060319" cy="334361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63ECF1D-59EE-A6C4-A635-B7FBF9439AA2}"/>
              </a:ext>
            </a:extLst>
          </p:cNvPr>
          <p:cNvSpPr/>
          <p:nvPr/>
        </p:nvSpPr>
        <p:spPr>
          <a:xfrm>
            <a:off x="9920614" y="1972849"/>
            <a:ext cx="557408" cy="356992"/>
          </a:xfrm>
          <a:prstGeom prst="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67C7E6-84DF-42A7-1508-28B40F5730D6}"/>
              </a:ext>
            </a:extLst>
          </p:cNvPr>
          <p:cNvSpPr txBox="1"/>
          <p:nvPr/>
        </p:nvSpPr>
        <p:spPr>
          <a:xfrm>
            <a:off x="341195" y="3248233"/>
            <a:ext cx="115190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A4797"/>
                </a:solidFill>
                <a:latin typeface="Montserrat Black" panose="00000A00000000000000" pitchFamily="2" charset="-52"/>
                <a:cs typeface="Arial" panose="020B0604020202020204" pitchFamily="34" charset="0"/>
              </a:rPr>
              <a:t>Информационный цифровой ресурс </a:t>
            </a:r>
            <a:br>
              <a:rPr lang="ru-RU" sz="4000" b="1" dirty="0">
                <a:solidFill>
                  <a:srgbClr val="0A4797"/>
                </a:solidFill>
                <a:latin typeface="Montserrat Black" panose="00000A00000000000000" pitchFamily="2" charset="-52"/>
                <a:cs typeface="Arial" panose="020B0604020202020204" pitchFamily="34" charset="0"/>
              </a:rPr>
            </a:br>
            <a:r>
              <a:rPr lang="ru-RU" sz="4000" b="1" dirty="0">
                <a:solidFill>
                  <a:srgbClr val="0A4797"/>
                </a:solidFill>
                <a:latin typeface="Montserrat Black" panose="00000A00000000000000" pitchFamily="2" charset="-52"/>
                <a:cs typeface="Arial" panose="020B0604020202020204" pitchFamily="34" charset="0"/>
              </a:rPr>
              <a:t>«Осторожно, травля!»</a:t>
            </a:r>
          </a:p>
        </p:txBody>
      </p:sp>
    </p:spTree>
    <p:extLst>
      <p:ext uri="{BB962C8B-B14F-4D97-AF65-F5344CB8AC3E}">
        <p14:creationId xmlns:p14="http://schemas.microsoft.com/office/powerpoint/2010/main" val="29454101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4023</TotalTime>
  <Words>586</Words>
  <Application>Microsoft Office PowerPoint</Application>
  <PresentationFormat>Широкоэкранный</PresentationFormat>
  <Paragraphs>47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Montserrat Black</vt:lpstr>
      <vt:lpstr>Тема Office</vt:lpstr>
      <vt:lpstr>Презентация PowerPoint</vt:lpstr>
      <vt:lpstr>Департамент образования и науки  Ханты-Мансийского автономного округа-Югры</vt:lpstr>
      <vt:lpstr>Цель и задачи </vt:lpstr>
      <vt:lpstr>Этапы реализации: </vt:lpstr>
      <vt:lpstr>Участники реализации практики</vt:lpstr>
      <vt:lpstr> Результаты применения практики  за 2023-2025 г.:  </vt:lpstr>
      <vt:lpstr>«Безопасное детство Югры»- единая информационная система для координации всех участников обеспечения безопасности детей  в Ханты-Мансийском автономном округа.   На портале собрана информация о потенциальных рисках и угрозах, с которыми могут сталкиваться дети. А также о способах их предотвращения.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nastia.sp Popova</dc:creator>
  <cp:lastModifiedBy>Елена Васильевна Плотникова</cp:lastModifiedBy>
  <cp:revision>38</cp:revision>
  <dcterms:created xsi:type="dcterms:W3CDTF">2026-07-28T12:49:04Z</dcterms:created>
  <dcterms:modified xsi:type="dcterms:W3CDTF">2026-08-19T11:51:53Z</dcterms:modified>
</cp:coreProperties>
</file>