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69" r:id="rId3"/>
    <p:sldId id="257" r:id="rId4"/>
    <p:sldId id="270" r:id="rId5"/>
    <p:sldId id="263" r:id="rId6"/>
    <p:sldId id="264" r:id="rId7"/>
    <p:sldId id="274" r:id="rId8"/>
    <p:sldId id="273" r:id="rId9"/>
    <p:sldId id="281" r:id="rId10"/>
    <p:sldId id="282" r:id="rId11"/>
    <p:sldId id="276" r:id="rId12"/>
    <p:sldId id="277" r:id="rId13"/>
    <p:sldId id="280" r:id="rId14"/>
    <p:sldId id="275" r:id="rId15"/>
    <p:sldId id="258" r:id="rId16"/>
    <p:sldId id="259" r:id="rId17"/>
    <p:sldId id="279" r:id="rId18"/>
    <p:sldId id="261" r:id="rId19"/>
  </p:sldIdLst>
  <p:sldSz cx="12192000" cy="6858000"/>
  <p:notesSz cx="6858000" cy="9144000"/>
  <p:embeddedFontLst>
    <p:embeddedFont>
      <p:font typeface="Montserrat SemiBold" panose="020B0604020202020204" charset="-52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 Black" panose="020B0604020202020204" charset="-52"/>
      <p:bold r:id="rId29"/>
      <p:boldItalic r:id="rId30"/>
    </p:embeddedFont>
    <p:embeddedFont>
      <p:font typeface="Montserrat" panose="020B0604020202020204" charset="-52"/>
      <p:regular r:id="rId31"/>
      <p:bold r:id="rId32"/>
      <p:italic r:id="rId33"/>
      <p:boldItalic r:id="rId34"/>
    </p:embeddedFont>
    <p:embeddedFont>
      <p:font typeface="Montserrat ExtraBold" panose="020B0604020202020204" charset="-52"/>
      <p:bold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2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4073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6084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496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5428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8305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047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406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7523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0696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441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022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7418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246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095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87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273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700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23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028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8409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91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39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46.png"/><Relationship Id="rId5" Type="http://schemas.openxmlformats.org/officeDocument/2006/relationships/image" Target="../media/image62.jpeg"/><Relationship Id="rId10" Type="http://schemas.openxmlformats.org/officeDocument/2006/relationships/image" Target="../media/image67.JPG"/><Relationship Id="rId4" Type="http://schemas.openxmlformats.org/officeDocument/2006/relationships/image" Target="../media/image61.jpeg"/><Relationship Id="rId9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QIPIPM9B_3g" TargetMode="External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openxmlformats.org/officeDocument/2006/relationships/hyperlink" Target="https://youtu.be/Qz83d9crHJ8" TargetMode="External"/><Relationship Id="rId12" Type="http://schemas.openxmlformats.org/officeDocument/2006/relationships/hyperlink" Target="https://youtu.be/rJ51V0JMAKs" TargetMode="External"/><Relationship Id="rId17" Type="http://schemas.openxmlformats.org/officeDocument/2006/relationships/image" Target="../media/image75.gif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youtu.be/VjjH24oxttA" TargetMode="External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hyperlink" Target="https://youtu.be/x7kewHQ4NXY" TargetMode="External"/><Relationship Id="rId15" Type="http://schemas.openxmlformats.org/officeDocument/2006/relationships/image" Target="../media/image74.png"/><Relationship Id="rId10" Type="http://schemas.openxmlformats.org/officeDocument/2006/relationships/hyperlink" Target="https://youtu.be/p6MNtFNGnC4" TargetMode="External"/><Relationship Id="rId19" Type="http://schemas.openxmlformats.org/officeDocument/2006/relationships/hyperlink" Target="https://youtu.be/w-_hdrlRd4M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71.png"/><Relationship Id="rId14" Type="http://schemas.openxmlformats.org/officeDocument/2006/relationships/hyperlink" Target="https://youtu.be/_P-8-2HdFbY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image" Target="../media/image4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10" Type="http://schemas.openxmlformats.org/officeDocument/2006/relationships/image" Target="../media/image46.png"/><Relationship Id="rId4" Type="http://schemas.openxmlformats.org/officeDocument/2006/relationships/image" Target="../media/image69.png"/><Relationship Id="rId9" Type="http://schemas.openxmlformats.org/officeDocument/2006/relationships/image" Target="../media/image8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68.png"/><Relationship Id="rId7" Type="http://schemas.openxmlformats.org/officeDocument/2006/relationships/image" Target="../media/image8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gi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4.png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gif"/><Relationship Id="rId5" Type="http://schemas.openxmlformats.org/officeDocument/2006/relationships/image" Target="../media/image10.jpg"/><Relationship Id="rId10" Type="http://schemas.openxmlformats.org/officeDocument/2006/relationships/image" Target="../media/image15.gif"/><Relationship Id="rId4" Type="http://schemas.openxmlformats.org/officeDocument/2006/relationships/image" Target="../media/image9.jp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38.jpg"/><Relationship Id="rId4" Type="http://schemas.openxmlformats.org/officeDocument/2006/relationships/image" Target="../media/image33.jp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484" y="0"/>
            <a:ext cx="4011516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88" y="76404"/>
            <a:ext cx="1496074" cy="149607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3" name="Google Shape;93;p1"/>
          <p:cNvSpPr/>
          <p:nvPr/>
        </p:nvSpPr>
        <p:spPr>
          <a:xfrm>
            <a:off x="604921" y="4964050"/>
            <a:ext cx="3567029" cy="244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346523" y="5330985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4276522" y="6167950"/>
            <a:ext cx="205185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195057" y="2598870"/>
            <a:ext cx="8662159" cy="133878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Montserrat"/>
                <a:sym typeface="Montserrat"/>
              </a:rPr>
              <a:t>«Развиваемся, играя с родителями!»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Montserrat"/>
                <a:sym typeface="Montserrat"/>
              </a:rPr>
              <a:t> Создание интеллектуально-творческого пространства в городе Нягань для родителей и детей дошкольного возраста»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-116052" y="4829162"/>
            <a:ext cx="1083699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B050"/>
                </a:solidFill>
                <a:latin typeface="Montserrat"/>
                <a:sym typeface="Montserrat"/>
              </a:rPr>
              <a:t>Сильницкая Юлия Владимировна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B050"/>
                </a:solidFill>
                <a:latin typeface="Montserrat"/>
                <a:sym typeface="Montserrat"/>
              </a:rPr>
              <a:t>Магасумова Ирина </a:t>
            </a:r>
            <a:r>
              <a:rPr lang="ru-RU" sz="1800" b="1" dirty="0" smtClean="0">
                <a:solidFill>
                  <a:srgbClr val="00B050"/>
                </a:solidFill>
                <a:latin typeface="Montserrat"/>
                <a:sym typeface="Montserrat"/>
              </a:rPr>
              <a:t>Николаевна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Montserrat"/>
                <a:sym typeface="Montserrat"/>
              </a:rPr>
              <a:t>               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Montserrat"/>
                <a:sym typeface="Montserrat"/>
              </a:rPr>
              <a:t>город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Montserrat"/>
                <a:sym typeface="Montserrat"/>
              </a:rPr>
              <a:t>Нягань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Google Shape;98;p1"/>
          <p:cNvSpPr/>
          <p:nvPr/>
        </p:nvSpPr>
        <p:spPr>
          <a:xfrm>
            <a:off x="2410766" y="4563894"/>
            <a:ext cx="7133151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Montserrat"/>
                <a:sym typeface="Montserrat"/>
              </a:rPr>
              <a:t>АНО «Волонтерский корпус «Журавлик. Крылья»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1" y="0"/>
            <a:ext cx="2608189" cy="163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29" y="2322183"/>
            <a:ext cx="12241829" cy="4535817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4006118" y="28121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434" y="903808"/>
            <a:ext cx="8354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«ИНТЕЛЛЕКТУАЛЬНО-ТВОРЧЕСКОЕ ПРОСТРАНСТВО»</a:t>
            </a: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Развивающе</a:t>
            </a:r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-обучающие занятия для детей и родителей</a:t>
            </a:r>
            <a:endParaRPr lang="ru-RU" sz="20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71" y="1733064"/>
            <a:ext cx="4756976" cy="3726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505" y="1758950"/>
            <a:ext cx="4744644" cy="3700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7399" t="9019" r="12760" b="9872"/>
          <a:stretch/>
        </p:blipFill>
        <p:spPr>
          <a:xfrm>
            <a:off x="4348771" y="4058067"/>
            <a:ext cx="3216159" cy="2581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734" y="172568"/>
            <a:ext cx="2035841" cy="12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7689"/>
            <a:ext cx="12241829" cy="4530311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4006118" y="28121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6481" y="883345"/>
            <a:ext cx="8354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«ИНТЕЛЛЕКТУАЛЬНО-ТВОРЧЕСКОЕ ПРОСТРАНСТВО»</a:t>
            </a: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Развивающие занятия для детей </a:t>
            </a:r>
            <a:endParaRPr lang="en-US" sz="2000" b="1" dirty="0" smtClean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(играем дома с игровыми пособиями В.В. </a:t>
            </a:r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Воскобовича</a:t>
            </a:r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)</a:t>
            </a:r>
            <a:endParaRPr lang="ru-RU" sz="20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615" y="3634427"/>
            <a:ext cx="1460941" cy="259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27" b="33521"/>
          <a:stretch/>
        </p:blipFill>
        <p:spPr>
          <a:xfrm>
            <a:off x="226247" y="3110305"/>
            <a:ext cx="2250452" cy="2648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38" y="3620282"/>
            <a:ext cx="2087751" cy="2608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6" b="3812"/>
          <a:stretch/>
        </p:blipFill>
        <p:spPr>
          <a:xfrm>
            <a:off x="2702945" y="2106739"/>
            <a:ext cx="2238046" cy="2575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84" y="2050506"/>
            <a:ext cx="2585888" cy="3421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0772" y="133023"/>
            <a:ext cx="1925600" cy="12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29" y="2146434"/>
            <a:ext cx="12241829" cy="4711566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4006118" y="28121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390" y="883345"/>
            <a:ext cx="10628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«ИНТЕЛЛЕКТУАЛЬНО</a:t>
            </a:r>
            <a:r>
              <a:rPr lang="en-US" sz="2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 </a:t>
            </a:r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-ТВОРЧЕСКОЕ ПРОСТРАНСТВО»</a:t>
            </a: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Развивающие занятия для детей </a:t>
            </a:r>
            <a:endParaRPr lang="en-US" sz="2000" b="1" dirty="0" smtClean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(играем вместе родителями дома)</a:t>
            </a:r>
            <a:endParaRPr lang="ru-RU" sz="20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67" y="2028739"/>
            <a:ext cx="2432408" cy="3243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3101365"/>
            <a:ext cx="2487561" cy="3316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9" r="11258" b="817"/>
          <a:stretch/>
        </p:blipFill>
        <p:spPr>
          <a:xfrm>
            <a:off x="5769469" y="2028739"/>
            <a:ext cx="3770433" cy="2544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17" y="2966351"/>
            <a:ext cx="2587521" cy="3450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8689" y="198157"/>
            <a:ext cx="2107058" cy="132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29" y="2146434"/>
            <a:ext cx="12241829" cy="4711566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4006118" y="28121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390" y="883345"/>
            <a:ext cx="10628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«ИНТЕЛЛЕКТУАЛЬНО</a:t>
            </a:r>
            <a:r>
              <a:rPr lang="en-US" sz="2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 </a:t>
            </a:r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-ТВОРЧЕСКОЕ ПРОСТРАНСТВО»</a:t>
            </a: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Развивающие занятия для детей </a:t>
            </a:r>
            <a:endParaRPr lang="en-US" sz="2000" b="1" dirty="0" smtClean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(играем вместе родителями дома)</a:t>
            </a:r>
            <a:endParaRPr lang="ru-RU" sz="20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259" y="73142"/>
            <a:ext cx="2238954" cy="1403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829" y="2146434"/>
            <a:ext cx="3870156" cy="3870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607" y="1534043"/>
            <a:ext cx="3817417" cy="4904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0004" y="1799303"/>
            <a:ext cx="4922162" cy="38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56" y="2322183"/>
            <a:ext cx="12241829" cy="4535817"/>
          </a:xfrm>
          <a:prstGeom prst="rect">
            <a:avLst/>
          </a:prstGeom>
        </p:spPr>
      </p:pic>
      <p:sp>
        <p:nvSpPr>
          <p:cNvPr id="43" name="Google Shape;106;p2"/>
          <p:cNvSpPr/>
          <p:nvPr/>
        </p:nvSpPr>
        <p:spPr>
          <a:xfrm>
            <a:off x="733330" y="577768"/>
            <a:ext cx="9171161" cy="91605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07;p2"/>
          <p:cNvSpPr/>
          <p:nvPr/>
        </p:nvSpPr>
        <p:spPr>
          <a:xfrm>
            <a:off x="1060053" y="823059"/>
            <a:ext cx="1013014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Диагностика психолога «Детско-родительские отношения»</a:t>
            </a:r>
            <a:endParaRPr lang="ru-RU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7" y="1746525"/>
            <a:ext cx="3693771" cy="2077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9" y="4202718"/>
            <a:ext cx="3633249" cy="2043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53" y="1631812"/>
            <a:ext cx="2307171" cy="2307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239" y="1692185"/>
            <a:ext cx="2195347" cy="2195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63" y="4324182"/>
            <a:ext cx="2088494" cy="2088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8844" y="2479077"/>
            <a:ext cx="2842054" cy="2131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r="22678" b="4803"/>
          <a:stretch/>
        </p:blipFill>
        <p:spPr>
          <a:xfrm>
            <a:off x="6785543" y="4190590"/>
            <a:ext cx="2775772" cy="222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1276" y="121859"/>
            <a:ext cx="2001190" cy="125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1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7343"/>
            <a:ext cx="12192000" cy="337676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sp>
        <p:nvSpPr>
          <p:cNvPr id="134" name="Google Shape;134;p3"/>
          <p:cNvSpPr/>
          <p:nvPr/>
        </p:nvSpPr>
        <p:spPr>
          <a:xfrm>
            <a:off x="2448742" y="74617"/>
            <a:ext cx="786333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4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ИТОГ ПРОЕКТА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(качественный результат)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4178" y="1090238"/>
            <a:ext cx="1058686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Сформировано расписание курсовых занятий для возрастных </a:t>
            </a:r>
            <a:r>
              <a:rPr lang="ru-RU" b="1" dirty="0" smtClean="0"/>
              <a:t>категорий: с </a:t>
            </a:r>
            <a:r>
              <a:rPr lang="ru-RU" b="1" u="sng" dirty="0" smtClean="0"/>
              <a:t>1,5 до 3 </a:t>
            </a:r>
            <a:r>
              <a:rPr lang="ru-RU" b="1" u="sng" dirty="0"/>
              <a:t>лет, с 3 до 5 лет, с 5 до 7 лет. </a:t>
            </a:r>
            <a:endParaRPr lang="ru-RU" b="1" u="sng" dirty="0" smtClean="0"/>
          </a:p>
          <a:p>
            <a:pPr algn="just"/>
            <a:r>
              <a:rPr lang="ru-RU" b="1" dirty="0" smtClean="0"/>
              <a:t>Для одного занятия </a:t>
            </a:r>
            <a:r>
              <a:rPr lang="ru-RU" b="1" dirty="0"/>
              <a:t>в одной возрастной </a:t>
            </a:r>
            <a:r>
              <a:rPr lang="ru-RU" b="1" dirty="0" smtClean="0"/>
              <a:t>категории </a:t>
            </a:r>
            <a:r>
              <a:rPr lang="ru-RU" b="1" dirty="0"/>
              <a:t>были </a:t>
            </a:r>
            <a:r>
              <a:rPr lang="ru-RU" b="1" dirty="0" smtClean="0"/>
              <a:t>задействованы: </a:t>
            </a:r>
            <a:r>
              <a:rPr lang="ru-RU" b="1" dirty="0"/>
              <a:t>1 педагог и </a:t>
            </a:r>
            <a:r>
              <a:rPr lang="ru-RU" b="1" dirty="0" smtClean="0"/>
              <a:t>3 </a:t>
            </a:r>
            <a:r>
              <a:rPr lang="ru-RU" b="1" dirty="0"/>
              <a:t>волонтера. </a:t>
            </a:r>
            <a:endParaRPr lang="ru-RU" b="1" dirty="0" smtClean="0"/>
          </a:p>
          <a:p>
            <a:pPr algn="just"/>
            <a:r>
              <a:rPr lang="ru-RU" b="1" u="sng" dirty="0" smtClean="0"/>
              <a:t>Охват составил </a:t>
            </a:r>
            <a:r>
              <a:rPr lang="ru-RU" b="1" u="sng" dirty="0"/>
              <a:t>180 детей дошкольного возраста и 180 </a:t>
            </a:r>
            <a:r>
              <a:rPr lang="ru-RU" b="1" u="sng" dirty="0" smtClean="0"/>
              <a:t>родителей</a:t>
            </a:r>
            <a:r>
              <a:rPr lang="ru-RU" b="1" dirty="0" smtClean="0"/>
              <a:t> (количество </a:t>
            </a:r>
            <a:r>
              <a:rPr lang="ru-RU" b="1" dirty="0" smtClean="0"/>
              <a:t>благополучателей</a:t>
            </a:r>
            <a:r>
              <a:rPr lang="ru-RU" b="1" dirty="0" smtClean="0"/>
              <a:t> обусловлено квадратурой </a:t>
            </a:r>
            <a:r>
              <a:rPr lang="ru-RU" b="1" u="sng" dirty="0" smtClean="0"/>
              <a:t>арендуемого помещения и количеством задействованных специалистов). </a:t>
            </a:r>
          </a:p>
          <a:p>
            <a:pPr algn="just"/>
            <a:r>
              <a:rPr lang="ru-RU" b="1" u="sng" dirty="0" smtClean="0"/>
              <a:t>Всего за период проекта с 01.09.2021 – 30.06.2022 было задействовано – 37 волонтеров.</a:t>
            </a:r>
            <a:endParaRPr lang="ru-RU" b="1" u="sng" dirty="0"/>
          </a:p>
          <a:p>
            <a:pPr algn="just"/>
            <a:r>
              <a:rPr lang="ru-RU" b="1" dirty="0"/>
              <a:t>В связи с эпидемиологической обстановкой и заболеваниями </a:t>
            </a:r>
            <a:r>
              <a:rPr lang="ru-RU" b="1" dirty="0" smtClean="0"/>
              <a:t>количество </a:t>
            </a:r>
            <a:r>
              <a:rPr lang="ru-RU" b="1" dirty="0"/>
              <a:t>участников группы варьировалось, но охвачены были все участники. (Во время больничных дети и родители получали видео инструкции </a:t>
            </a:r>
            <a:r>
              <a:rPr lang="ru-RU" b="1" dirty="0" smtClean="0"/>
              <a:t>педагогов-организаторов, </a:t>
            </a:r>
            <a:r>
              <a:rPr lang="ru-RU" b="1" dirty="0"/>
              <a:t>а также рекомендации, как играть с пособием </a:t>
            </a:r>
            <a:r>
              <a:rPr lang="ru-RU" b="1" dirty="0" smtClean="0"/>
              <a:t>дома). </a:t>
            </a:r>
            <a:r>
              <a:rPr lang="ru-RU" b="1" dirty="0"/>
              <a:t>Благодаря различным формам организации занятий  все </a:t>
            </a:r>
            <a:r>
              <a:rPr lang="ru-RU" b="1" dirty="0"/>
              <a:t>благополучатели</a:t>
            </a:r>
            <a:r>
              <a:rPr lang="ru-RU" b="1" dirty="0"/>
              <a:t> проекта получили курс </a:t>
            </a:r>
            <a:r>
              <a:rPr lang="ru-RU" b="1" u="sng" dirty="0"/>
              <a:t>занятий в полном объеме. </a:t>
            </a:r>
          </a:p>
          <a:p>
            <a:pPr algn="just"/>
            <a:r>
              <a:rPr lang="ru-RU" b="1" dirty="0" smtClean="0"/>
              <a:t>В результате регулярных занятий, у </a:t>
            </a:r>
            <a:r>
              <a:rPr lang="ru-RU" b="1" dirty="0"/>
              <a:t>детей дошкольного возраста повысился </a:t>
            </a:r>
            <a:r>
              <a:rPr lang="ru-RU" b="1" u="sng" dirty="0"/>
              <a:t>уровень познавательной, эмоционально-волевой сферы и укрепились детско-родительские связи. </a:t>
            </a:r>
            <a:r>
              <a:rPr lang="ru-RU" b="1" dirty="0"/>
              <a:t>Также регулярные занятия в  течение 3 месяцев </a:t>
            </a:r>
            <a:r>
              <a:rPr lang="ru-RU" b="1" dirty="0" smtClean="0"/>
              <a:t>позволили  сформировать интерес </a:t>
            </a:r>
            <a:r>
              <a:rPr lang="ru-RU" b="1" dirty="0"/>
              <a:t>и мотивацию у родителя и </a:t>
            </a:r>
            <a:r>
              <a:rPr lang="ru-RU" b="1" dirty="0" smtClean="0"/>
              <a:t>ребенка </a:t>
            </a:r>
            <a:r>
              <a:rPr lang="ru-RU" b="1" dirty="0"/>
              <a:t>для самостоятельного использования игровых пособий в домашних условий.   </a:t>
            </a:r>
            <a:endParaRPr lang="ru-RU" b="1" dirty="0" smtClean="0"/>
          </a:p>
          <a:p>
            <a:pPr algn="just"/>
            <a:r>
              <a:rPr lang="ru-RU" b="1" u="sng" dirty="0" smtClean="0"/>
              <a:t>Все </a:t>
            </a:r>
            <a:r>
              <a:rPr lang="ru-RU" b="1" u="sng" dirty="0"/>
              <a:t>родители прошли диагностику детско-родительских отношений и получили персональные консультации педагога-психолога. </a:t>
            </a:r>
            <a:endParaRPr lang="ru-RU" b="1" u="sng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Родители </a:t>
            </a:r>
            <a:r>
              <a:rPr lang="ru-RU" b="1" dirty="0"/>
              <a:t>научились планировать и организовывать полезную занимательную деятельность со своими детьми в домашних условиях.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По </a:t>
            </a:r>
            <a:r>
              <a:rPr lang="ru-RU" b="1" dirty="0"/>
              <a:t>результатам наблюдений уровень компетентности родителей в развитии детей улучшился, родители активно пользовались возможностью брать игровые пособия В.В. </a:t>
            </a:r>
            <a:r>
              <a:rPr lang="ru-RU" b="1" dirty="0" smtClean="0"/>
              <a:t>Воскобовича</a:t>
            </a:r>
            <a:r>
              <a:rPr lang="ru-RU" b="1" dirty="0" smtClean="0"/>
              <a:t> на дом.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По окончании проекта</a:t>
            </a:r>
            <a:r>
              <a:rPr lang="ru-RU" b="1" dirty="0"/>
              <a:t>, из </a:t>
            </a:r>
            <a:r>
              <a:rPr lang="ru-RU" b="1" dirty="0" smtClean="0"/>
              <a:t>«Игротеки» </a:t>
            </a:r>
            <a:r>
              <a:rPr lang="ru-RU" b="1" dirty="0"/>
              <a:t>родителям были выданы развивающие игровые пособия для занятий с детьми в летний (отпускной) период, для продолжения интеллектуального развития своих детей. </a:t>
            </a:r>
            <a:endParaRPr lang="ru-RU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Родители </a:t>
            </a:r>
            <a:r>
              <a:rPr lang="ru-RU" b="1" dirty="0"/>
              <a:t>получили консультации </a:t>
            </a:r>
            <a:r>
              <a:rPr lang="ru-RU" b="1" dirty="0" smtClean="0"/>
              <a:t>команды проекта </a:t>
            </a:r>
            <a:r>
              <a:rPr lang="ru-RU" b="1" dirty="0"/>
              <a:t>по использованию игр с </a:t>
            </a:r>
            <a:r>
              <a:rPr lang="ru-RU" b="1" dirty="0" smtClean="0"/>
              <a:t>усложнением.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Можно </a:t>
            </a:r>
            <a:r>
              <a:rPr lang="ru-RU" b="1" dirty="0"/>
              <a:t>сделать </a:t>
            </a:r>
            <a:r>
              <a:rPr lang="ru-RU" b="1" dirty="0" smtClean="0"/>
              <a:t>вывод: </a:t>
            </a:r>
            <a:r>
              <a:rPr lang="ru-RU" b="1" dirty="0"/>
              <a:t>совместное </a:t>
            </a:r>
            <a:r>
              <a:rPr lang="ru-RU" b="1" dirty="0" smtClean="0"/>
              <a:t>времяпрепровождение детей </a:t>
            </a:r>
            <a:r>
              <a:rPr lang="ru-RU" b="1" dirty="0"/>
              <a:t>и родителей благополучно сказалось на развитии познавательной, эмоционально-волевой сферы </a:t>
            </a:r>
            <a:r>
              <a:rPr lang="ru-RU" b="1" dirty="0" smtClean="0"/>
              <a:t>детей.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Самым </a:t>
            </a:r>
            <a:r>
              <a:rPr lang="ru-RU" b="1" dirty="0"/>
              <a:t>важным качественным </a:t>
            </a:r>
            <a:r>
              <a:rPr lang="ru-RU" b="1" dirty="0" smtClean="0"/>
              <a:t>результатом</a:t>
            </a:r>
            <a:r>
              <a:rPr lang="ru-RU" b="1" dirty="0"/>
              <a:t>, полученным в результате реализации </a:t>
            </a:r>
            <a:r>
              <a:rPr lang="ru-RU" b="1" dirty="0" smtClean="0"/>
              <a:t>Гранта</a:t>
            </a:r>
            <a:r>
              <a:rPr lang="ru-RU" b="1" dirty="0"/>
              <a:t>, </a:t>
            </a:r>
            <a:r>
              <a:rPr lang="ru-RU" b="1" dirty="0" smtClean="0"/>
              <a:t>стало </a:t>
            </a:r>
            <a:r>
              <a:rPr lang="ru-RU" b="1" dirty="0"/>
              <a:t>повышение родительских компетенций в процессе обучения и воспитания детей дошкольного </a:t>
            </a:r>
            <a:r>
              <a:rPr lang="ru-RU" b="1" dirty="0" smtClean="0"/>
              <a:t>возраста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8345" y="0"/>
            <a:ext cx="1932314" cy="1211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27" y="0"/>
            <a:ext cx="12223539" cy="6858000"/>
          </a:xfrm>
          <a:prstGeom prst="rect">
            <a:avLst/>
          </a:prstGeom>
        </p:spPr>
      </p:pic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974" y="1991482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"/>
          <p:cNvSpPr/>
          <p:nvPr/>
        </p:nvSpPr>
        <p:spPr>
          <a:xfrm>
            <a:off x="767698" y="1699761"/>
            <a:ext cx="10223644" cy="4616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1298596" y="1715939"/>
            <a:ext cx="10142896" cy="48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Ссылки и </a:t>
            </a:r>
            <a:r>
              <a:rPr lang="ru-RU" sz="1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QR-коды</a:t>
            </a:r>
            <a:r>
              <a:rPr lang="ru-RU" sz="1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 SemiBold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на </a:t>
            </a:r>
            <a:r>
              <a:rPr lang="ru-RU" sz="18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видео занятия (инструктажи), в рамках проекта</a:t>
            </a:r>
            <a:endParaRPr sz="18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 SemiBold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23671" y="1699760"/>
            <a:ext cx="12039992" cy="4941671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10339" y="2522790"/>
            <a:ext cx="11400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T Sans"/>
                <a:hlinkClick r:id="rId5"/>
              </a:rPr>
              <a:t>https://youtu.be/x7kewHQ4NXY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998" y="2266299"/>
            <a:ext cx="1364062" cy="13640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38092" y="3842115"/>
            <a:ext cx="99974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youtu.be/Qz83d9crHJ8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881" y="3705434"/>
            <a:ext cx="1371771" cy="13717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58919" y="5305223"/>
            <a:ext cx="1153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youtu.be/QIPIPM9B_3g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1265" y="5142740"/>
            <a:ext cx="1425963" cy="14259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48706" y="2822137"/>
            <a:ext cx="1599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T Sans"/>
                <a:hlinkClick r:id="rId10"/>
              </a:rPr>
              <a:t>https://youtu.be/p6MNtFNGnC4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7831" y="2291828"/>
            <a:ext cx="1296769" cy="129676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548706" y="3963452"/>
            <a:ext cx="18444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https://</a:t>
            </a:r>
            <a:r>
              <a:rPr lang="en-US" dirty="0" smtClean="0">
                <a:hlinkClick r:id="rId12"/>
              </a:rPr>
              <a:t>youtu.be/rJ51V0JMAKs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7337" y="3772809"/>
            <a:ext cx="1295260" cy="12952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97841" y="5353971"/>
            <a:ext cx="1317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T Sans"/>
                <a:hlinkClick r:id="rId14"/>
              </a:rPr>
              <a:t>https://youtu.be/_P-8-2HdFbY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6900" y="5227872"/>
            <a:ext cx="1298716" cy="129871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276610" y="2719709"/>
            <a:ext cx="1429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T Sans"/>
                <a:hlinkClick r:id="rId16"/>
              </a:rPr>
              <a:t>https://youtu.be/VjjH24oxttA</a:t>
            </a:r>
            <a:endParaRPr lang="ru-RU" dirty="0"/>
          </a:p>
        </p:txBody>
      </p:sp>
      <p:pic>
        <p:nvPicPr>
          <p:cNvPr id="8198" name="Picture 6" descr="http://qrcoder.ru/code/?https%3A%2F%2Fyoutu.be%2FVjjH24oxttA&amp;4&amp;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167" y="223484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320422" y="3896198"/>
            <a:ext cx="1620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youtu.be/p6MNtFNGnC4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06542" y="3727229"/>
            <a:ext cx="1399325" cy="139932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309031" y="5439367"/>
            <a:ext cx="10994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9"/>
              </a:rPr>
              <a:t>https://youtu.be/w-_</a:t>
            </a:r>
            <a:r>
              <a:rPr lang="en-US" dirty="0" smtClean="0">
                <a:hlinkClick r:id="rId19"/>
              </a:rPr>
              <a:t>hdrlRd4M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06542" y="5190787"/>
            <a:ext cx="1389215" cy="1389215"/>
          </a:xfrm>
          <a:prstGeom prst="rect">
            <a:avLst/>
          </a:prstGeom>
        </p:spPr>
      </p:pic>
      <p:sp>
        <p:nvSpPr>
          <p:cNvPr id="33" name="Google Shape;152;p4"/>
          <p:cNvSpPr/>
          <p:nvPr/>
        </p:nvSpPr>
        <p:spPr>
          <a:xfrm>
            <a:off x="4573776" y="-1198708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4" y="2369891"/>
            <a:ext cx="12158626" cy="4504989"/>
          </a:xfrm>
          <a:prstGeom prst="rect">
            <a:avLst/>
          </a:prstGeom>
        </p:spPr>
      </p:pic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157" y="2483438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/>
          <p:nvPr/>
        </p:nvSpPr>
        <p:spPr>
          <a:xfrm>
            <a:off x="4256158" y="20122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4436906" y="881694"/>
            <a:ext cx="3231762" cy="483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ПАРТНЕРЫ ПРОЕКТА:</a:t>
            </a:r>
            <a:endParaRPr sz="18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 SemiBold"/>
            </a:endParaRPr>
          </a:p>
        </p:txBody>
      </p:sp>
      <p:sp>
        <p:nvSpPr>
          <p:cNvPr id="33" name="Google Shape;152;p4"/>
          <p:cNvSpPr/>
          <p:nvPr/>
        </p:nvSpPr>
        <p:spPr>
          <a:xfrm>
            <a:off x="33374" y="1629092"/>
            <a:ext cx="5839576" cy="367874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ru-RU" sz="18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В течении всего </a:t>
            </a:r>
            <a:r>
              <a:rPr lang="ru-RU" sz="1800" u="sng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проекта поддерживали,</a:t>
            </a:r>
          </a:p>
          <a:p>
            <a:pPr lvl="0" algn="ctr"/>
            <a:r>
              <a:rPr lang="ru-RU" sz="1800" u="sng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поощряли, освещали </a:t>
            </a:r>
            <a:r>
              <a:rPr lang="ru-RU" sz="18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нашу </a:t>
            </a:r>
            <a:r>
              <a:rPr lang="ru-RU" sz="1800" u="sng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деятельность,</a:t>
            </a:r>
          </a:p>
          <a:p>
            <a:pPr lvl="0" algn="ctr"/>
            <a:r>
              <a:rPr lang="ru-RU" sz="1800" u="sng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предоставляли </a:t>
            </a:r>
            <a:r>
              <a:rPr lang="ru-RU" sz="18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помещения для </a:t>
            </a:r>
            <a:r>
              <a:rPr lang="ru-RU" sz="1800" u="sng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реализации</a:t>
            </a:r>
          </a:p>
          <a:p>
            <a:pPr lvl="0" algn="ctr"/>
            <a:r>
              <a:rPr lang="ru-RU" sz="1800" u="sng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занятий по проекту: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МАДОУ г. 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Нягани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«Д/с №7 «Журавлик»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Няганский телеканал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Администрация г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Нягани</a:t>
            </a:r>
            <a:endParaRPr lang="ru-RU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Комитет образования и науки г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Нягани</a:t>
            </a:r>
            <a:endParaRPr lang="ru-RU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Центр развития добровольчества 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г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Нягани</a:t>
            </a:r>
            <a:endParaRPr lang="ru-RU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Центр объединения идей 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г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Нягани</a:t>
            </a:r>
            <a:endParaRPr lang="ru-RU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23671" y="1337344"/>
            <a:ext cx="12039992" cy="5304088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/>
          <a:stretch/>
        </p:blipFill>
        <p:spPr>
          <a:xfrm>
            <a:off x="5505940" y="1629032"/>
            <a:ext cx="3653069" cy="2640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13597" r="6112" b="1146"/>
          <a:stretch/>
        </p:blipFill>
        <p:spPr>
          <a:xfrm>
            <a:off x="8645877" y="3970363"/>
            <a:ext cx="3267837" cy="2587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Google Shape;152;p4"/>
          <p:cNvSpPr/>
          <p:nvPr/>
        </p:nvSpPr>
        <p:spPr>
          <a:xfrm>
            <a:off x="142504" y="5342896"/>
            <a:ext cx="6564882" cy="109391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954D"/>
              </a:buClr>
              <a:buSzPts val="1800"/>
            </a:pPr>
            <a:r>
              <a:rPr lang="ru-RU" sz="16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В 2021 - 2022 году награждены</a:t>
            </a:r>
          </a:p>
          <a:p>
            <a:pPr lvl="0" algn="ctr">
              <a:buClr>
                <a:srgbClr val="FF954D"/>
              </a:buClr>
              <a:buSzPts val="1800"/>
            </a:pPr>
            <a:r>
              <a:rPr lang="ru-RU" sz="16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Благодарственными письмами Главы города </a:t>
            </a:r>
            <a:r>
              <a:rPr lang="ru-RU" sz="16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Нягани</a:t>
            </a:r>
            <a:r>
              <a:rPr lang="ru-RU" sz="1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ru-RU" sz="1600" b="1" dirty="0" smtClean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>
              <a:buClr>
                <a:srgbClr val="FF954D"/>
              </a:buClr>
              <a:buSzPts val="1800"/>
            </a:pPr>
            <a:r>
              <a:rPr lang="ru-RU" sz="16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Дважды являлись обладателями особой премии «ДЕТИ.РОДИТЕЛИ.ПЕДАГОГИ» и другими наградами.</a:t>
            </a:r>
            <a:endParaRPr lang="ru-RU" sz="16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 SemiBold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t="4156" r="13290" b="3723"/>
          <a:stretch/>
        </p:blipFill>
        <p:spPr>
          <a:xfrm>
            <a:off x="9512320" y="1572793"/>
            <a:ext cx="2258426" cy="2107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qrcoder.ru/code/?https%3A%2F%2Fvk.com%2Fwall512875265_139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14" y="4462387"/>
            <a:ext cx="1048254" cy="10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vk.com%2Fwall-212577297_51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78" y="5552424"/>
            <a:ext cx="1047225" cy="104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5826" y="38042"/>
            <a:ext cx="1939712" cy="12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2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39" y="-63374"/>
            <a:ext cx="12223539" cy="6921374"/>
          </a:xfrm>
          <a:prstGeom prst="rect">
            <a:avLst/>
          </a:prstGeom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0271" y="2475043"/>
            <a:ext cx="656795" cy="65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0272" y="3399646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253546" y="430304"/>
            <a:ext cx="8726523" cy="112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dirty="0"/>
          </a:p>
        </p:txBody>
      </p:sp>
      <p:sp>
        <p:nvSpPr>
          <p:cNvPr id="189" name="Google Shape;189;p6"/>
          <p:cNvSpPr txBox="1"/>
          <p:nvPr/>
        </p:nvSpPr>
        <p:spPr>
          <a:xfrm>
            <a:off x="8131734" y="2662344"/>
            <a:ext cx="3101817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7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en-US" sz="3800" b="1" dirty="0">
                <a:solidFill>
                  <a:srgbClr val="FF954D"/>
                </a:solidFill>
                <a:latin typeface="Montserrat"/>
                <a:sym typeface="Montserrat"/>
              </a:rPr>
              <a:t>s</a:t>
            </a:r>
            <a:r>
              <a:rPr lang="en-US" sz="3800" b="1" dirty="0" smtClean="0">
                <a:solidFill>
                  <a:srgbClr val="FF954D"/>
                </a:solidFill>
                <a:latin typeface="Montserrat"/>
                <a:sym typeface="Montserrat"/>
              </a:rPr>
              <a:t>ilnitskaya_81@mail.ru</a:t>
            </a:r>
            <a:endParaRPr dirty="0"/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8024905" y="2452610"/>
            <a:ext cx="3313568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6" name="Picture 6" descr="http://qrcoder.ru/code/?https%3A%2F%2Fsilnitskaya81.wixsite.com%2Fzhuravlik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011" y="3399646"/>
            <a:ext cx="1843781" cy="184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qrcoder.ru/code/?https%3A%2F%2Fvk.com%2Fzhuravlik_nvk%3Fysclid%3Dl55583k8fp778018519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448" y="4747760"/>
            <a:ext cx="1847865" cy="184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16797" r="15109" b="16882"/>
          <a:stretch/>
        </p:blipFill>
        <p:spPr>
          <a:xfrm>
            <a:off x="467817" y="1991811"/>
            <a:ext cx="6038531" cy="3994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2183"/>
            <a:ext cx="12192000" cy="4522237"/>
          </a:xfrm>
          <a:prstGeom prst="rect">
            <a:avLst/>
          </a:prstGeom>
        </p:spPr>
      </p:pic>
      <p:sp>
        <p:nvSpPr>
          <p:cNvPr id="105" name="Google Shape;105;p2"/>
          <p:cNvSpPr/>
          <p:nvPr/>
        </p:nvSpPr>
        <p:spPr>
          <a:xfrm>
            <a:off x="3732316" y="3385012"/>
            <a:ext cx="8132494" cy="105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ru-RU" dirty="0"/>
              <a:t>АНО "Волонтерский корпус «Журавлик. Крылья» - это активная команда неравнодушных людей и педагогов. Официально организация зарегистрирована в феврале 2020 </a:t>
            </a:r>
            <a:r>
              <a:rPr lang="ru-RU" dirty="0" smtClean="0"/>
              <a:t>года. Сотрудничаем </a:t>
            </a:r>
            <a:r>
              <a:rPr lang="ru-RU" dirty="0"/>
              <a:t>с образовательными </a:t>
            </a:r>
            <a:r>
              <a:rPr lang="ru-RU" dirty="0" smtClean="0"/>
              <a:t>учреждениями, </a:t>
            </a:r>
            <a:r>
              <a:rPr lang="ru-RU" dirty="0"/>
              <a:t>участвуем в волонтерской жизни города и реализуем социальные проекты. </a:t>
            </a:r>
            <a:endParaRPr lang="ru-RU" dirty="0" smtClean="0"/>
          </a:p>
          <a:p>
            <a:pPr algn="just"/>
            <a:r>
              <a:rPr lang="ru-RU" b="1" dirty="0" smtClean="0"/>
              <a:t>С </a:t>
            </a:r>
            <a:r>
              <a:rPr lang="ru-RU" b="1" dirty="0"/>
              <a:t>сентября 2021 по 30 июня 2022 на базе МАДОУ г. </a:t>
            </a:r>
            <a:r>
              <a:rPr lang="ru-RU" b="1" dirty="0"/>
              <a:t>Нягани</a:t>
            </a:r>
            <a:r>
              <a:rPr lang="ru-RU" b="1" dirty="0"/>
              <a:t>  «Д/с №7 «Журавлик» был реализован проект «Развиваемся, играя с родителями</a:t>
            </a:r>
            <a:r>
              <a:rPr lang="ru-RU" b="1" dirty="0" smtClean="0"/>
              <a:t>!». </a:t>
            </a:r>
            <a:r>
              <a:rPr lang="ru-RU" dirty="0" smtClean="0"/>
              <a:t>Проект </a:t>
            </a:r>
            <a:r>
              <a:rPr lang="ru-RU" dirty="0"/>
              <a:t>«родился» в результате систематической </a:t>
            </a:r>
            <a:r>
              <a:rPr lang="ru-RU" dirty="0" smtClean="0"/>
              <a:t>работы с </a:t>
            </a:r>
            <a:r>
              <a:rPr lang="ru-RU" dirty="0"/>
              <a:t>уникальными игровыми </a:t>
            </a:r>
            <a:r>
              <a:rPr lang="ru-RU" dirty="0" smtClean="0"/>
              <a:t>пособиями инженера-физика </a:t>
            </a:r>
            <a:r>
              <a:rPr lang="ru-RU" dirty="0"/>
              <a:t>В.В. </a:t>
            </a:r>
            <a:r>
              <a:rPr lang="ru-RU" dirty="0"/>
              <a:t>Воскобовича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Почему же свой выбор мы сделали в пользу игр В.В. </a:t>
            </a:r>
            <a:r>
              <a:rPr lang="ru-RU" dirty="0"/>
              <a:t>Воскобовича</a:t>
            </a:r>
            <a:r>
              <a:rPr lang="ru-RU" dirty="0"/>
              <a:t>? </a:t>
            </a:r>
            <a:r>
              <a:rPr lang="ru-RU" b="1" dirty="0"/>
              <a:t>Данные </a:t>
            </a:r>
            <a:r>
              <a:rPr lang="ru-RU" b="1" dirty="0" smtClean="0"/>
              <a:t>игры </a:t>
            </a:r>
            <a:r>
              <a:rPr lang="ru-RU" b="1" dirty="0"/>
              <a:t>называют </a:t>
            </a:r>
            <a:r>
              <a:rPr lang="ru-RU" b="1" dirty="0" smtClean="0"/>
              <a:t>«играми </a:t>
            </a:r>
            <a:r>
              <a:rPr lang="ru-RU" b="1" dirty="0"/>
              <a:t>с открытым </a:t>
            </a:r>
            <a:r>
              <a:rPr lang="ru-RU" b="1" dirty="0" smtClean="0"/>
              <a:t>кодом»</a:t>
            </a:r>
            <a:r>
              <a:rPr lang="ru-RU" dirty="0" smtClean="0"/>
              <a:t> - </a:t>
            </a:r>
            <a:r>
              <a:rPr lang="ru-RU" dirty="0"/>
              <a:t>это означает, что родитель совместно с ребенком, выбрав одно игровое пособие, может воплощать любые свои </a:t>
            </a:r>
            <a:r>
              <a:rPr lang="ru-RU" dirty="0" smtClean="0"/>
              <a:t>идеи. Можно </a:t>
            </a:r>
            <a:r>
              <a:rPr lang="ru-RU" dirty="0"/>
              <a:t>придумывать машины, ракеты, цветы из </a:t>
            </a:r>
            <a:r>
              <a:rPr lang="ru-RU" dirty="0" smtClean="0"/>
              <a:t>деталей из таких пособий, как «Чудо-головоломки», «Квадрат </a:t>
            </a:r>
            <a:r>
              <a:rPr lang="ru-RU" dirty="0" smtClean="0"/>
              <a:t>Воскобовича</a:t>
            </a:r>
            <a:r>
              <a:rPr lang="ru-RU" dirty="0" smtClean="0"/>
              <a:t>», «Шнур-малыш», «Чудо-крестик» </a:t>
            </a:r>
            <a:r>
              <a:rPr lang="ru-RU" dirty="0"/>
              <a:t>и </a:t>
            </a:r>
            <a:r>
              <a:rPr lang="ru-RU" dirty="0" smtClean="0"/>
              <a:t>«</a:t>
            </a:r>
            <a:r>
              <a:rPr lang="ru-RU" dirty="0" smtClean="0"/>
              <a:t>Логоформочки</a:t>
            </a:r>
            <a:r>
              <a:rPr lang="ru-RU" dirty="0" smtClean="0"/>
              <a:t>». </a:t>
            </a:r>
            <a:r>
              <a:rPr lang="ru-RU" dirty="0"/>
              <a:t>Парадоксальность этих игр еще и в том, что, не смотря на интенсивный процесс игровой и познавательный деятельности, дети практические не устают от </a:t>
            </a:r>
            <a:r>
              <a:rPr lang="ru-RU" dirty="0" smtClean="0"/>
              <a:t>него. </a:t>
            </a:r>
            <a:r>
              <a:rPr lang="ru-RU" dirty="0"/>
              <a:t>О</a:t>
            </a:r>
            <a:r>
              <a:rPr lang="ru-RU" dirty="0" smtClean="0"/>
              <a:t>ни </a:t>
            </a:r>
            <a:r>
              <a:rPr lang="ru-RU" dirty="0"/>
              <a:t>просто переходят от одной игры к другой, самостоятельно выбирая режим и ритм занятий. </a:t>
            </a:r>
            <a:endParaRPr lang="ru-RU" dirty="0" smtClean="0"/>
          </a:p>
          <a:p>
            <a:pPr algn="just"/>
            <a:r>
              <a:rPr lang="ru-RU" dirty="0" smtClean="0"/>
              <a:t>Любая </a:t>
            </a:r>
            <a:r>
              <a:rPr lang="ru-RU" dirty="0"/>
              <a:t>продуктивная </a:t>
            </a:r>
            <a:r>
              <a:rPr lang="ru-RU" dirty="0" smtClean="0"/>
              <a:t>деятельность требует </a:t>
            </a:r>
            <a:r>
              <a:rPr lang="ru-RU" dirty="0"/>
              <a:t>динамической </a:t>
            </a:r>
            <a:r>
              <a:rPr lang="ru-RU" dirty="0" smtClean="0"/>
              <a:t>разгрузки. В </a:t>
            </a:r>
            <a:r>
              <a:rPr lang="ru-RU" dirty="0"/>
              <a:t>этом нам </a:t>
            </a:r>
            <a:r>
              <a:rPr lang="ru-RU" dirty="0" smtClean="0"/>
              <a:t>помог «Интерактивный пол»! </a:t>
            </a:r>
          </a:p>
          <a:p>
            <a:pPr algn="just"/>
            <a:r>
              <a:rPr lang="ru-RU" dirty="0" smtClean="0"/>
              <a:t>Представьте </a:t>
            </a:r>
            <a:r>
              <a:rPr lang="ru-RU" dirty="0"/>
              <a:t>себе, что в игровом помещении вдруг появилось футбольное поле, речка или озеро по которому можно </a:t>
            </a:r>
            <a:r>
              <a:rPr lang="ru-RU" dirty="0" smtClean="0"/>
              <a:t>пройти… </a:t>
            </a:r>
            <a:r>
              <a:rPr lang="ru-RU" dirty="0"/>
              <a:t>Н</a:t>
            </a:r>
            <a:r>
              <a:rPr lang="ru-RU" dirty="0" smtClean="0"/>
              <a:t>ебо</a:t>
            </a:r>
            <a:r>
              <a:rPr lang="ru-RU" dirty="0"/>
              <a:t>, полное звезд, парк с шуршащими под ногами </a:t>
            </a:r>
            <a:r>
              <a:rPr lang="ru-RU" dirty="0" smtClean="0"/>
              <a:t>листьями или </a:t>
            </a:r>
            <a:r>
              <a:rPr lang="ru-RU" dirty="0"/>
              <a:t>проезжая часть со светофорами, пешеходными переходами и мчащимися машинами. </a:t>
            </a:r>
            <a:r>
              <a:rPr lang="ru-RU" b="1" dirty="0"/>
              <a:t>И</a:t>
            </a:r>
            <a:r>
              <a:rPr lang="ru-RU" b="1" dirty="0" smtClean="0"/>
              <a:t>грать </a:t>
            </a:r>
            <a:r>
              <a:rPr lang="ru-RU" b="1" dirty="0"/>
              <a:t>с детьми </a:t>
            </a:r>
            <a:r>
              <a:rPr lang="ru-RU" b="1" dirty="0" smtClean="0"/>
              <a:t>и проживать с ними детство – </a:t>
            </a:r>
            <a:r>
              <a:rPr lang="ru-RU" b="1" dirty="0"/>
              <a:t>это так </a:t>
            </a:r>
            <a:r>
              <a:rPr lang="ru-RU" b="1" dirty="0" smtClean="0"/>
              <a:t>важно</a:t>
            </a:r>
            <a:r>
              <a:rPr lang="ru-RU" b="1" dirty="0"/>
              <a:t>!</a:t>
            </a:r>
          </a:p>
        </p:txBody>
      </p:sp>
      <p:sp>
        <p:nvSpPr>
          <p:cNvPr id="106" name="Google Shape;106;p2"/>
          <p:cNvSpPr/>
          <p:nvPr/>
        </p:nvSpPr>
        <p:spPr>
          <a:xfrm>
            <a:off x="4940169" y="792129"/>
            <a:ext cx="2375031" cy="60916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223545" y="89117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455067" y="905457"/>
            <a:ext cx="1607976" cy="4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2" y="314720"/>
            <a:ext cx="3181317" cy="2385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074" b="-1189"/>
          <a:stretch/>
        </p:blipFill>
        <p:spPr>
          <a:xfrm>
            <a:off x="395681" y="3015427"/>
            <a:ext cx="3181317" cy="3554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http://qrcoder.ru/code/?https%3A%2F%2Fvk.com%2Fzhuravlik_nvk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3" y="57092"/>
            <a:ext cx="1320614" cy="132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7208" y="89116"/>
            <a:ext cx="2004860" cy="125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4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6152"/>
            <a:ext cx="12241829" cy="4535817"/>
          </a:xfrm>
          <a:prstGeom prst="rect">
            <a:avLst/>
          </a:prstGeom>
        </p:spPr>
      </p:pic>
      <p:sp>
        <p:nvSpPr>
          <p:cNvPr id="63" name="Google Shape;106;p2"/>
          <p:cNvSpPr/>
          <p:nvPr/>
        </p:nvSpPr>
        <p:spPr>
          <a:xfrm>
            <a:off x="6010352" y="4262543"/>
            <a:ext cx="5216466" cy="75759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06;p2"/>
          <p:cNvSpPr/>
          <p:nvPr/>
        </p:nvSpPr>
        <p:spPr>
          <a:xfrm>
            <a:off x="6051914" y="172258"/>
            <a:ext cx="4643089" cy="90760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5884553" y="1223249"/>
            <a:ext cx="5079408" cy="22658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ru-RU" dirty="0"/>
              <a:t>Мы подумали, а что если и родителей подключить к этому познавательно-творческому процессу, а игровые пособия </a:t>
            </a:r>
            <a:r>
              <a:rPr lang="ru-RU" dirty="0" smtClean="0"/>
              <a:t>выдавать на дом, </a:t>
            </a:r>
            <a:r>
              <a:rPr lang="ru-RU" dirty="0"/>
              <a:t>как книги в библиотеке</a:t>
            </a:r>
            <a:r>
              <a:rPr lang="ru-RU" dirty="0" smtClean="0"/>
              <a:t>?</a:t>
            </a:r>
          </a:p>
          <a:p>
            <a:pPr algn="just"/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Опрос </a:t>
            </a:r>
            <a:r>
              <a:rPr lang="ru-RU" dirty="0"/>
              <a:t>родительской общественности </a:t>
            </a:r>
            <a:r>
              <a:rPr lang="ru-RU" dirty="0" smtClean="0"/>
              <a:t>(</a:t>
            </a:r>
            <a:r>
              <a:rPr lang="ru-RU" u="sng" dirty="0" smtClean="0"/>
              <a:t>586 респондентов) </a:t>
            </a:r>
            <a:r>
              <a:rPr lang="ru-RU" dirty="0"/>
              <a:t>показал, </a:t>
            </a:r>
            <a:r>
              <a:rPr lang="ru-RU" u="sng" dirty="0"/>
              <a:t>что </a:t>
            </a:r>
            <a:r>
              <a:rPr lang="ru-RU" u="sng" dirty="0" smtClean="0"/>
              <a:t>88 % </a:t>
            </a:r>
            <a:r>
              <a:rPr lang="ru-RU" dirty="0"/>
              <a:t>родителей, желают принять участие в проекте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107" name="Google Shape;107;p2"/>
          <p:cNvSpPr/>
          <p:nvPr/>
        </p:nvSpPr>
        <p:spPr>
          <a:xfrm>
            <a:off x="6010352" y="215198"/>
            <a:ext cx="46034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32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ОПРОС О ПРОЕКТЕ</a:t>
            </a:r>
            <a:endParaRPr lang="ru-RU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61" y="383398"/>
            <a:ext cx="1656311" cy="28237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" y="332550"/>
            <a:ext cx="1752403" cy="31281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 b="12173"/>
          <a:stretch/>
        </p:blipFill>
        <p:spPr>
          <a:xfrm>
            <a:off x="2018779" y="366449"/>
            <a:ext cx="1599329" cy="2857681"/>
          </a:xfrm>
          <a:prstGeom prst="rect">
            <a:avLst/>
          </a:prstGeom>
        </p:spPr>
      </p:pic>
      <p:sp>
        <p:nvSpPr>
          <p:cNvPr id="43" name="Google Shape;106;p2"/>
          <p:cNvSpPr/>
          <p:nvPr/>
        </p:nvSpPr>
        <p:spPr>
          <a:xfrm>
            <a:off x="110069" y="3452177"/>
            <a:ext cx="5671179" cy="86912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07;p2"/>
          <p:cNvSpPr/>
          <p:nvPr/>
        </p:nvSpPr>
        <p:spPr>
          <a:xfrm>
            <a:off x="610649" y="3477731"/>
            <a:ext cx="62321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32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информация о нас…</a:t>
            </a:r>
            <a:endParaRPr lang="ru-RU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84553" y="2957269"/>
            <a:ext cx="49107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Информирование родителей </a:t>
            </a:r>
            <a:r>
              <a:rPr lang="ru-RU" dirty="0"/>
              <a:t>(законных </a:t>
            </a:r>
            <a:r>
              <a:rPr lang="ru-RU" dirty="0" smtClean="0"/>
              <a:t>представителей) детей </a:t>
            </a:r>
            <a:r>
              <a:rPr lang="ru-RU" dirty="0"/>
              <a:t>дошкольного возраста, </a:t>
            </a:r>
            <a:r>
              <a:rPr lang="ru-RU" dirty="0" smtClean="0"/>
              <a:t>происходило через мессенджеры </a:t>
            </a:r>
            <a:r>
              <a:rPr lang="ru-RU" dirty="0"/>
              <a:t>Viber</a:t>
            </a:r>
            <a:r>
              <a:rPr lang="ru-RU" dirty="0"/>
              <a:t> и  </a:t>
            </a:r>
            <a:r>
              <a:rPr lang="ru-RU" dirty="0"/>
              <a:t>WhatsАpp</a:t>
            </a:r>
            <a:r>
              <a:rPr lang="ru-RU" dirty="0"/>
              <a:t>,  объявления </a:t>
            </a:r>
            <a:r>
              <a:rPr lang="ru-RU" dirty="0" smtClean="0"/>
              <a:t>размещались в </a:t>
            </a:r>
            <a:r>
              <a:rPr lang="ru-RU" dirty="0"/>
              <a:t>социальных </a:t>
            </a:r>
            <a:r>
              <a:rPr lang="ru-RU" dirty="0" smtClean="0"/>
              <a:t>сетях,  далее – участники проходили регистрацию.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273208" y="4405927"/>
            <a:ext cx="4690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Эфиры </a:t>
            </a:r>
            <a:r>
              <a:rPr lang="ru-RU" sz="2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Няганского</a:t>
            </a:r>
            <a:r>
              <a:rPr lang="ru-RU" sz="2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 телеканала</a:t>
            </a:r>
            <a:r>
              <a:rPr lang="ru-RU" sz="2000" b="1" dirty="0" smtClean="0">
                <a:solidFill>
                  <a:srgbClr val="393442"/>
                </a:solidFill>
                <a:latin typeface="PT Sans"/>
              </a:rPr>
              <a:t>:</a:t>
            </a:r>
            <a:endParaRPr lang="ru-RU" sz="2000" b="1" dirty="0">
              <a:solidFill>
                <a:srgbClr val="393442"/>
              </a:solidFill>
              <a:latin typeface="PT Sans"/>
            </a:endParaRPr>
          </a:p>
        </p:txBody>
      </p:sp>
      <p:pic>
        <p:nvPicPr>
          <p:cNvPr id="3074" name="Picture 2" descr="http://qrcoder.ru/code/?https%3A%2F%2Fwww.youtube.com%2Fwatch%3Fv%3DDQibm0YLobk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52" y="5160881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qrcoder.ru/code/?https%3A%2F%2Fwww.youtube.com%2Fwatch%3Fv%3D27Lx96mXkug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61" y="5138927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qrcoder.ru/code/?https%3A%2F%2Fwww.instagram.com%2Ftv%2FCZFRKKAtkdx%2F%3Figshid%3DYmMyMTA2M2Y%3D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114" y="5138927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02803" y="4367818"/>
            <a:ext cx="5435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93442"/>
                </a:solidFill>
                <a:latin typeface="PT Sans"/>
              </a:rPr>
              <a:t>Размещение информации </a:t>
            </a:r>
            <a:r>
              <a:rPr lang="ru-RU" sz="1600" b="1" dirty="0" smtClean="0">
                <a:solidFill>
                  <a:srgbClr val="393442"/>
                </a:solidFill>
                <a:latin typeface="PT Sans"/>
              </a:rPr>
              <a:t>в социальных сетях о </a:t>
            </a:r>
            <a:r>
              <a:rPr lang="ru-RU" sz="1600" b="1" dirty="0">
                <a:solidFill>
                  <a:srgbClr val="393442"/>
                </a:solidFill>
                <a:latin typeface="PT Sans"/>
              </a:rPr>
              <a:t>проекте автором технологии "Сказочные лабиринты игры" В.В. </a:t>
            </a:r>
            <a:r>
              <a:rPr lang="ru-RU" sz="1600" b="1" dirty="0" smtClean="0">
                <a:solidFill>
                  <a:srgbClr val="393442"/>
                </a:solidFill>
                <a:latin typeface="PT Sans"/>
              </a:rPr>
              <a:t>Воскобовичем</a:t>
            </a:r>
            <a:endParaRPr lang="ru-RU" sz="1600" b="1" dirty="0">
              <a:solidFill>
                <a:srgbClr val="393442"/>
              </a:solidFill>
              <a:latin typeface="PT Sans"/>
            </a:endParaRPr>
          </a:p>
        </p:txBody>
      </p:sp>
      <p:pic>
        <p:nvPicPr>
          <p:cNvPr id="60" name="Picture 10" descr="http://qrcoder.ru/code/?https%3A%2F%2Fvk.com%2Fwall-50851588_7676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3" y="5209640"/>
            <a:ext cx="1529731" cy="152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http://qrcoder.ru/code/?https%3A%2F%2Fvk.com%2Fwall-50851588_7795&amp;4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72" y="5245330"/>
            <a:ext cx="1513813" cy="151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5257" y="432114"/>
            <a:ext cx="1543797" cy="966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" y="3878981"/>
            <a:ext cx="12124611" cy="2979019"/>
          </a:xfrm>
          <a:prstGeom prst="rect">
            <a:avLst/>
          </a:prstGeom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</p:pic>
      <p:sp>
        <p:nvSpPr>
          <p:cNvPr id="107" name="Google Shape;107;p2"/>
          <p:cNvSpPr/>
          <p:nvPr/>
        </p:nvSpPr>
        <p:spPr>
          <a:xfrm>
            <a:off x="4458321" y="46838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490693" y="1011882"/>
            <a:ext cx="1607976" cy="4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sp>
        <p:nvSpPr>
          <p:cNvPr id="40" name="Google Shape;106;p2"/>
          <p:cNvSpPr/>
          <p:nvPr/>
        </p:nvSpPr>
        <p:spPr>
          <a:xfrm>
            <a:off x="4040431" y="754724"/>
            <a:ext cx="4508499" cy="4835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Calibri"/>
              </a:rPr>
              <a:t>АКТУАЛЬНОСТЬ ПРОЕКТА </a:t>
            </a:r>
            <a:endParaRPr lang="ru-RU" sz="20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7836" y="1259798"/>
            <a:ext cx="8452481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93442"/>
                </a:solidFill>
                <a:latin typeface="PT Sans"/>
              </a:rPr>
              <a:t>Все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больше в современном мире мы сталкиваемся с проблемой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гаджетозависимости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. </a:t>
            </a:r>
            <a:endParaRPr lang="ru-RU" dirty="0" smtClean="0">
              <a:solidFill>
                <a:srgbClr val="393442"/>
              </a:solidFill>
              <a:latin typeface="PT Sans"/>
            </a:endParaRPr>
          </a:p>
          <a:p>
            <a:pPr algn="just"/>
            <a:r>
              <a:rPr lang="ru-RU" dirty="0" smtClean="0">
                <a:solidFill>
                  <a:srgbClr val="393442"/>
                </a:solidFill>
                <a:latin typeface="PT Sans"/>
              </a:rPr>
              <a:t>Дети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меньше взаимодействуют с родителями, а настольные, печатные игры, так способствующие развитию логического мышления, познавательной сферы и благотворно влияющие на укрепление межличностных отношений, давно утратили актуальность для современных (молодых) родителей. </a:t>
            </a:r>
            <a:endParaRPr lang="ru-RU" dirty="0" smtClean="0">
              <a:solidFill>
                <a:srgbClr val="393442"/>
              </a:solidFill>
              <a:latin typeface="PT Sans"/>
            </a:endParaRPr>
          </a:p>
          <a:p>
            <a:pPr algn="just"/>
            <a:r>
              <a:rPr lang="ru-RU" dirty="0" smtClean="0">
                <a:solidFill>
                  <a:srgbClr val="393442"/>
                </a:solidFill>
                <a:latin typeface="PT Sans"/>
              </a:rPr>
              <a:t>Чем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больше времени развивающаяся личность проводит с гаджетом, тем более высока его психологическая зависимость от него. </a:t>
            </a:r>
            <a:endParaRPr lang="ru-RU" dirty="0" smtClean="0">
              <a:solidFill>
                <a:srgbClr val="393442"/>
              </a:solidFill>
              <a:latin typeface="PT Sans"/>
            </a:endParaRPr>
          </a:p>
          <a:p>
            <a:pPr algn="just"/>
            <a:r>
              <a:rPr lang="ru-RU" b="1" dirty="0" smtClean="0">
                <a:solidFill>
                  <a:srgbClr val="393442"/>
                </a:solidFill>
                <a:latin typeface="PT Sans"/>
              </a:rPr>
              <a:t>Научные </a:t>
            </a:r>
            <a:r>
              <a:rPr lang="ru-RU" b="1" dirty="0">
                <a:solidFill>
                  <a:srgbClr val="393442"/>
                </a:solidFill>
                <a:latin typeface="PT Sans"/>
              </a:rPr>
              <a:t>исследования в основе </a:t>
            </a:r>
            <a:r>
              <a:rPr lang="ru-RU" b="1" dirty="0">
                <a:solidFill>
                  <a:srgbClr val="393442"/>
                </a:solidFill>
                <a:latin typeface="PT Sans"/>
              </a:rPr>
              <a:t>гаджетзависимости</a:t>
            </a:r>
            <a:r>
              <a:rPr lang="ru-RU" b="1" dirty="0">
                <a:solidFill>
                  <a:srgbClr val="393442"/>
                </a:solidFill>
                <a:latin typeface="PT Sans"/>
              </a:rPr>
              <a:t> выделяют механизм, связанный с синтезом дофамина - гормона </a:t>
            </a:r>
            <a:r>
              <a:rPr lang="ru-RU" b="1" dirty="0" smtClean="0">
                <a:solidFill>
                  <a:srgbClr val="393442"/>
                </a:solidFill>
                <a:latin typeface="PT Sans"/>
              </a:rPr>
              <a:t>удовольствия, и </a:t>
            </a:r>
            <a:r>
              <a:rPr lang="ru-RU" b="1" dirty="0">
                <a:solidFill>
                  <a:srgbClr val="393442"/>
                </a:solidFill>
                <a:latin typeface="PT Sans"/>
              </a:rPr>
              <a:t>в физиологическом аспекте </a:t>
            </a:r>
            <a:r>
              <a:rPr lang="ru-RU" b="1" dirty="0">
                <a:solidFill>
                  <a:srgbClr val="393442"/>
                </a:solidFill>
                <a:latin typeface="PT Sans"/>
              </a:rPr>
              <a:t>гаджетзависимость</a:t>
            </a:r>
            <a:r>
              <a:rPr lang="ru-RU" b="1" dirty="0">
                <a:solidFill>
                  <a:srgbClr val="393442"/>
                </a:solidFill>
                <a:latin typeface="PT Sans"/>
              </a:rPr>
              <a:t> имеет много общего с наркотической зависимостью. </a:t>
            </a:r>
            <a:endParaRPr lang="ru-RU" b="1" dirty="0" smtClean="0">
              <a:solidFill>
                <a:srgbClr val="393442"/>
              </a:solidFill>
              <a:latin typeface="PT Sans"/>
            </a:endParaRPr>
          </a:p>
          <a:p>
            <a:pPr algn="just"/>
            <a:r>
              <a:rPr lang="ru-RU" dirty="0" smtClean="0">
                <a:solidFill>
                  <a:srgbClr val="393442"/>
                </a:solidFill>
                <a:latin typeface="PT Sans"/>
              </a:rPr>
              <a:t>Соответственно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, чем дальше, тем больше выявляется необходимость в "дозе" использования гаджетов. Зависимость детей от гаджетов - это неправильно организованный детский досуг. Современные дети учатся ходить, говорить и осваивать информационные технологии почти одновременно и уже в раннем детстве становятся активными пользователями. </a:t>
            </a:r>
            <a:endParaRPr lang="ru-RU" dirty="0" smtClean="0">
              <a:solidFill>
                <a:srgbClr val="393442"/>
              </a:solidFill>
              <a:latin typeface="PT Sans"/>
            </a:endParaRPr>
          </a:p>
          <a:p>
            <a:pPr algn="just"/>
            <a:r>
              <a:rPr lang="ru-RU" dirty="0" smtClean="0">
                <a:solidFill>
                  <a:srgbClr val="393442"/>
                </a:solidFill>
                <a:latin typeface="PT Sans"/>
              </a:rPr>
              <a:t>В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результате: </a:t>
            </a:r>
            <a:r>
              <a:rPr lang="ru-RU" dirty="0" smtClean="0">
                <a:solidFill>
                  <a:srgbClr val="393442"/>
                </a:solidFill>
                <a:latin typeface="PT Sans"/>
              </a:rPr>
              <a:t>ребенок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не играет в игрушки, не стремится к общению со сверстниками; </a:t>
            </a:r>
            <a:r>
              <a:rPr lang="ru-RU" dirty="0" smtClean="0">
                <a:solidFill>
                  <a:srgbClr val="393442"/>
                </a:solidFill>
                <a:latin typeface="PT Sans"/>
              </a:rPr>
              <a:t>ребенок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предпочитает проводить время с планшетом, телефоном, а не с родителями; </a:t>
            </a:r>
            <a:r>
              <a:rPr lang="ru-RU" dirty="0" smtClean="0">
                <a:solidFill>
                  <a:srgbClr val="393442"/>
                </a:solidFill>
                <a:latin typeface="PT Sans"/>
              </a:rPr>
              <a:t>попытки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ограничить время обращения с гаджетами вызывают протест или истерику; </a:t>
            </a:r>
            <a:r>
              <a:rPr lang="ru-RU" dirty="0" smtClean="0">
                <a:solidFill>
                  <a:srgbClr val="393442"/>
                </a:solidFill>
                <a:latin typeface="PT Sans"/>
              </a:rPr>
              <a:t>у ребенка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хорошее настроение только тогда, когда используется гаджет; </a:t>
            </a:r>
            <a:r>
              <a:rPr lang="ru-RU" dirty="0" smtClean="0">
                <a:solidFill>
                  <a:srgbClr val="393442"/>
                </a:solidFill>
                <a:latin typeface="PT Sans"/>
              </a:rPr>
              <a:t>после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использования гаджета ребенок никак не может переключиться на другой вид деятельности; </a:t>
            </a:r>
            <a:r>
              <a:rPr lang="ru-RU" dirty="0" smtClean="0">
                <a:solidFill>
                  <a:srgbClr val="393442"/>
                </a:solidFill>
                <a:latin typeface="PT Sans"/>
              </a:rPr>
              <a:t>после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использования гаджета у ребенка проявляется раздражительность и агрессивность в общении. </a:t>
            </a:r>
            <a:endParaRPr lang="ru-RU" dirty="0" smtClean="0">
              <a:solidFill>
                <a:srgbClr val="393442"/>
              </a:solidFill>
              <a:latin typeface="PT Sans"/>
            </a:endParaRPr>
          </a:p>
          <a:p>
            <a:pPr algn="just"/>
            <a:r>
              <a:rPr lang="ru-RU" dirty="0" smtClean="0">
                <a:solidFill>
                  <a:srgbClr val="393442"/>
                </a:solidFill>
                <a:latin typeface="PT Sans"/>
              </a:rPr>
              <a:t>Мы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не призываем полностью отказаться от использования </a:t>
            </a:r>
            <a:r>
              <a:rPr lang="ru-RU" dirty="0" smtClean="0">
                <a:solidFill>
                  <a:srgbClr val="393442"/>
                </a:solidFill>
                <a:latin typeface="PT Sans"/>
              </a:rPr>
              <a:t>таких </a:t>
            </a:r>
            <a:r>
              <a:rPr lang="en-US" dirty="0" smtClean="0">
                <a:solidFill>
                  <a:srgbClr val="393442"/>
                </a:solidFill>
                <a:latin typeface="PT Sans"/>
              </a:rPr>
              <a:t>“</a:t>
            </a:r>
            <a:r>
              <a:rPr lang="ru-RU" dirty="0" smtClean="0">
                <a:solidFill>
                  <a:srgbClr val="393442"/>
                </a:solidFill>
                <a:latin typeface="PT Sans"/>
              </a:rPr>
              <a:t>любимых </a:t>
            </a:r>
            <a:r>
              <a:rPr lang="ru-RU" dirty="0">
                <a:solidFill>
                  <a:srgbClr val="393442"/>
                </a:solidFill>
                <a:latin typeface="PT Sans"/>
              </a:rPr>
              <a:t>сердцу игрушек", но рекомендуем проводить больше времени с детьми, играя в современные интеллектуальные, познавательные игры. Тем самым развивая собственного ребенка и укрепляя детско-родительские отношения не навязчиво, а в </a:t>
            </a:r>
            <a:r>
              <a:rPr lang="ru-RU" dirty="0" smtClean="0">
                <a:solidFill>
                  <a:srgbClr val="393442"/>
                </a:solidFill>
                <a:latin typeface="PT Sans"/>
              </a:rPr>
              <a:t>игре</a:t>
            </a:r>
            <a:endParaRPr lang="ru-RU" dirty="0">
              <a:solidFill>
                <a:srgbClr val="393442"/>
              </a:solidFill>
              <a:latin typeface="PT 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5857" y="5368490"/>
            <a:ext cx="27461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200" dirty="0">
                <a:solidFill>
                  <a:srgbClr val="222222"/>
                </a:solidFill>
                <a:latin typeface="GraphikCy"/>
              </a:rPr>
              <a:t>Подробнее на РБК: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>
                <a:solidFill>
                  <a:srgbClr val="222222"/>
                </a:solidFill>
                <a:latin typeface="GraphikCy"/>
              </a:rPr>
              <a:t>https://www.rbc.ru/society/22/06/2021/60d0f21f9a794785cf8fd342?ysclid=l53roj5ohm611925321</a:t>
            </a:r>
            <a:endParaRPr lang="ru-RU" sz="1200" dirty="0"/>
          </a:p>
        </p:txBody>
      </p:sp>
      <p:pic>
        <p:nvPicPr>
          <p:cNvPr id="2054" name="Picture 6" descr="http://qrcoder.ru/code/?https%3A%2F%2Fwww.rbc.ru%2Fsociety%2F22%2F06%2F2021%2F60d0f21f9a794785cf8fd342%3Fysclid%3Dl53roj5ohm611925321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1" y="3357856"/>
            <a:ext cx="2284518" cy="228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://qrcoder.ru/code/?https%3A%2F%2Fvk.com%2Fwall-212577297_59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7" y="1044593"/>
            <a:ext cx="2349124" cy="234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06;p2"/>
          <p:cNvSpPr/>
          <p:nvPr/>
        </p:nvSpPr>
        <p:spPr>
          <a:xfrm>
            <a:off x="67388" y="261189"/>
            <a:ext cx="3323125" cy="83099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2000" b="1" dirty="0">
              <a:solidFill>
                <a:schemeClr val="accent4">
                  <a:lumMod val="60000"/>
                  <a:lumOff val="40000"/>
                </a:schemeClr>
              </a:solidFill>
              <a:latin typeface="Montserrat Black"/>
              <a:ea typeface="Montserrat Black"/>
              <a:cs typeface="Montserrat Black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617" y="261188"/>
            <a:ext cx="2442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Calibri"/>
              </a:rPr>
              <a:t>ЭФИР НЯГАНСКОГО </a:t>
            </a:r>
            <a:r>
              <a:rPr lang="ru-RU" sz="12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Calibri"/>
              </a:rPr>
              <a:t>ТЕЛЕКАНАЛА, ПОДТВЕРЖАЮЩИЙ </a:t>
            </a:r>
            <a:r>
              <a:rPr lang="ru-RU" sz="12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Calibri"/>
              </a:rPr>
              <a:t>АКТУАЛЬНОСТЬ ПРОЕКТА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214" y="110727"/>
            <a:ext cx="173141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1"/>
            <a:ext cx="12221085" cy="6776519"/>
            <a:chOff x="0" y="-50819"/>
            <a:chExt cx="12221085" cy="693211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8129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6595" y="-50819"/>
              <a:ext cx="2724490" cy="1707603"/>
            </a:xfrm>
            <a:prstGeom prst="rect">
              <a:avLst/>
            </a:prstGeom>
          </p:spPr>
        </p:pic>
      </p:grpSp>
      <p:sp>
        <p:nvSpPr>
          <p:cNvPr id="107" name="Google Shape;107;p2"/>
          <p:cNvSpPr/>
          <p:nvPr/>
        </p:nvSpPr>
        <p:spPr>
          <a:xfrm>
            <a:off x="4583000" y="32301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1037618" y="5105639"/>
            <a:ext cx="4625331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Задачи:</a:t>
            </a: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/>
          <a:stretch/>
        </p:blipFill>
        <p:spPr>
          <a:xfrm>
            <a:off x="544713" y="160882"/>
            <a:ext cx="3953271" cy="30137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95043" y="1624357"/>
            <a:ext cx="6451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12529"/>
                </a:solidFill>
                <a:latin typeface="Montserrat" panose="020B0604020202020204" charset="-52"/>
              </a:rPr>
              <a:t>Дети </a:t>
            </a:r>
            <a:r>
              <a:rPr lang="ru-RU" sz="1600" dirty="0" smtClean="0">
                <a:solidFill>
                  <a:srgbClr val="212529"/>
                </a:solidFill>
                <a:latin typeface="Montserrat" panose="020B0604020202020204" charset="-52"/>
              </a:rPr>
              <a:t>дошкольного  </a:t>
            </a:r>
            <a:r>
              <a:rPr lang="ru-RU" sz="1600" dirty="0">
                <a:solidFill>
                  <a:srgbClr val="212529"/>
                </a:solidFill>
                <a:latin typeface="Montserrat" panose="020B0604020202020204" charset="-52"/>
              </a:rPr>
              <a:t>возраста </a:t>
            </a:r>
            <a:r>
              <a:rPr lang="ru-RU" sz="1600" dirty="0" smtClean="0">
                <a:solidFill>
                  <a:srgbClr val="212529"/>
                </a:solidFill>
                <a:latin typeface="Montserrat" panose="020B0604020202020204" charset="-52"/>
              </a:rPr>
              <a:t>(в </a:t>
            </a:r>
            <a:r>
              <a:rPr lang="ru-RU" sz="1600" dirty="0">
                <a:solidFill>
                  <a:srgbClr val="212529"/>
                </a:solidFill>
                <a:latin typeface="Montserrat" panose="020B0604020202020204" charset="-52"/>
              </a:rPr>
              <a:t>том числе из малообеспеченных, многодетных семей и семей с детьми с ОВЗ и </a:t>
            </a:r>
            <a:r>
              <a:rPr lang="ru-RU" sz="1600" dirty="0" smtClean="0">
                <a:solidFill>
                  <a:srgbClr val="212529"/>
                </a:solidFill>
                <a:latin typeface="Montserrat" panose="020B0604020202020204" charset="-52"/>
              </a:rPr>
              <a:t>инвалидностью) </a:t>
            </a:r>
            <a:r>
              <a:rPr lang="ru-RU" sz="1600" dirty="0">
                <a:solidFill>
                  <a:srgbClr val="212529"/>
                </a:solidFill>
                <a:latin typeface="Montserrat" panose="020B0604020202020204" charset="-52"/>
              </a:rPr>
              <a:t>и их </a:t>
            </a:r>
            <a:r>
              <a:rPr lang="ru-RU" sz="1600" dirty="0" smtClean="0">
                <a:solidFill>
                  <a:srgbClr val="212529"/>
                </a:solidFill>
                <a:latin typeface="Montserrat" panose="020B0604020202020204" charset="-52"/>
              </a:rPr>
              <a:t>родители</a:t>
            </a:r>
            <a:r>
              <a:rPr lang="ru-RU" sz="1600" dirty="0">
                <a:solidFill>
                  <a:srgbClr val="212529"/>
                </a:solidFill>
                <a:latin typeface="Montserrat" panose="020B0604020202020204" charset="-52"/>
              </a:rPr>
              <a:t> </a:t>
            </a:r>
            <a:r>
              <a:rPr lang="ru-RU" sz="1600" dirty="0" smtClean="0">
                <a:solidFill>
                  <a:srgbClr val="212529"/>
                </a:solidFill>
                <a:latin typeface="Montserrat" panose="020B0604020202020204" charset="-52"/>
              </a:rPr>
              <a:t>(180 детей и 180 родителей.)</a:t>
            </a:r>
            <a:endParaRPr lang="ru-RU" sz="1600" dirty="0">
              <a:latin typeface="Montserrat" panose="020B0604020202020204" charset="-52"/>
            </a:endParaRPr>
          </a:p>
        </p:txBody>
      </p:sp>
      <p:sp>
        <p:nvSpPr>
          <p:cNvPr id="27" name="Google Shape;118;p2"/>
          <p:cNvSpPr txBox="1"/>
          <p:nvPr/>
        </p:nvSpPr>
        <p:spPr>
          <a:xfrm>
            <a:off x="4899285" y="1030900"/>
            <a:ext cx="2857433" cy="4800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defRPr>
            </a:lvl1pPr>
          </a:lstStyle>
          <a:p>
            <a:pPr algn="ctr"/>
            <a:endParaRPr lang="ru-RU" b="1" i="1" dirty="0" smtClean="0">
              <a:sym typeface="Montserrat SemiBold"/>
            </a:endParaRPr>
          </a:p>
          <a:p>
            <a:pPr algn="ctr"/>
            <a:r>
              <a:rPr lang="ru-RU" sz="2600" b="1" dirty="0" smtClean="0">
                <a:sym typeface="Montserrat SemiBold"/>
              </a:rPr>
              <a:t>Целевая </a:t>
            </a:r>
            <a:r>
              <a:rPr lang="ru-RU" sz="2600" b="1" dirty="0">
                <a:sym typeface="Montserrat SemiBold"/>
              </a:rPr>
              <a:t>аудитория</a:t>
            </a:r>
            <a:r>
              <a:rPr lang="ru-RU" sz="2600" i="1" dirty="0" smtClean="0">
                <a:sym typeface="Montserrat SemiBold"/>
              </a:rPr>
              <a:t>:</a:t>
            </a:r>
            <a:endParaRPr sz="2600" b="1" i="1" dirty="0">
              <a:sym typeface="Montserrat Semi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5043" y="4372251"/>
            <a:ext cx="68940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212529"/>
                </a:solidFill>
                <a:latin typeface="Montserrat" panose="020B0604020202020204" charset="-52"/>
              </a:rPr>
              <a:t>Повышение </a:t>
            </a:r>
            <a:r>
              <a:rPr lang="ru-RU" sz="1600" dirty="0" smtClean="0">
                <a:solidFill>
                  <a:srgbClr val="212529"/>
                </a:solidFill>
                <a:latin typeface="Montserrat" panose="020B0604020202020204" charset="-52"/>
              </a:rPr>
              <a:t>уровня </a:t>
            </a:r>
            <a:r>
              <a:rPr lang="ru-RU" sz="1600" dirty="0">
                <a:solidFill>
                  <a:srgbClr val="212529"/>
                </a:solidFill>
                <a:latin typeface="Montserrat" panose="020B0604020202020204" charset="-52"/>
              </a:rPr>
              <a:t>познавательной, эмоционально-волевой сферы у детей дошкольного возраста, укрепление детско-родительских связей и развитие родительских компетенций, через организацию комплекса познавательных игр </a:t>
            </a:r>
            <a:r>
              <a:rPr lang="ru-RU" sz="1600" dirty="0" smtClean="0">
                <a:solidFill>
                  <a:srgbClr val="212529"/>
                </a:solidFill>
                <a:latin typeface="Montserrat" panose="020B0604020202020204" charset="-52"/>
              </a:rPr>
              <a:t/>
            </a:r>
            <a:br>
              <a:rPr lang="ru-RU" sz="1600" dirty="0" smtClean="0">
                <a:solidFill>
                  <a:srgbClr val="212529"/>
                </a:solidFill>
                <a:latin typeface="Montserrat" panose="020B0604020202020204" charset="-52"/>
              </a:rPr>
            </a:br>
            <a:r>
              <a:rPr lang="ru-RU" sz="1600" dirty="0" smtClean="0">
                <a:solidFill>
                  <a:srgbClr val="212529"/>
                </a:solidFill>
                <a:latin typeface="Montserrat" panose="020B0604020202020204" charset="-52"/>
              </a:rPr>
              <a:t>(</a:t>
            </a:r>
            <a:r>
              <a:rPr lang="ru-RU" sz="1600" dirty="0">
                <a:solidFill>
                  <a:srgbClr val="212529"/>
                </a:solidFill>
                <a:latin typeface="Montserrat" panose="020B0604020202020204" charset="-52"/>
              </a:rPr>
              <a:t>квест</a:t>
            </a:r>
            <a:r>
              <a:rPr lang="ru-RU" sz="1600" dirty="0">
                <a:solidFill>
                  <a:srgbClr val="212529"/>
                </a:solidFill>
                <a:latin typeface="Montserrat" panose="020B0604020202020204" charset="-52"/>
              </a:rPr>
              <a:t>-игр) </a:t>
            </a:r>
            <a:r>
              <a:rPr lang="ru-RU" sz="1600" u="sng" dirty="0">
                <a:solidFill>
                  <a:srgbClr val="212529"/>
                </a:solidFill>
                <a:latin typeface="Montserrat" panose="020B0604020202020204" charset="-52"/>
              </a:rPr>
              <a:t>для детей от 1,5 года до 7 лет, путем создания интеллектуально-творческого пространства </a:t>
            </a:r>
            <a:r>
              <a:rPr lang="ru-RU" sz="1600" u="sng" dirty="0" smtClean="0">
                <a:solidFill>
                  <a:srgbClr val="212529"/>
                </a:solidFill>
                <a:latin typeface="Montserrat" panose="020B0604020202020204" charset="-52"/>
              </a:rPr>
              <a:t>«Развиваемся</a:t>
            </a:r>
            <a:r>
              <a:rPr lang="ru-RU" sz="1600" u="sng" dirty="0">
                <a:solidFill>
                  <a:srgbClr val="212529"/>
                </a:solidFill>
                <a:latin typeface="Montserrat" panose="020B0604020202020204" charset="-52"/>
              </a:rPr>
              <a:t>, играя с родителями</a:t>
            </a:r>
            <a:r>
              <a:rPr lang="ru-RU" sz="1600" u="sng" dirty="0" smtClean="0">
                <a:solidFill>
                  <a:srgbClr val="212529"/>
                </a:solidFill>
                <a:latin typeface="Montserrat" panose="020B0604020202020204" charset="-52"/>
              </a:rPr>
              <a:t>!».</a:t>
            </a:r>
            <a:endParaRPr lang="ru-RU" sz="1600" u="sng" dirty="0">
              <a:solidFill>
                <a:srgbClr val="212529"/>
              </a:solidFill>
              <a:latin typeface="Montserrat" panose="020B060402020202020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9" y="3573506"/>
            <a:ext cx="4006329" cy="3004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899287" y="2810548"/>
            <a:ext cx="6661002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rPr>
              <a:t>Национальные цели развития России до 2030 </a:t>
            </a:r>
            <a:r>
              <a:rPr lang="ru-RU" sz="1800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rPr>
              <a:t>года:</a:t>
            </a:r>
            <a:r>
              <a:rPr lang="ru-RU" sz="18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rPr>
              <a:t> </a:t>
            </a:r>
            <a:r>
              <a:rPr lang="ru-RU" sz="1800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rPr>
              <a:t>создание </a:t>
            </a:r>
            <a:r>
              <a:rPr lang="ru-RU" sz="18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rPr>
              <a:t>возможностей для самореализации и развития </a:t>
            </a:r>
            <a:r>
              <a:rPr lang="ru-RU" sz="1800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</a:rPr>
              <a:t>талантов.</a:t>
            </a:r>
            <a:endParaRPr lang="ru-RU" sz="18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</a:endParaRPr>
          </a:p>
        </p:txBody>
      </p:sp>
      <p:sp>
        <p:nvSpPr>
          <p:cNvPr id="28" name="Google Shape;118;p2"/>
          <p:cNvSpPr txBox="1"/>
          <p:nvPr/>
        </p:nvSpPr>
        <p:spPr>
          <a:xfrm>
            <a:off x="4899287" y="3903323"/>
            <a:ext cx="1057894" cy="4440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1800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Цель:</a:t>
            </a:r>
            <a:endParaRPr sz="18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34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4118"/>
            <a:ext cx="12192000" cy="4535817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4196123" y="238008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56" y="1564876"/>
            <a:ext cx="5488876" cy="4188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521" y="1253670"/>
            <a:ext cx="5780032" cy="43848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5499" y="856990"/>
            <a:ext cx="8354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</a:rPr>
              <a:t>«ИНТЕЛЛЕКТУАЛЬНО-ТВОРЧЕСКОЕ ПРОСТРАНСТВО»</a:t>
            </a:r>
            <a:endParaRPr lang="ru-RU" sz="2000" b="1" dirty="0">
              <a:solidFill>
                <a:schemeClr val="tx1"/>
              </a:solidFill>
              <a:latin typeface="Montserrat Black"/>
              <a:ea typeface="Montserrat Black"/>
              <a:cs typeface="Montserrat Black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9354" y="171918"/>
            <a:ext cx="173141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29" y="2322183"/>
            <a:ext cx="12241829" cy="4535817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3938289" y="21038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8583" y="832163"/>
            <a:ext cx="10965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«ИГРОТЕКА» - СИСТЕМЫ ХРАНЕНИЯ ДЛЯ ИГРОВЫХ ПОСОБИЙ</a:t>
            </a: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Здесь родители и дети обменивают игровые пособия и </a:t>
            </a: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берут на дом под запись, получая инструктаж по выбранной игре</a:t>
            </a:r>
            <a:endParaRPr lang="ru-RU" sz="20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25171" r="4490" b="15783"/>
          <a:stretch/>
        </p:blipFill>
        <p:spPr>
          <a:xfrm>
            <a:off x="533444" y="2056713"/>
            <a:ext cx="5179937" cy="29764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8" r="4626" b="-1"/>
          <a:stretch/>
        </p:blipFill>
        <p:spPr>
          <a:xfrm>
            <a:off x="5898302" y="2056713"/>
            <a:ext cx="5716555" cy="28011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376" y="3786194"/>
            <a:ext cx="3414931" cy="25611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2661" y="49360"/>
            <a:ext cx="173141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29" y="2398781"/>
            <a:ext cx="12241829" cy="4535817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4006118" y="28121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5529" y="987337"/>
            <a:ext cx="8354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«ИНТЕЛЛЕКТУАЛЬНО-ТВОРЧЕСКОЕ ПРОСТРАНСТВО»</a:t>
            </a: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Развивающе</a:t>
            </a:r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-обучающие занятия для детей и родителей</a:t>
            </a:r>
            <a:endParaRPr lang="ru-RU" sz="20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r="18253" b="6285"/>
          <a:stretch/>
        </p:blipFill>
        <p:spPr>
          <a:xfrm>
            <a:off x="670953" y="1892909"/>
            <a:ext cx="2555770" cy="2576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4" y="4307207"/>
            <a:ext cx="2861639" cy="2146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66" y="1865882"/>
            <a:ext cx="4175508" cy="3131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064" y="4307207"/>
            <a:ext cx="2100410" cy="2498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9" r="27099"/>
          <a:stretch/>
        </p:blipFill>
        <p:spPr>
          <a:xfrm>
            <a:off x="9292630" y="1697744"/>
            <a:ext cx="2105684" cy="3061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9820" y="256098"/>
            <a:ext cx="1731414" cy="1085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" t="10887" r="16855" b="1293"/>
          <a:stretch/>
        </p:blipFill>
        <p:spPr>
          <a:xfrm>
            <a:off x="4876222" y="4483864"/>
            <a:ext cx="2465596" cy="2247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6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83" y="2297291"/>
            <a:ext cx="12241829" cy="4535817"/>
          </a:xfrm>
          <a:prstGeom prst="rect">
            <a:avLst/>
          </a:prstGeom>
        </p:spPr>
      </p:pic>
      <p:sp>
        <p:nvSpPr>
          <p:cNvPr id="107" name="Google Shape;107;p2"/>
          <p:cNvSpPr/>
          <p:nvPr/>
        </p:nvSpPr>
        <p:spPr>
          <a:xfrm>
            <a:off x="4006118" y="28121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7831" y="956940"/>
            <a:ext cx="8354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«ИНТЕЛЛЕКТУАЛЬНО-ТВОРЧЕСКОЕ ПРОСТРАНСТВО»</a:t>
            </a:r>
          </a:p>
          <a:p>
            <a:pPr algn="ctr"/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Развивающе</a:t>
            </a:r>
            <a:r>
              <a:rPr lang="ru-RU" sz="2000" b="1" dirty="0" smtClean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</a:rPr>
              <a:t>-обучающие занятия для детей и родителей</a:t>
            </a:r>
            <a:endParaRPr lang="ru-RU" sz="2000" b="1" dirty="0">
              <a:solidFill>
                <a:schemeClr val="dk1"/>
              </a:solidFill>
              <a:latin typeface="Montserrat Black"/>
              <a:ea typeface="Montserrat Black"/>
              <a:cs typeface="Montserrat Black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136" y="1664826"/>
            <a:ext cx="4496090" cy="3574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3212"/>
            <a:ext cx="4293211" cy="4266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366" y="1528690"/>
            <a:ext cx="3792672" cy="48698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2122" y="92566"/>
            <a:ext cx="173141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месте ради детей_3_00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Вместе ради детей_3_001</Template>
  <TotalTime>2411</TotalTime>
  <Words>1387</Words>
  <Application>Microsoft Office PowerPoint</Application>
  <PresentationFormat>Широкоэкранный</PresentationFormat>
  <Paragraphs>114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Montserrat SemiBold</vt:lpstr>
      <vt:lpstr>Calibri</vt:lpstr>
      <vt:lpstr>PT Sans</vt:lpstr>
      <vt:lpstr>Montserrat Black</vt:lpstr>
      <vt:lpstr>Arial</vt:lpstr>
      <vt:lpstr>GraphikCy</vt:lpstr>
      <vt:lpstr>Montserrat</vt:lpstr>
      <vt:lpstr>Montserrat ExtraBold</vt:lpstr>
      <vt:lpstr>Вместе ради детей_3_001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 Овчинникова Елена Викторовна </cp:lastModifiedBy>
  <cp:revision>99</cp:revision>
  <dcterms:created xsi:type="dcterms:W3CDTF">2020-03-24T07:41:27Z</dcterms:created>
  <dcterms:modified xsi:type="dcterms:W3CDTF">2022-09-09T10:23:10Z</dcterms:modified>
</cp:coreProperties>
</file>