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3" r:id="rId5"/>
    <p:sldId id="262" r:id="rId6"/>
    <p:sldId id="265" r:id="rId7"/>
    <p:sldId id="266" r:id="rId8"/>
    <p:sldId id="267" r:id="rId9"/>
    <p:sldId id="268" r:id="rId10"/>
    <p:sldId id="264" r:id="rId11"/>
    <p:sldId id="25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317D"/>
    <a:srgbClr val="F4F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402DE-26BB-4BCF-8C93-FAD04400B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3779E9-AF53-4413-A8D8-51A79B256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FC1D1-4967-46F6-9270-AC67D122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2151C5-9675-4FB3-A9E1-FD0F2FB2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879930-0BE6-49A1-A29D-CF7A1C20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51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DA46F-E6BC-44AA-B58D-49120D92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D54BB4-C058-47B3-8EF7-64F6C3A2B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C824D2-D888-4EED-A085-B86A9527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370FD-550A-4EC7-BB53-EE8C19D7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6D87EC-1D54-4194-A781-26A5597A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06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480194E-D98B-4BA2-A51A-DE04AE1850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F494E7-53D1-4CF5-AC5E-C24801683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BE343D-BBED-4E14-963D-4A30736E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137E36-EE47-49EA-BF1B-CD52DC3C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117537-53D1-45A6-BA59-DC207219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75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2C2B7-CE0A-4658-AEC2-82AF0DA7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2B046E-161B-4BB1-A676-11F3DD105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4A17F6-C435-4845-BFEE-E8A623ED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87316F-6109-4405-9414-87F39F802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A58A77-2DB6-462B-8270-6BFD8CFB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90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D37E0C-1179-4206-AFE4-A73ECB0B8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F10BB4-C028-4A2B-98CA-A9556EF4D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5F20AA-8A4B-4E15-A3BE-0CAF05BE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1E7456-E016-4761-B408-D9CE7B15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EB7BA6-E90B-4E14-BA27-B46C8D26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18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12D98-52C5-47B5-B417-63C89FE5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AB561C-CEC7-402D-8CBB-6A9DDB694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EB95F8-CF15-4FC7-BDC7-F51454A6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B6361F-5F19-40F3-891D-549FE8A3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FA8284-D1E7-41A4-822B-C00C5DFAB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D3D8FA-EA52-465F-9124-BDEABB7C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1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BEFF65-54A1-4E1A-8120-57A25C7F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BFEAA8-17A9-4249-925D-50777103E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1A22EE-BF1F-4DC5-BB8B-43D28BA8F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D19C23-57FB-4209-8767-F31F572BD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3EE85C-7EB8-42AA-91FB-6C0EFD0E6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33C7340-93AA-4C65-8866-71A0B0B0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B1775B-CCD5-4285-83A5-C37E76D5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87084F-0F76-4F6C-B3A2-88DE97A3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05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12071-D261-4C55-B474-A09501BB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0B00C2-48A6-4916-BA50-297E3310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1B7390B-A0BF-43B0-B3A4-56E53B7F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E0CE8A-5981-47CE-8A7F-386F264D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9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5EC44EF-6268-4A0A-859F-FFC7D2A7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A76BE1E-50CE-49A4-AF16-864B9120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FADB8D-4669-4D10-AEA2-F79D2FE1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25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B6A1A8-FFE3-46AF-85F7-479E2F78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DCCA0D-F639-476C-9738-242EB3277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920F67-7508-4B22-B3CB-19A1F7F0E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C839AA-F882-4E5E-BB6B-6225854B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058003C-5651-4F49-9BC5-219AE705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ACEB2F-0D53-4ADD-99E7-C112696F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15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C86DC-0CDB-4049-B538-82D7B878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B32F26-FA4E-4A1B-8BB8-6900265CC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3D723E6-485C-468C-AF43-DDA51CFD4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18E253-E8E8-4466-9AE5-DDB85406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6823DC-F4A4-4C98-8CA9-F2A1C7FA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83BF1F-26AA-4C9D-BA95-79E88E5C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63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0DD5F-4DCD-447D-B670-4DBCB81B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23381E-F4D7-4182-A9FA-AEA9A7250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B7DC95-BFE5-454C-93CC-2E3F4B367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CB549-C0D1-4656-A5BD-ED58A8F4A0D7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9011CE-06C8-400C-902D-50E72699B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B5F93A-C940-48B1-A252-BEA86810D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F2441-D6DA-4825-A995-ADB1EDFCC0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1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natamal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8FD848-6BB3-40A1-845E-75AB25B5B5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2"/>
            <a:ext cx="12192000" cy="6853815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15" y="2458222"/>
            <a:ext cx="1011530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5D317D"/>
                </a:solidFill>
                <a:latin typeface="Actay Wide Bd" pitchFamily="50" charset="-52"/>
              </a:rPr>
              <a:t>Социальная неделя </a:t>
            </a:r>
            <a:br>
              <a:rPr lang="ru-RU" dirty="0">
                <a:solidFill>
                  <a:srgbClr val="5D317D"/>
                </a:solidFill>
                <a:latin typeface="Actay Wide Bd" pitchFamily="50" charset="-52"/>
              </a:rPr>
            </a:br>
            <a:r>
              <a:rPr lang="ru-RU" dirty="0">
                <a:solidFill>
                  <a:srgbClr val="5D317D"/>
                </a:solidFill>
                <a:latin typeface="Actay Wide Bd" pitchFamily="50" charset="-52"/>
              </a:rPr>
              <a:t>«Объединяя усилия»</a:t>
            </a:r>
            <a:br>
              <a:rPr lang="ru-RU" dirty="0">
                <a:solidFill>
                  <a:srgbClr val="5D317D"/>
                </a:solidFill>
                <a:latin typeface="Actay Wide Bd" pitchFamily="50" charset="-52"/>
              </a:rPr>
            </a:br>
            <a:r>
              <a:rPr lang="ru-RU" dirty="0">
                <a:solidFill>
                  <a:srgbClr val="5D317D"/>
                </a:solidFill>
                <a:latin typeface="Actay Wide Bd" pitchFamily="50" charset="-52"/>
              </a:rPr>
              <a:t> </a:t>
            </a:r>
            <a:br>
              <a:rPr lang="ru-RU" dirty="0">
                <a:solidFill>
                  <a:srgbClr val="5D317D"/>
                </a:solidFill>
                <a:latin typeface="Actay Wide Bd" pitchFamily="50" charset="-52"/>
              </a:rPr>
            </a:br>
            <a:r>
              <a:rPr lang="ru-RU" sz="2800" dirty="0">
                <a:solidFill>
                  <a:srgbClr val="5D317D"/>
                </a:solidFill>
                <a:latin typeface="Actay Wide Bd" pitchFamily="50" charset="-52"/>
              </a:rPr>
              <a:t>«</a:t>
            </a:r>
            <a:r>
              <a:rPr lang="ru-RU" sz="2800" b="1" dirty="0">
                <a:solidFill>
                  <a:srgbClr val="5D317D"/>
                </a:solidFill>
                <a:latin typeface="Actay Wide Bd"/>
              </a:rPr>
              <a:t>Психолого-педагогическое сопровождение обучающегося, находящегося в кризисной ситуации</a:t>
            </a:r>
            <a:r>
              <a:rPr lang="ru-RU" sz="2800" dirty="0">
                <a:solidFill>
                  <a:srgbClr val="5D317D"/>
                </a:solidFill>
                <a:latin typeface="Actay Wide Bd" pitchFamily="50" charset="-52"/>
              </a:rPr>
              <a:t>»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B62D066-0605-4AF9-96CD-CE40C4D52B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85" y="441157"/>
            <a:ext cx="6099060" cy="106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22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470264"/>
            <a:ext cx="8060677" cy="770708"/>
          </a:xfrm>
        </p:spPr>
        <p:txBody>
          <a:bodyPr>
            <a:normAutofit/>
          </a:bodyPr>
          <a:lstStyle/>
          <a:p>
            <a:r>
              <a:rPr lang="ru-RU" sz="3500" b="1" dirty="0">
                <a:solidFill>
                  <a:srgbClr val="5D317D"/>
                </a:solidFill>
                <a:latin typeface="Actay Wide Bd" pitchFamily="50" charset="-52"/>
              </a:rPr>
              <a:t>Важно помнить!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20" y="1284629"/>
            <a:ext cx="448466" cy="44940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B5B3B2C-8B2F-4FD9-9899-A9468F146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45" y="1775520"/>
            <a:ext cx="448466" cy="44940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61" y="5293550"/>
            <a:ext cx="448466" cy="449408"/>
          </a:xfrm>
          <a:prstGeom prst="rect">
            <a:avLst/>
          </a:prstGeom>
        </p:spPr>
      </p:pic>
      <p:sp>
        <p:nvSpPr>
          <p:cNvPr id="32" name="Заголовок 3">
            <a:extLst>
              <a:ext uri="{FF2B5EF4-FFF2-40B4-BE49-F238E27FC236}">
                <a16:creationId xmlns:a16="http://schemas.microsoft.com/office/drawing/2014/main" id="{C641535D-DFDD-418A-B3FA-54C68966C7C1}"/>
              </a:ext>
            </a:extLst>
          </p:cNvPr>
          <p:cNvSpPr txBox="1">
            <a:spLocks/>
          </p:cNvSpPr>
          <p:nvPr/>
        </p:nvSpPr>
        <p:spPr>
          <a:xfrm>
            <a:off x="1266409" y="1214591"/>
            <a:ext cx="8713613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Медицинская помощь первична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3" name="Заголовок 3">
            <a:extLst>
              <a:ext uri="{FF2B5EF4-FFF2-40B4-BE49-F238E27FC236}">
                <a16:creationId xmlns:a16="http://schemas.microsoft.com/office/drawing/2014/main" id="{D81B1862-E34D-4D2F-8E84-569D0A8E8EDA}"/>
              </a:ext>
            </a:extLst>
          </p:cNvPr>
          <p:cNvSpPr txBox="1">
            <a:spLocks/>
          </p:cNvSpPr>
          <p:nvPr/>
        </p:nvSpPr>
        <p:spPr>
          <a:xfrm>
            <a:off x="1318661" y="1677495"/>
            <a:ext cx="8896494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Собственная безопасность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4" name="Заголовок 3">
            <a:extLst>
              <a:ext uri="{FF2B5EF4-FFF2-40B4-BE49-F238E27FC236}">
                <a16:creationId xmlns:a16="http://schemas.microsoft.com/office/drawing/2014/main" id="{E97F9EBD-F888-4555-87EC-1772E158E018}"/>
              </a:ext>
            </a:extLst>
          </p:cNvPr>
          <p:cNvSpPr txBox="1">
            <a:spLocks/>
          </p:cNvSpPr>
          <p:nvPr/>
        </p:nvSpPr>
        <p:spPr>
          <a:xfrm>
            <a:off x="1253345" y="3344090"/>
            <a:ext cx="8125786" cy="1018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Реальная оценка собственных сил и состояния (Вы готовы и можете помочь?)</a:t>
            </a:r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D81B1862-E34D-4D2F-8E84-569D0A8E8EDA}"/>
              </a:ext>
            </a:extLst>
          </p:cNvPr>
          <p:cNvSpPr txBox="1">
            <a:spLocks/>
          </p:cNvSpPr>
          <p:nvPr/>
        </p:nvSpPr>
        <p:spPr>
          <a:xfrm>
            <a:off x="1262055" y="2665919"/>
            <a:ext cx="8896494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Уважение к ребенку, которому оказываете помощь (он имеет право реагировать на ситуацию так, как он реагирует)</a:t>
            </a:r>
          </a:p>
          <a:p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92" y="3460396"/>
            <a:ext cx="448466" cy="44940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93" y="2310865"/>
            <a:ext cx="448466" cy="44940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26" y="4318191"/>
            <a:ext cx="448466" cy="44940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323703" y="4307618"/>
            <a:ext cx="86693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Использование только проверенных приемов (оказывают помощь и не навредят)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36764" y="5248145"/>
            <a:ext cx="887838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Манипуляции недопустимы (не обманывать и не давать ложных надежд)</a:t>
            </a:r>
          </a:p>
        </p:txBody>
      </p:sp>
    </p:spTree>
    <p:extLst>
      <p:ext uri="{BB962C8B-B14F-4D97-AF65-F5344CB8AC3E}">
        <p14:creationId xmlns:p14="http://schemas.microsoft.com/office/powerpoint/2010/main" val="2982438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8FD848-6BB3-40A1-845E-75AB25B5B5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2"/>
            <a:ext cx="12192000" cy="6853815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15" y="2294593"/>
            <a:ext cx="10515600" cy="2133716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5D317D"/>
                </a:solidFill>
                <a:latin typeface="Actay Wide Bd" pitchFamily="50" charset="-52"/>
              </a:rPr>
              <a:t>Контактные данные </a:t>
            </a:r>
            <a:br>
              <a:rPr lang="ru-RU" sz="4000" dirty="0">
                <a:solidFill>
                  <a:srgbClr val="5D317D"/>
                </a:solidFill>
                <a:latin typeface="Actay Wide Bd" pitchFamily="50" charset="-52"/>
              </a:rPr>
            </a:br>
            <a:r>
              <a:rPr lang="ru-RU" sz="4000" dirty="0">
                <a:solidFill>
                  <a:srgbClr val="5D317D"/>
                </a:solidFill>
                <a:latin typeface="Actay Wide Bd" pitchFamily="50" charset="-52"/>
              </a:rPr>
              <a:t> </a:t>
            </a:r>
            <a:r>
              <a:rPr lang="en-US" sz="4000" dirty="0">
                <a:solidFill>
                  <a:srgbClr val="5D317D"/>
                </a:solidFill>
                <a:latin typeface="Actay Wide Bd" pitchFamily="50" charset="-52"/>
              </a:rPr>
              <a:t>e</a:t>
            </a:r>
            <a:r>
              <a:rPr lang="ru-RU" sz="4000" dirty="0">
                <a:solidFill>
                  <a:srgbClr val="5D317D"/>
                </a:solidFill>
                <a:latin typeface="Actay Wide Bd" pitchFamily="50" charset="-52"/>
              </a:rPr>
              <a:t>-</a:t>
            </a:r>
            <a:r>
              <a:rPr lang="en-US" sz="4000" dirty="0">
                <a:solidFill>
                  <a:srgbClr val="5D317D"/>
                </a:solidFill>
                <a:latin typeface="Actay Wide Bd" pitchFamily="50" charset="-52"/>
              </a:rPr>
              <a:t>mail</a:t>
            </a:r>
            <a:r>
              <a:rPr lang="ru-RU" sz="4000" dirty="0">
                <a:solidFill>
                  <a:srgbClr val="5D317D"/>
                </a:solidFill>
                <a:latin typeface="Actay Wide Bd" pitchFamily="50" charset="-52"/>
              </a:rPr>
              <a:t>: </a:t>
            </a:r>
            <a:r>
              <a:rPr lang="en-US" sz="4000" dirty="0">
                <a:solidFill>
                  <a:srgbClr val="5D317D"/>
                </a:solidFill>
                <a:latin typeface="Actay Wide Bd" pitchFamily="50" charset="-52"/>
                <a:hlinkClick r:id="rId3"/>
              </a:rPr>
              <a:t>snatamal@mail.ru</a:t>
            </a:r>
            <a:br>
              <a:rPr lang="ru-RU" sz="4000" dirty="0">
                <a:solidFill>
                  <a:srgbClr val="5D317D"/>
                </a:solidFill>
                <a:latin typeface="Actay Wide Bd" pitchFamily="50" charset="-52"/>
              </a:rPr>
            </a:br>
            <a:r>
              <a:rPr lang="ru-RU" sz="4000" dirty="0">
                <a:solidFill>
                  <a:srgbClr val="5D317D"/>
                </a:solidFill>
                <a:latin typeface="Actay Wide Bd" pitchFamily="50" charset="-52"/>
              </a:rPr>
              <a:t>тел.: +7 (904) 478-15-31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B62D066-0605-4AF9-96CD-CE40C4D52B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685" y="441157"/>
            <a:ext cx="6099060" cy="106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7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735" y="527411"/>
            <a:ext cx="5196839" cy="1325563"/>
          </a:xfrm>
        </p:spPr>
        <p:txBody>
          <a:bodyPr>
            <a:normAutofit/>
          </a:bodyPr>
          <a:lstStyle/>
          <a:p>
            <a:r>
              <a:rPr lang="ru-RU" sz="3500" dirty="0" err="1">
                <a:solidFill>
                  <a:srgbClr val="5D317D"/>
                </a:solidFill>
                <a:latin typeface="Actay Wide Bd" pitchFamily="50" charset="-52"/>
              </a:rPr>
              <a:t>Мальнова</a:t>
            </a:r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 Наталья Анатольевна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6" y="3361623"/>
            <a:ext cx="448466" cy="44940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B5B3B2C-8B2F-4FD9-9899-A9468F146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6" y="4218273"/>
            <a:ext cx="448466" cy="44940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6" y="5084545"/>
            <a:ext cx="448466" cy="449408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5F6B04EA-338A-4BB9-80E1-D9746F56FE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66" y="5998945"/>
            <a:ext cx="448466" cy="449408"/>
          </a:xfrm>
          <a:prstGeom prst="rect">
            <a:avLst/>
          </a:prstGeom>
        </p:spPr>
      </p:pic>
      <p:sp>
        <p:nvSpPr>
          <p:cNvPr id="32" name="Заголовок 3">
            <a:extLst>
              <a:ext uri="{FF2B5EF4-FFF2-40B4-BE49-F238E27FC236}">
                <a16:creationId xmlns:a16="http://schemas.microsoft.com/office/drawing/2014/main" id="{C641535D-DFDD-418A-B3FA-54C68966C7C1}"/>
              </a:ext>
            </a:extLst>
          </p:cNvPr>
          <p:cNvSpPr txBox="1">
            <a:spLocks/>
          </p:cNvSpPr>
          <p:nvPr/>
        </p:nvSpPr>
        <p:spPr>
          <a:xfrm>
            <a:off x="1318661" y="3200145"/>
            <a:ext cx="8713613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должность: педагог-психолог 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3" name="Заголовок 3">
            <a:extLst>
              <a:ext uri="{FF2B5EF4-FFF2-40B4-BE49-F238E27FC236}">
                <a16:creationId xmlns:a16="http://schemas.microsoft.com/office/drawing/2014/main" id="{D81B1862-E34D-4D2F-8E84-569D0A8E8EDA}"/>
              </a:ext>
            </a:extLst>
          </p:cNvPr>
          <p:cNvSpPr txBox="1">
            <a:spLocks/>
          </p:cNvSpPr>
          <p:nvPr/>
        </p:nvSpPr>
        <p:spPr>
          <a:xfrm>
            <a:off x="1318661" y="4028810"/>
            <a:ext cx="8452356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место работы: СОШ№2 г. Белоярский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4" name="Заголовок 3">
            <a:extLst>
              <a:ext uri="{FF2B5EF4-FFF2-40B4-BE49-F238E27FC236}">
                <a16:creationId xmlns:a16="http://schemas.microsoft.com/office/drawing/2014/main" id="{E97F9EBD-F888-4555-87EC-1772E158E018}"/>
              </a:ext>
            </a:extLst>
          </p:cNvPr>
          <p:cNvSpPr txBox="1">
            <a:spLocks/>
          </p:cNvSpPr>
          <p:nvPr/>
        </p:nvSpPr>
        <p:spPr>
          <a:xfrm>
            <a:off x="1318660" y="4987121"/>
            <a:ext cx="6610494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квалификация: высшая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5" name="Заголовок 3">
            <a:extLst>
              <a:ext uri="{FF2B5EF4-FFF2-40B4-BE49-F238E27FC236}">
                <a16:creationId xmlns:a16="http://schemas.microsoft.com/office/drawing/2014/main" id="{59FE1F22-EA27-4598-900F-ECC46496D473}"/>
              </a:ext>
            </a:extLst>
          </p:cNvPr>
          <p:cNvSpPr txBox="1">
            <a:spLocks/>
          </p:cNvSpPr>
          <p:nvPr/>
        </p:nvSpPr>
        <p:spPr>
          <a:xfrm>
            <a:off x="1318660" y="5846176"/>
            <a:ext cx="6453740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стаж работы в должности: 26 лет 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pic>
        <p:nvPicPr>
          <p:cNvPr id="14" name="Picture 2" descr="D:\К портфолио\На стенд и для статей\Фото для стенд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834" y="483326"/>
            <a:ext cx="2338652" cy="2433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243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3BCD9286-F481-4385-936C-A24CADAB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023" y="1449976"/>
            <a:ext cx="9039497" cy="3409407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5D317D"/>
                </a:solidFill>
                <a:latin typeface="Actay Wide Bd"/>
              </a:rPr>
              <a:t>Кризисная ситуация </a:t>
            </a:r>
            <a:br>
              <a:rPr lang="ru-RU" sz="4000" b="1" dirty="0">
                <a:solidFill>
                  <a:srgbClr val="5D317D"/>
                </a:solidFill>
                <a:latin typeface="Actay Wide Bd"/>
              </a:rPr>
            </a:br>
            <a:r>
              <a:rPr lang="ru-RU" sz="4000" dirty="0">
                <a:solidFill>
                  <a:srgbClr val="5D317D"/>
                </a:solidFill>
                <a:latin typeface="Actay Wide Bd"/>
              </a:rPr>
              <a:t>(от греч. </a:t>
            </a:r>
            <a:r>
              <a:rPr lang="ru-RU" sz="4000" dirty="0" err="1">
                <a:solidFill>
                  <a:srgbClr val="5D317D"/>
                </a:solidFill>
                <a:latin typeface="Actay Wide Bd"/>
              </a:rPr>
              <a:t>Krisis</a:t>
            </a:r>
            <a:r>
              <a:rPr lang="ru-RU" sz="4000" dirty="0">
                <a:solidFill>
                  <a:srgbClr val="5D317D"/>
                </a:solidFill>
                <a:latin typeface="Actay Wide Bd"/>
              </a:rPr>
              <a:t> — решение, поворотный пункт) </a:t>
            </a:r>
            <a:br>
              <a:rPr lang="ru-RU" sz="4000" dirty="0">
                <a:solidFill>
                  <a:srgbClr val="5D317D"/>
                </a:solidFill>
                <a:latin typeface="Actay Wide Bd"/>
              </a:rPr>
            </a:br>
            <a:r>
              <a:rPr lang="ru-RU" sz="4000" dirty="0">
                <a:solidFill>
                  <a:srgbClr val="5D317D"/>
                </a:solidFill>
                <a:latin typeface="Actay Wide Bd"/>
              </a:rPr>
              <a:t>характеризует состояние, порождаемое проблемой, которую невозможно: игнорировать, разрешить в короткое время, разрешить привычным способом</a:t>
            </a:r>
          </a:p>
        </p:txBody>
      </p:sp>
      <p:sp>
        <p:nvSpPr>
          <p:cNvPr id="6" name="Заголовок 3">
            <a:extLst>
              <a:ext uri="{FF2B5EF4-FFF2-40B4-BE49-F238E27FC236}">
                <a16:creationId xmlns:a16="http://schemas.microsoft.com/office/drawing/2014/main" id="{492BEC93-4AFD-45CA-A97B-2597E85CCCD9}"/>
              </a:ext>
            </a:extLst>
          </p:cNvPr>
          <p:cNvSpPr txBox="1">
            <a:spLocks/>
          </p:cNvSpPr>
          <p:nvPr/>
        </p:nvSpPr>
        <p:spPr>
          <a:xfrm>
            <a:off x="385327" y="1746731"/>
            <a:ext cx="2781701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5991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627017"/>
            <a:ext cx="8060677" cy="1175657"/>
          </a:xfrm>
        </p:spPr>
        <p:txBody>
          <a:bodyPr>
            <a:normAutofit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Ожидаемые результаты работы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80" y="2264343"/>
            <a:ext cx="448466" cy="44940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B5B3B2C-8B2F-4FD9-9899-A9468F146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06" y="3316936"/>
            <a:ext cx="448466" cy="44940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95" y="4326900"/>
            <a:ext cx="448466" cy="449408"/>
          </a:xfrm>
          <a:prstGeom prst="rect">
            <a:avLst/>
          </a:prstGeom>
        </p:spPr>
      </p:pic>
      <p:sp>
        <p:nvSpPr>
          <p:cNvPr id="32" name="Заголовок 3">
            <a:extLst>
              <a:ext uri="{FF2B5EF4-FFF2-40B4-BE49-F238E27FC236}">
                <a16:creationId xmlns:a16="http://schemas.microsoft.com/office/drawing/2014/main" id="{C641535D-DFDD-418A-B3FA-54C68966C7C1}"/>
              </a:ext>
            </a:extLst>
          </p:cNvPr>
          <p:cNvSpPr txBox="1">
            <a:spLocks/>
          </p:cNvSpPr>
          <p:nvPr/>
        </p:nvSpPr>
        <p:spPr>
          <a:xfrm>
            <a:off x="1279472" y="2142054"/>
            <a:ext cx="8713613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Возобновление функционирования в штатном режиме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3" name="Заголовок 3">
            <a:extLst>
              <a:ext uri="{FF2B5EF4-FFF2-40B4-BE49-F238E27FC236}">
                <a16:creationId xmlns:a16="http://schemas.microsoft.com/office/drawing/2014/main" id="{D81B1862-E34D-4D2F-8E84-569D0A8E8EDA}"/>
              </a:ext>
            </a:extLst>
          </p:cNvPr>
          <p:cNvSpPr txBox="1">
            <a:spLocks/>
          </p:cNvSpPr>
          <p:nvPr/>
        </p:nvSpPr>
        <p:spPr>
          <a:xfrm>
            <a:off x="1292535" y="3231975"/>
            <a:ext cx="8896494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Адаптивное поведение и стабильное эмоциональное состояние всех участников кризисной ситуации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4" name="Заголовок 3">
            <a:extLst>
              <a:ext uri="{FF2B5EF4-FFF2-40B4-BE49-F238E27FC236}">
                <a16:creationId xmlns:a16="http://schemas.microsoft.com/office/drawing/2014/main" id="{E97F9EBD-F888-4555-87EC-1772E158E018}"/>
              </a:ext>
            </a:extLst>
          </p:cNvPr>
          <p:cNvSpPr txBox="1">
            <a:spLocks/>
          </p:cNvSpPr>
          <p:nvPr/>
        </p:nvSpPr>
        <p:spPr>
          <a:xfrm>
            <a:off x="1305597" y="4558936"/>
            <a:ext cx="8125786" cy="1018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Обеспеченность всех нуждающихся доступными пролонгированными формами психологической помощи, способствующими их эффективной </a:t>
            </a:r>
            <a:r>
              <a:rPr lang="ru-RU" sz="2500" b="1" dirty="0" err="1">
                <a:solidFill>
                  <a:srgbClr val="5D317D"/>
                </a:solidFill>
                <a:latin typeface="Actay Wide Bd"/>
              </a:rPr>
              <a:t>реадаптации</a:t>
            </a:r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 к условиям обучения и жизнедеятельности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982438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7335" y="1124615"/>
          <a:ext cx="9228184" cy="4888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20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Actay Wide Bd"/>
                        </a:rPr>
                        <a:t>Признак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Actay Wide Bd"/>
                        </a:rPr>
                        <a:t>Форма психологической</a:t>
                      </a:r>
                      <a:r>
                        <a:rPr lang="ru-RU" sz="2400" baseline="0" dirty="0">
                          <a:latin typeface="Actay Wide Bd"/>
                        </a:rPr>
                        <a:t> помощи</a:t>
                      </a:r>
                      <a:endParaRPr lang="ru-RU" sz="2400" dirty="0">
                        <a:latin typeface="Actay Wide Bd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92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5D317D"/>
                          </a:solidFill>
                          <a:latin typeface="Actay Wide Bd"/>
                        </a:rPr>
                        <a:t>Уровень угрозы жизни</a:t>
                      </a:r>
                      <a:r>
                        <a:rPr lang="ru-RU" sz="2400" b="1" baseline="0" dirty="0">
                          <a:solidFill>
                            <a:srgbClr val="5D317D"/>
                          </a:solidFill>
                          <a:latin typeface="Actay Wide Bd"/>
                        </a:rPr>
                        <a:t> и здоровью</a:t>
                      </a:r>
                      <a:endParaRPr lang="ru-RU" sz="2400" b="1" dirty="0">
                        <a:solidFill>
                          <a:srgbClr val="5D317D"/>
                        </a:solidFill>
                        <a:latin typeface="Actay Wide B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5D317D"/>
                        </a:solidFill>
                        <a:latin typeface="Actay Wide Bd"/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5D317D"/>
                          </a:solidFill>
                          <a:latin typeface="Actay Wide Bd"/>
                        </a:rPr>
                        <a:t>Явная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5D317D"/>
                        </a:solidFill>
                        <a:latin typeface="Actay Wide Bd"/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5D317D"/>
                          </a:solidFill>
                          <a:latin typeface="Actay Wide Bd"/>
                        </a:rPr>
                        <a:t>Неявная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5D317D"/>
                          </a:solidFill>
                          <a:latin typeface="Actay Wide Bd"/>
                        </a:rPr>
                        <a:t>Угроза жизни отсутствует, неявная угроза здоровью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192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5D317D"/>
                          </a:solidFill>
                          <a:latin typeface="Actay Wide Bd"/>
                        </a:rPr>
                        <a:t>Временной интервал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5D317D"/>
                          </a:solidFill>
                          <a:latin typeface="Actay Wide Bd"/>
                        </a:rPr>
                        <a:t>Помощь должна быть оказана как</a:t>
                      </a:r>
                      <a:r>
                        <a:rPr lang="ru-RU" sz="2400" b="1" baseline="0" dirty="0">
                          <a:solidFill>
                            <a:srgbClr val="5D317D"/>
                          </a:solidFill>
                          <a:latin typeface="Actay Wide Bd"/>
                        </a:rPr>
                        <a:t> можно скорее</a:t>
                      </a:r>
                      <a:endParaRPr lang="ru-RU" sz="2400" b="1" dirty="0">
                        <a:solidFill>
                          <a:srgbClr val="5D317D"/>
                        </a:solidFill>
                        <a:latin typeface="Actay Wide B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5D317D"/>
                          </a:solidFill>
                          <a:latin typeface="Actay Wide Bd"/>
                        </a:rPr>
                        <a:t>Помощь должна быть оказана в разумный срок (3 – 5 недель)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5D317D"/>
                          </a:solidFill>
                          <a:latin typeface="Actay Wide Bd"/>
                        </a:rPr>
                        <a:t>Помощь оказывается в течение года после кризисной ситуации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91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2C03B69-532F-45D3-9A68-DE23C9C60FBF}" type="datetime1">
              <a:rPr lang="ru-RU" smtClean="0"/>
              <a:pPr>
                <a:defRPr/>
              </a:pPr>
              <a:t>02.10.2023</a:t>
            </a:fld>
            <a:endParaRPr lang="ru-RU"/>
          </a:p>
        </p:txBody>
      </p:sp>
      <p:sp>
        <p:nvSpPr>
          <p:cNvPr id="5" name="Овал 4"/>
          <p:cNvSpPr/>
          <p:nvPr/>
        </p:nvSpPr>
        <p:spPr bwMode="auto">
          <a:xfrm>
            <a:off x="1914797" y="908686"/>
            <a:ext cx="7905751" cy="1000125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ru-RU" sz="800" dirty="0"/>
          </a:p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Медицинский психолог</a:t>
            </a:r>
          </a:p>
        </p:txBody>
      </p:sp>
      <p:sp>
        <p:nvSpPr>
          <p:cNvPr id="7172" name="Овал 5"/>
          <p:cNvSpPr>
            <a:spLocks noChangeArrowheads="1"/>
          </p:cNvSpPr>
          <p:nvPr/>
        </p:nvSpPr>
        <p:spPr bwMode="auto">
          <a:xfrm>
            <a:off x="3724549" y="2233750"/>
            <a:ext cx="3969474" cy="1071563"/>
          </a:xfrm>
          <a:prstGeom prst="ellipse">
            <a:avLst/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endParaRPr lang="ru-RU" sz="800" dirty="0"/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ctay Wide Bd"/>
              </a:rPr>
              <a:t>Обучающийся</a:t>
            </a:r>
          </a:p>
        </p:txBody>
      </p:sp>
      <p:sp>
        <p:nvSpPr>
          <p:cNvPr id="7" name="Овал 6"/>
          <p:cNvSpPr/>
          <p:nvPr/>
        </p:nvSpPr>
        <p:spPr bwMode="auto">
          <a:xfrm>
            <a:off x="2190751" y="5000626"/>
            <a:ext cx="7905749" cy="1000125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ru-RU" sz="800" dirty="0"/>
          </a:p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Педагог-психолог</a:t>
            </a:r>
          </a:p>
        </p:txBody>
      </p:sp>
      <p:sp>
        <p:nvSpPr>
          <p:cNvPr id="11" name="Стрелка вниз 10"/>
          <p:cNvSpPr>
            <a:spLocks noChangeArrowheads="1"/>
          </p:cNvSpPr>
          <p:nvPr/>
        </p:nvSpPr>
        <p:spPr bwMode="auto">
          <a:xfrm>
            <a:off x="5724798" y="1921873"/>
            <a:ext cx="285751" cy="285750"/>
          </a:xfrm>
          <a:prstGeom prst="down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00B0F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3" name="Стрелка вверх 12"/>
          <p:cNvSpPr>
            <a:spLocks noChangeArrowheads="1"/>
          </p:cNvSpPr>
          <p:nvPr/>
        </p:nvSpPr>
        <p:spPr bwMode="auto">
          <a:xfrm>
            <a:off x="5715545" y="3318374"/>
            <a:ext cx="285749" cy="1643062"/>
          </a:xfrm>
          <a:prstGeom prst="upArrow">
            <a:avLst>
              <a:gd name="adj1" fmla="val 50000"/>
              <a:gd name="adj2" fmla="val 50011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4" name="Двойная стрелка вверх/вниз 13"/>
          <p:cNvSpPr>
            <a:spLocks noChangeArrowheads="1"/>
          </p:cNvSpPr>
          <p:nvPr/>
        </p:nvSpPr>
        <p:spPr bwMode="auto">
          <a:xfrm>
            <a:off x="3143251" y="1785938"/>
            <a:ext cx="285749" cy="3357562"/>
          </a:xfrm>
          <a:prstGeom prst="upDownArrow">
            <a:avLst>
              <a:gd name="adj1" fmla="val 50000"/>
              <a:gd name="adj2" fmla="val 49974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5" name="Двойная стрелка вверх/вниз 14"/>
          <p:cNvSpPr>
            <a:spLocks noChangeArrowheads="1"/>
          </p:cNvSpPr>
          <p:nvPr/>
        </p:nvSpPr>
        <p:spPr bwMode="auto">
          <a:xfrm>
            <a:off x="8925742" y="1778998"/>
            <a:ext cx="285749" cy="3357563"/>
          </a:xfrm>
          <a:prstGeom prst="upDownArrow">
            <a:avLst>
              <a:gd name="adj1" fmla="val 50000"/>
              <a:gd name="adj2" fmla="val 49974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 bwMode="auto">
          <a:xfrm>
            <a:off x="1240971" y="3656375"/>
            <a:ext cx="3863342" cy="1000125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ru-RU" sz="800" dirty="0"/>
          </a:p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Педагоги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6191796" y="3584939"/>
            <a:ext cx="3997233" cy="1000125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endParaRPr lang="ru-RU" sz="800" dirty="0"/>
          </a:p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Родители</a:t>
            </a:r>
          </a:p>
        </p:txBody>
      </p:sp>
      <p:sp>
        <p:nvSpPr>
          <p:cNvPr id="16" name="Стрелка вниз 15"/>
          <p:cNvSpPr>
            <a:spLocks noChangeArrowheads="1"/>
          </p:cNvSpPr>
          <p:nvPr/>
        </p:nvSpPr>
        <p:spPr bwMode="auto">
          <a:xfrm rot="-900000">
            <a:off x="7751233" y="1880102"/>
            <a:ext cx="203200" cy="1697037"/>
          </a:xfrm>
          <a:prstGeom prst="downArrow">
            <a:avLst>
              <a:gd name="adj1" fmla="val 50000"/>
              <a:gd name="adj2" fmla="val 50161"/>
            </a:avLst>
          </a:prstGeom>
          <a:gradFill rotWithShape="0">
            <a:gsLst>
              <a:gs pos="0">
                <a:srgbClr val="00B0F0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7" name="Стрелка вниз 16"/>
          <p:cNvSpPr>
            <a:spLocks noChangeArrowheads="1"/>
          </p:cNvSpPr>
          <p:nvPr/>
        </p:nvSpPr>
        <p:spPr bwMode="auto">
          <a:xfrm rot="9900000">
            <a:off x="4671363" y="4506552"/>
            <a:ext cx="211667" cy="509587"/>
          </a:xfrm>
          <a:prstGeom prst="downArrow">
            <a:avLst>
              <a:gd name="adj1" fmla="val 50000"/>
              <a:gd name="adj2" fmla="val 49904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8" name="Стрелка вниз 17"/>
          <p:cNvSpPr>
            <a:spLocks noChangeArrowheads="1"/>
          </p:cNvSpPr>
          <p:nvPr/>
        </p:nvSpPr>
        <p:spPr bwMode="auto">
          <a:xfrm rot="-9900000">
            <a:off x="6555135" y="4459424"/>
            <a:ext cx="211667" cy="511175"/>
          </a:xfrm>
          <a:prstGeom prst="downArrow">
            <a:avLst>
              <a:gd name="adj1" fmla="val 50000"/>
              <a:gd name="adj2" fmla="val 50059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9" name="Стрелка вниз 18"/>
          <p:cNvSpPr>
            <a:spLocks noChangeArrowheads="1"/>
          </p:cNvSpPr>
          <p:nvPr/>
        </p:nvSpPr>
        <p:spPr bwMode="auto">
          <a:xfrm rot="9900000">
            <a:off x="7309516" y="3095990"/>
            <a:ext cx="211667" cy="511175"/>
          </a:xfrm>
          <a:prstGeom prst="downArrow">
            <a:avLst>
              <a:gd name="adj1" fmla="val 50000"/>
              <a:gd name="adj2" fmla="val 50059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-9900000">
            <a:off x="3715356" y="3014437"/>
            <a:ext cx="205316" cy="676275"/>
          </a:xfrm>
          <a:prstGeom prst="downArrow">
            <a:avLst>
              <a:gd name="adj1" fmla="val 50000"/>
              <a:gd name="adj2" fmla="val 49733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3" grpId="0" animBg="1"/>
      <p:bldP spid="14" grpId="0" animBg="1"/>
      <p:bldP spid="15" grpId="0" animBg="1"/>
      <p:bldP spid="8" grpId="0" animBg="1"/>
      <p:bldP spid="9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2C03B69-532F-45D3-9A68-DE23C9C60FBF}" type="datetime1">
              <a:rPr lang="ru-RU" smtClean="0"/>
              <a:pPr>
                <a:defRPr/>
              </a:pPr>
              <a:t>02.10.2023</a:t>
            </a:fld>
            <a:endParaRPr lang="ru-RU"/>
          </a:p>
        </p:txBody>
      </p: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 rot="10800000" flipV="1">
            <a:off x="2476500" y="1500189"/>
            <a:ext cx="1143000" cy="642937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>
            <a:off x="8953501" y="1428750"/>
            <a:ext cx="952500" cy="5715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" name="Прямая соединительная линия 20"/>
          <p:cNvCxnSpPr>
            <a:cxnSpLocks noChangeShapeType="1"/>
          </p:cNvCxnSpPr>
          <p:nvPr/>
        </p:nvCxnSpPr>
        <p:spPr bwMode="auto">
          <a:xfrm rot="5400000">
            <a:off x="3798095" y="2345532"/>
            <a:ext cx="1928813" cy="9525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4" name="Прямая соединительная линия 23"/>
          <p:cNvCxnSpPr>
            <a:cxnSpLocks noChangeShapeType="1"/>
          </p:cNvCxnSpPr>
          <p:nvPr/>
        </p:nvCxnSpPr>
        <p:spPr bwMode="auto">
          <a:xfrm rot="16200000" flipH="1">
            <a:off x="6762750" y="2143125"/>
            <a:ext cx="1714500" cy="11430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6" name="Прямая соединительная линия 25"/>
          <p:cNvCxnSpPr>
            <a:cxnSpLocks noChangeShapeType="1"/>
          </p:cNvCxnSpPr>
          <p:nvPr/>
        </p:nvCxnSpPr>
        <p:spPr bwMode="auto">
          <a:xfrm rot="5400000">
            <a:off x="3655219" y="2774157"/>
            <a:ext cx="3071813" cy="1238251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9" name="Прямая соединительная линия 28"/>
          <p:cNvCxnSpPr>
            <a:cxnSpLocks noChangeShapeType="1"/>
          </p:cNvCxnSpPr>
          <p:nvPr/>
        </p:nvCxnSpPr>
        <p:spPr bwMode="auto">
          <a:xfrm rot="16200000" flipH="1">
            <a:off x="5750720" y="2559844"/>
            <a:ext cx="2786062" cy="15240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5" name="Прямая соединительная линия 44"/>
          <p:cNvCxnSpPr>
            <a:cxnSpLocks noChangeShapeType="1"/>
          </p:cNvCxnSpPr>
          <p:nvPr/>
        </p:nvCxnSpPr>
        <p:spPr bwMode="auto">
          <a:xfrm rot="16200000" flipH="1">
            <a:off x="4452938" y="3500438"/>
            <a:ext cx="3571875" cy="285751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48" name="Прямая соединительная линия 47"/>
          <p:cNvCxnSpPr>
            <a:cxnSpLocks noChangeShapeType="1"/>
          </p:cNvCxnSpPr>
          <p:nvPr/>
        </p:nvCxnSpPr>
        <p:spPr bwMode="auto">
          <a:xfrm flipV="1">
            <a:off x="4476751" y="2357439"/>
            <a:ext cx="3524249" cy="71437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51" name="Прямая соединительная линия 50"/>
          <p:cNvCxnSpPr>
            <a:cxnSpLocks noChangeShapeType="1"/>
          </p:cNvCxnSpPr>
          <p:nvPr/>
        </p:nvCxnSpPr>
        <p:spPr bwMode="auto">
          <a:xfrm>
            <a:off x="4476751" y="2571751"/>
            <a:ext cx="3714749" cy="1071563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53" name="Прямая соединительная линия 52"/>
          <p:cNvCxnSpPr>
            <a:cxnSpLocks noChangeShapeType="1"/>
          </p:cNvCxnSpPr>
          <p:nvPr/>
        </p:nvCxnSpPr>
        <p:spPr bwMode="auto">
          <a:xfrm>
            <a:off x="4476751" y="2714625"/>
            <a:ext cx="2857500" cy="2071688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55" name="Прямая соединительная линия 54"/>
          <p:cNvCxnSpPr>
            <a:cxnSpLocks noChangeShapeType="1"/>
          </p:cNvCxnSpPr>
          <p:nvPr/>
        </p:nvCxnSpPr>
        <p:spPr bwMode="auto">
          <a:xfrm rot="16200000" flipH="1">
            <a:off x="4167188" y="2809876"/>
            <a:ext cx="2714625" cy="26670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88" name="Прямая соединительная линия 87"/>
          <p:cNvCxnSpPr>
            <a:cxnSpLocks noChangeShapeType="1"/>
          </p:cNvCxnSpPr>
          <p:nvPr/>
        </p:nvCxnSpPr>
        <p:spPr bwMode="auto">
          <a:xfrm rot="16200000" flipH="1">
            <a:off x="3613151" y="3268663"/>
            <a:ext cx="2095500" cy="11303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91" name="Прямая соединительная линия 90"/>
          <p:cNvCxnSpPr>
            <a:cxnSpLocks noChangeShapeType="1"/>
          </p:cNvCxnSpPr>
          <p:nvPr/>
        </p:nvCxnSpPr>
        <p:spPr bwMode="auto">
          <a:xfrm rot="5400000">
            <a:off x="1319743" y="3178705"/>
            <a:ext cx="787400" cy="2116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93" name="Прямая соединительная линия 92"/>
          <p:cNvCxnSpPr>
            <a:cxnSpLocks noChangeShapeType="1"/>
          </p:cNvCxnSpPr>
          <p:nvPr/>
        </p:nvCxnSpPr>
        <p:spPr bwMode="auto">
          <a:xfrm rot="10800000" flipV="1">
            <a:off x="3810001" y="2500313"/>
            <a:ext cx="4381500" cy="11430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95" name="Прямая соединительная линия 94"/>
          <p:cNvCxnSpPr>
            <a:cxnSpLocks noChangeShapeType="1"/>
          </p:cNvCxnSpPr>
          <p:nvPr/>
        </p:nvCxnSpPr>
        <p:spPr bwMode="auto">
          <a:xfrm rot="10800000" flipV="1">
            <a:off x="4857751" y="2643188"/>
            <a:ext cx="3619500" cy="22860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97" name="Прямая соединительная линия 96"/>
          <p:cNvCxnSpPr>
            <a:cxnSpLocks noChangeShapeType="1"/>
          </p:cNvCxnSpPr>
          <p:nvPr/>
        </p:nvCxnSpPr>
        <p:spPr bwMode="auto">
          <a:xfrm rot="5400000">
            <a:off x="5595938" y="2262188"/>
            <a:ext cx="2714625" cy="36195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99" name="Прямая соединительная линия 98"/>
          <p:cNvCxnSpPr>
            <a:cxnSpLocks noChangeShapeType="1"/>
          </p:cNvCxnSpPr>
          <p:nvPr/>
        </p:nvCxnSpPr>
        <p:spPr bwMode="auto">
          <a:xfrm rot="5400000">
            <a:off x="6512720" y="3226595"/>
            <a:ext cx="2500312" cy="476249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01" name="Прямая соединительная линия 100"/>
          <p:cNvCxnSpPr>
            <a:cxnSpLocks noChangeShapeType="1"/>
          </p:cNvCxnSpPr>
          <p:nvPr/>
        </p:nvCxnSpPr>
        <p:spPr bwMode="auto">
          <a:xfrm rot="16200000" flipH="1">
            <a:off x="9667318" y="3051085"/>
            <a:ext cx="857250" cy="95249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03" name="Прямая соединительная линия 102"/>
          <p:cNvCxnSpPr>
            <a:cxnSpLocks noChangeShapeType="1"/>
          </p:cNvCxnSpPr>
          <p:nvPr/>
        </p:nvCxnSpPr>
        <p:spPr bwMode="auto">
          <a:xfrm rot="10800000" flipV="1">
            <a:off x="4191000" y="3786189"/>
            <a:ext cx="4191000" cy="142875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05" name="Прямая соединительная линия 104"/>
          <p:cNvCxnSpPr>
            <a:cxnSpLocks noChangeShapeType="1"/>
            <a:stCxn id="9" idx="3"/>
          </p:cNvCxnSpPr>
          <p:nvPr/>
        </p:nvCxnSpPr>
        <p:spPr bwMode="auto">
          <a:xfrm rot="5400000">
            <a:off x="6206401" y="2850788"/>
            <a:ext cx="952500" cy="3321049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07" name="Прямая соединительная линия 106"/>
          <p:cNvCxnSpPr>
            <a:cxnSpLocks noChangeShapeType="1"/>
          </p:cNvCxnSpPr>
          <p:nvPr/>
        </p:nvCxnSpPr>
        <p:spPr bwMode="auto">
          <a:xfrm rot="10800000" flipV="1">
            <a:off x="5715000" y="3786188"/>
            <a:ext cx="2571751" cy="17145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09" name="Прямая соединительная линия 108"/>
          <p:cNvCxnSpPr>
            <a:cxnSpLocks noChangeShapeType="1"/>
          </p:cNvCxnSpPr>
          <p:nvPr/>
        </p:nvCxnSpPr>
        <p:spPr bwMode="auto">
          <a:xfrm rot="5400000">
            <a:off x="9464209" y="4259358"/>
            <a:ext cx="714375" cy="285749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11" name="Прямая соединительная линия 110"/>
          <p:cNvCxnSpPr>
            <a:cxnSpLocks noChangeShapeType="1"/>
          </p:cNvCxnSpPr>
          <p:nvPr/>
        </p:nvCxnSpPr>
        <p:spPr bwMode="auto">
          <a:xfrm>
            <a:off x="3905251" y="3929064"/>
            <a:ext cx="3238500" cy="1000125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13" name="Прямая соединительная линия 112"/>
          <p:cNvCxnSpPr>
            <a:cxnSpLocks noChangeShapeType="1"/>
          </p:cNvCxnSpPr>
          <p:nvPr/>
        </p:nvCxnSpPr>
        <p:spPr bwMode="auto">
          <a:xfrm rot="16200000" flipH="1">
            <a:off x="4286251" y="3524250"/>
            <a:ext cx="1714500" cy="20955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15" name="Прямая соединительная линия 114"/>
          <p:cNvCxnSpPr>
            <a:cxnSpLocks noChangeShapeType="1"/>
          </p:cNvCxnSpPr>
          <p:nvPr/>
        </p:nvCxnSpPr>
        <p:spPr bwMode="auto">
          <a:xfrm rot="16200000" flipH="1">
            <a:off x="1905001" y="4191000"/>
            <a:ext cx="571500" cy="7620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17" name="Прямая соединительная линия 116"/>
          <p:cNvCxnSpPr>
            <a:cxnSpLocks noChangeShapeType="1"/>
          </p:cNvCxnSpPr>
          <p:nvPr/>
        </p:nvCxnSpPr>
        <p:spPr bwMode="auto">
          <a:xfrm>
            <a:off x="4762500" y="5000625"/>
            <a:ext cx="2762251" cy="1588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19" name="Прямая соединительная линия 118"/>
          <p:cNvCxnSpPr>
            <a:cxnSpLocks noChangeShapeType="1"/>
          </p:cNvCxnSpPr>
          <p:nvPr/>
        </p:nvCxnSpPr>
        <p:spPr bwMode="auto">
          <a:xfrm flipV="1">
            <a:off x="7620000" y="5214938"/>
            <a:ext cx="1238251" cy="571500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21" name="Прямая соединительная линия 120"/>
          <p:cNvCxnSpPr>
            <a:cxnSpLocks noChangeShapeType="1"/>
          </p:cNvCxnSpPr>
          <p:nvPr/>
        </p:nvCxnSpPr>
        <p:spPr bwMode="auto">
          <a:xfrm>
            <a:off x="3429000" y="5357814"/>
            <a:ext cx="1143000" cy="428625"/>
          </a:xfrm>
          <a:prstGeom prst="line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6" name="Овал 5"/>
          <p:cNvSpPr/>
          <p:nvPr/>
        </p:nvSpPr>
        <p:spPr bwMode="auto">
          <a:xfrm>
            <a:off x="3429000" y="642938"/>
            <a:ext cx="5715000" cy="142875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Заместители директора по ВР и УВР</a:t>
            </a:r>
          </a:p>
        </p:txBody>
      </p:sp>
      <p:sp>
        <p:nvSpPr>
          <p:cNvPr id="5" name="Овал 4"/>
          <p:cNvSpPr/>
          <p:nvPr/>
        </p:nvSpPr>
        <p:spPr bwMode="auto">
          <a:xfrm>
            <a:off x="857251" y="2000250"/>
            <a:ext cx="3810000" cy="1143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Педагоги-психологи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476251" y="3286125"/>
            <a:ext cx="4095749" cy="1143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Классный руководитель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1905000" y="4429126"/>
            <a:ext cx="3429000" cy="1000125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Учитель-логопед</a:t>
            </a:r>
          </a:p>
        </p:txBody>
      </p:sp>
      <p:sp>
        <p:nvSpPr>
          <p:cNvPr id="43" name="Овал 42"/>
          <p:cNvSpPr/>
          <p:nvPr/>
        </p:nvSpPr>
        <p:spPr bwMode="auto">
          <a:xfrm>
            <a:off x="4191001" y="5286376"/>
            <a:ext cx="3714751" cy="1000125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Школьный </a:t>
            </a:r>
            <a:r>
              <a:rPr lang="ru-RU" sz="2400" b="1" dirty="0" err="1">
                <a:solidFill>
                  <a:srgbClr val="5D317D"/>
                </a:solidFill>
                <a:latin typeface="Actay Wide Bd"/>
              </a:rPr>
              <a:t>фельдер</a:t>
            </a:r>
            <a:endParaRPr lang="ru-RU" sz="2400" b="1" dirty="0">
              <a:solidFill>
                <a:srgbClr val="5D317D"/>
              </a:solidFill>
              <a:latin typeface="Actay Wide Bd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4" y="3034"/>
            <a:ext cx="1962916" cy="6854966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 bwMode="auto">
          <a:xfrm>
            <a:off x="7715252" y="1857376"/>
            <a:ext cx="3905249" cy="1000125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Социальный педагог</a:t>
            </a:r>
          </a:p>
        </p:txBody>
      </p:sp>
      <p:sp>
        <p:nvSpPr>
          <p:cNvPr id="9" name="Овал 8"/>
          <p:cNvSpPr/>
          <p:nvPr/>
        </p:nvSpPr>
        <p:spPr bwMode="auto">
          <a:xfrm>
            <a:off x="7784375" y="3058750"/>
            <a:ext cx="3810000" cy="1143000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Учителя-предметники</a:t>
            </a:r>
          </a:p>
        </p:txBody>
      </p:sp>
      <p:sp>
        <p:nvSpPr>
          <p:cNvPr id="11" name="Овал 10"/>
          <p:cNvSpPr/>
          <p:nvPr/>
        </p:nvSpPr>
        <p:spPr bwMode="auto">
          <a:xfrm>
            <a:off x="6858001" y="4429126"/>
            <a:ext cx="3714751" cy="1000125"/>
          </a:xfrm>
          <a:prstGeom prst="ellipse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Учитель-дефектолог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  <p:bldP spid="43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2C03B69-532F-45D3-9A68-DE23C9C60FBF}" type="datetime1">
              <a:rPr lang="ru-RU" smtClean="0"/>
              <a:pPr>
                <a:defRPr/>
              </a:pPr>
              <a:t>02.10.2023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405654" y="884145"/>
            <a:ext cx="9715500" cy="785813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Диагностика. Сбор информации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405653" y="1982602"/>
            <a:ext cx="7715251" cy="785812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Определение состава специалистов сопровождения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92207" y="3067612"/>
            <a:ext cx="7810500" cy="785813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Составление плана (программы) сопровождения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405653" y="4166067"/>
            <a:ext cx="8858251" cy="785812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Реализация плана (программы) сопровождения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19101" y="5295620"/>
            <a:ext cx="9715500" cy="785812"/>
          </a:xfrm>
          <a:prstGeom prst="roundRect">
            <a:avLst/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5D317D"/>
                </a:solidFill>
                <a:latin typeface="Actay Wide Bd"/>
              </a:rPr>
              <a:t>Подведение итогов. Разработка рекомендаций</a:t>
            </a:r>
          </a:p>
        </p:txBody>
      </p:sp>
      <p:sp>
        <p:nvSpPr>
          <p:cNvPr id="17" name="Стрелка вниз 16"/>
          <p:cNvSpPr>
            <a:spLocks noChangeArrowheads="1"/>
          </p:cNvSpPr>
          <p:nvPr/>
        </p:nvSpPr>
        <p:spPr bwMode="auto">
          <a:xfrm>
            <a:off x="4094949" y="1683020"/>
            <a:ext cx="476251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8" name="Стрелка вниз 17"/>
          <p:cNvSpPr>
            <a:spLocks noChangeArrowheads="1"/>
          </p:cNvSpPr>
          <p:nvPr/>
        </p:nvSpPr>
        <p:spPr bwMode="auto">
          <a:xfrm>
            <a:off x="4098760" y="2768413"/>
            <a:ext cx="476249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19" name="Стрелка вниз 18"/>
          <p:cNvSpPr>
            <a:spLocks noChangeArrowheads="1"/>
          </p:cNvSpPr>
          <p:nvPr/>
        </p:nvSpPr>
        <p:spPr bwMode="auto">
          <a:xfrm>
            <a:off x="4129463" y="3866486"/>
            <a:ext cx="476251" cy="2857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10800000">
            <a:off x="8379759" y="1710299"/>
            <a:ext cx="476251" cy="2428875"/>
          </a:xfrm>
          <a:prstGeom prst="downArrow">
            <a:avLst>
              <a:gd name="adj1" fmla="val 50000"/>
              <a:gd name="adj2" fmla="val 49993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>
            <a:off x="9467853" y="1696852"/>
            <a:ext cx="476249" cy="35718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084" y="3034"/>
            <a:ext cx="1962916" cy="6854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0C86B4F-CF60-4486-97C0-4897A681D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470264"/>
            <a:ext cx="8843554" cy="770708"/>
          </a:xfrm>
        </p:spPr>
        <p:txBody>
          <a:bodyPr>
            <a:normAutofit fontScale="90000"/>
          </a:bodyPr>
          <a:lstStyle/>
          <a:p>
            <a:r>
              <a:rPr lang="ru-RU" sz="3500" dirty="0">
                <a:solidFill>
                  <a:srgbClr val="5D317D"/>
                </a:solidFill>
                <a:latin typeface="Actay Wide Bd" pitchFamily="50" charset="-52"/>
              </a:rPr>
              <a:t>Разделы плана (программы) сопровождения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9F02375-E376-471C-9829-6DE849E50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9" y="3034"/>
            <a:ext cx="1962916" cy="685496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23189062-F7F5-4633-A19E-BA15C41D4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20" y="1284629"/>
            <a:ext cx="448466" cy="449408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B5B3B2C-8B2F-4FD9-9899-A9468F1467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71" y="2036778"/>
            <a:ext cx="448466" cy="449408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72" y="5149859"/>
            <a:ext cx="448466" cy="449408"/>
          </a:xfrm>
          <a:prstGeom prst="rect">
            <a:avLst/>
          </a:prstGeom>
        </p:spPr>
      </p:pic>
      <p:sp>
        <p:nvSpPr>
          <p:cNvPr id="32" name="Заголовок 3">
            <a:extLst>
              <a:ext uri="{FF2B5EF4-FFF2-40B4-BE49-F238E27FC236}">
                <a16:creationId xmlns:a16="http://schemas.microsoft.com/office/drawing/2014/main" id="{C641535D-DFDD-418A-B3FA-54C68966C7C1}"/>
              </a:ext>
            </a:extLst>
          </p:cNvPr>
          <p:cNvSpPr txBox="1">
            <a:spLocks/>
          </p:cNvSpPr>
          <p:nvPr/>
        </p:nvSpPr>
        <p:spPr>
          <a:xfrm>
            <a:off x="1266409" y="1214591"/>
            <a:ext cx="8713613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Коррекционно-развивающая работа с обучающимся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3" name="Заголовок 3">
            <a:extLst>
              <a:ext uri="{FF2B5EF4-FFF2-40B4-BE49-F238E27FC236}">
                <a16:creationId xmlns:a16="http://schemas.microsoft.com/office/drawing/2014/main" id="{D81B1862-E34D-4D2F-8E84-569D0A8E8EDA}"/>
              </a:ext>
            </a:extLst>
          </p:cNvPr>
          <p:cNvSpPr txBox="1">
            <a:spLocks/>
          </p:cNvSpPr>
          <p:nvPr/>
        </p:nvSpPr>
        <p:spPr>
          <a:xfrm>
            <a:off x="1331724" y="2082443"/>
            <a:ext cx="8896494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  <a:t>Профилактика и просвещение всех участников образовательных отношений и деятельности</a:t>
            </a:r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sp>
        <p:nvSpPr>
          <p:cNvPr id="34" name="Заголовок 3">
            <a:extLst>
              <a:ext uri="{FF2B5EF4-FFF2-40B4-BE49-F238E27FC236}">
                <a16:creationId xmlns:a16="http://schemas.microsoft.com/office/drawing/2014/main" id="{E97F9EBD-F888-4555-87EC-1772E158E018}"/>
              </a:ext>
            </a:extLst>
          </p:cNvPr>
          <p:cNvSpPr txBox="1">
            <a:spLocks/>
          </p:cNvSpPr>
          <p:nvPr/>
        </p:nvSpPr>
        <p:spPr>
          <a:xfrm>
            <a:off x="1370910" y="3513907"/>
            <a:ext cx="8125786" cy="10189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Индивидуальное консультирование родителей</a:t>
            </a:r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id="{D81B1862-E34D-4D2F-8E84-569D0A8E8EDA}"/>
              </a:ext>
            </a:extLst>
          </p:cNvPr>
          <p:cNvSpPr txBox="1">
            <a:spLocks/>
          </p:cNvSpPr>
          <p:nvPr/>
        </p:nvSpPr>
        <p:spPr>
          <a:xfrm>
            <a:off x="1353494" y="3096994"/>
            <a:ext cx="8896494" cy="1011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Индивидуальное консультирование обучающегося</a:t>
            </a:r>
          </a:p>
          <a:p>
            <a:br>
              <a:rPr lang="ru-RU" sz="2500" b="1" dirty="0">
                <a:solidFill>
                  <a:srgbClr val="5D317D"/>
                </a:solidFill>
                <a:latin typeface="Actay Wide Bd" pitchFamily="50" charset="-52"/>
              </a:rPr>
            </a:br>
            <a:endParaRPr lang="ru-RU" sz="2500" b="1" dirty="0">
              <a:solidFill>
                <a:srgbClr val="5D317D"/>
              </a:solidFill>
              <a:latin typeface="Actay Wide Bd" pitchFamily="50" charset="-52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81" y="3760841"/>
            <a:ext cx="448466" cy="44940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45" y="2990133"/>
            <a:ext cx="448466" cy="44940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A92619A-EAD5-4089-A0E0-598E02E88C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26" y="4488009"/>
            <a:ext cx="448466" cy="44940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375955" y="4477435"/>
            <a:ext cx="866938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Семейное консультирование (при необходимости)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3701" y="5130579"/>
            <a:ext cx="887838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>
                <a:solidFill>
                  <a:srgbClr val="5D317D"/>
                </a:solidFill>
                <a:latin typeface="Actay Wide Bd"/>
              </a:rPr>
              <a:t>Индивидуальное и групповое консультирование педагогов, принимающих активное участие в сопровождении</a:t>
            </a:r>
          </a:p>
        </p:txBody>
      </p:sp>
    </p:spTree>
    <p:extLst>
      <p:ext uri="{BB962C8B-B14F-4D97-AF65-F5344CB8AC3E}">
        <p14:creationId xmlns:p14="http://schemas.microsoft.com/office/powerpoint/2010/main" val="2982438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353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Actay Wide Bd</vt:lpstr>
      <vt:lpstr>Arial</vt:lpstr>
      <vt:lpstr>Calibri</vt:lpstr>
      <vt:lpstr>Calibri Light</vt:lpstr>
      <vt:lpstr>Тема Office</vt:lpstr>
      <vt:lpstr>Социальная неделя  «Объединяя усилия»   «Психолого-педагогическое сопровождение обучающегося, находящегося в кризисной ситуации»</vt:lpstr>
      <vt:lpstr>Мальнова Наталья Анатольевна</vt:lpstr>
      <vt:lpstr>Кризисная ситуация  (от греч. Krisis — решение, поворотный пункт)  характеризует состояние, порождаемое проблемой, которую невозможно: игнорировать, разрешить в короткое время, разрешить привычным способом</vt:lpstr>
      <vt:lpstr>Ожидаемые результаты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Разделы плана (программы) сопровождения</vt:lpstr>
      <vt:lpstr>Важно помнить!</vt:lpstr>
      <vt:lpstr>Контактные данные   e-mail: snatamal@mail.ru тел.: +7 (904) 478-15-31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Конференция  «Новые электронные цифровые платформы  и сервисы для повышения качества помощи  детям и семьям с детьми»</dc:title>
  <dc:creator>Анна Кудрявцева</dc:creator>
  <cp:lastModifiedBy> Овчинникова Елена Викторовна </cp:lastModifiedBy>
  <cp:revision>18</cp:revision>
  <dcterms:created xsi:type="dcterms:W3CDTF">2023-08-31T06:03:38Z</dcterms:created>
  <dcterms:modified xsi:type="dcterms:W3CDTF">2023-10-02T04:42:45Z</dcterms:modified>
</cp:coreProperties>
</file>