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0" r:id="rId2"/>
    <p:sldId id="289" r:id="rId3"/>
    <p:sldId id="295" r:id="rId4"/>
    <p:sldId id="262" r:id="rId5"/>
    <p:sldId id="288" r:id="rId6"/>
    <p:sldId id="259" r:id="rId7"/>
    <p:sldId id="297" r:id="rId8"/>
    <p:sldId id="267" r:id="rId9"/>
    <p:sldId id="300" r:id="rId10"/>
    <p:sldId id="290" r:id="rId11"/>
    <p:sldId id="301" r:id="rId12"/>
    <p:sldId id="291" r:id="rId13"/>
    <p:sldId id="293" r:id="rId14"/>
    <p:sldId id="302" r:id="rId15"/>
    <p:sldId id="303" r:id="rId16"/>
    <p:sldId id="304" r:id="rId17"/>
    <p:sldId id="306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B1BDF-93D0-4FBA-AAA5-97FB973E8A6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6E075D2-38F6-44CB-A9D0-328A1172DE11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Создана и реализуется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эффективная модель межведомственного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взаимодействия, направленная на раннее выявление ребенка с особенностями развития, информирование родителей о возможности получения услуг ранней помощи;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8347A4-6815-4F8B-9A44-24B5A838746D}" type="parTrans" cxnId="{57C75EFC-AAC3-4584-AA4C-6C229D05E774}">
      <dgm:prSet/>
      <dgm:spPr/>
      <dgm:t>
        <a:bodyPr/>
        <a:lstStyle/>
        <a:p>
          <a:endParaRPr lang="ru-RU"/>
        </a:p>
      </dgm:t>
    </dgm:pt>
    <dgm:pt modelId="{A9E8D035-1231-4640-8A81-569A273A3627}" type="sibTrans" cxnId="{57C75EFC-AAC3-4584-AA4C-6C229D05E774}">
      <dgm:prSet/>
      <dgm:spPr/>
      <dgm:t>
        <a:bodyPr/>
        <a:lstStyle/>
        <a:p>
          <a:endParaRPr lang="ru-RU"/>
        </a:p>
      </dgm:t>
    </dgm:pt>
    <dgm:pt modelId="{F7DF739E-1CE3-4514-880A-B9B78C89C21A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Реализован комплекс мероприятий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направленных на диагностику и реабилитацию 81 ребенка раннего возраста от 0 до 3-х лет, с особенностями развития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полном объеме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F7E5455-BA4A-42FA-B5F5-4D103DF01BE8}" type="parTrans" cxnId="{7E471EF3-1F04-4AEB-822D-379DA8358F83}">
      <dgm:prSet/>
      <dgm:spPr/>
      <dgm:t>
        <a:bodyPr/>
        <a:lstStyle/>
        <a:p>
          <a:endParaRPr lang="ru-RU"/>
        </a:p>
      </dgm:t>
    </dgm:pt>
    <dgm:pt modelId="{A409EEBD-4D22-4F96-ABE5-BBCB89EB6D60}" type="sibTrans" cxnId="{7E471EF3-1F04-4AEB-822D-379DA8358F83}">
      <dgm:prSet/>
      <dgm:spPr/>
      <dgm:t>
        <a:bodyPr/>
        <a:lstStyle/>
        <a:p>
          <a:endParaRPr lang="ru-RU"/>
        </a:p>
      </dgm:t>
    </dgm:pt>
    <dgm:pt modelId="{E6F66772-289D-4BC8-8F05-2CFEDD4DD11C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Разработано и реализуется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81 индивидуальная программа ранней помощи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что составляет 100 % от заявленных участников программы;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6709C6B-817F-4055-A2CC-93E43D682F40}" type="parTrans" cxnId="{447E270E-6A54-4ADE-BC13-974EE8CCFC94}">
      <dgm:prSet/>
      <dgm:spPr/>
      <dgm:t>
        <a:bodyPr/>
        <a:lstStyle/>
        <a:p>
          <a:endParaRPr lang="ru-RU"/>
        </a:p>
      </dgm:t>
    </dgm:pt>
    <dgm:pt modelId="{CC11991C-E542-4799-B11A-5A004675932D}" type="sibTrans" cxnId="{447E270E-6A54-4ADE-BC13-974EE8CCFC94}">
      <dgm:prSet/>
      <dgm:spPr/>
      <dgm:t>
        <a:bodyPr/>
        <a:lstStyle/>
        <a:p>
          <a:endParaRPr lang="ru-RU"/>
        </a:p>
      </dgm:t>
    </dgm:pt>
    <dgm:pt modelId="{968EEE31-10EC-41DD-9726-28A2E34DD62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Организовано 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эффективное психолого-педагогическое сопровождение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76 семей;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38D006F-CA5D-45BE-96F8-F255099FE6B6}" type="parTrans" cxnId="{9668B332-424A-4DE3-85BD-F62037BDB6CF}">
      <dgm:prSet/>
      <dgm:spPr/>
      <dgm:t>
        <a:bodyPr/>
        <a:lstStyle/>
        <a:p>
          <a:endParaRPr lang="ru-RU"/>
        </a:p>
      </dgm:t>
    </dgm:pt>
    <dgm:pt modelId="{40D75D6B-9F59-4BAC-AA38-94F058EE4251}" type="sibTrans" cxnId="{9668B332-424A-4DE3-85BD-F62037BDB6CF}">
      <dgm:prSet/>
      <dgm:spPr/>
      <dgm:t>
        <a:bodyPr/>
        <a:lstStyle/>
        <a:p>
          <a:endParaRPr lang="ru-RU"/>
        </a:p>
      </dgm:t>
    </dgm:pt>
    <dgm:pt modelId="{506671D3-F3C9-4A3E-BBA1-CD7C6B6CF840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Повысился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уровень компетенции у 100 % родителей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осуществляющих развивающий уход за детьми раннего возраста с проблемами развития в домашних условиях;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DB3BAA-441D-42BE-9EAC-8A30F5FCC128}" type="parTrans" cxnId="{625AF84C-DEDB-4C98-9268-DD689B9B1B3A}">
      <dgm:prSet/>
      <dgm:spPr/>
      <dgm:t>
        <a:bodyPr/>
        <a:lstStyle/>
        <a:p>
          <a:endParaRPr lang="ru-RU"/>
        </a:p>
      </dgm:t>
    </dgm:pt>
    <dgm:pt modelId="{8C7C4B67-2058-4BC2-8F8E-B8E105DB947D}" type="sibTrans" cxnId="{625AF84C-DEDB-4C98-9268-DD689B9B1B3A}">
      <dgm:prSet/>
      <dgm:spPr/>
      <dgm:t>
        <a:bodyPr/>
        <a:lstStyle/>
        <a:p>
          <a:endParaRPr lang="ru-RU"/>
        </a:p>
      </dgm:t>
    </dgm:pt>
    <dgm:pt modelId="{86307C11-93DD-4410-B7C4-1DC59CD6C2B6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Коэффициент эффективности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реализации мероприятий программы составляет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96 %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686CF7-A017-4E56-825A-AC91975C6973}" type="parTrans" cxnId="{083752A5-41E3-452B-A08E-E3013621AE5B}">
      <dgm:prSet/>
      <dgm:spPr/>
      <dgm:t>
        <a:bodyPr/>
        <a:lstStyle/>
        <a:p>
          <a:endParaRPr lang="ru-RU"/>
        </a:p>
      </dgm:t>
    </dgm:pt>
    <dgm:pt modelId="{A67D97E8-F3E6-4E51-8DF3-1CE4B9BE9B2C}" type="sibTrans" cxnId="{083752A5-41E3-452B-A08E-E3013621AE5B}">
      <dgm:prSet/>
      <dgm:spPr/>
      <dgm:t>
        <a:bodyPr/>
        <a:lstStyle/>
        <a:p>
          <a:endParaRPr lang="ru-RU"/>
        </a:p>
      </dgm:t>
    </dgm:pt>
    <dgm:pt modelId="{87EA6507-846C-49F0-BC89-89ECF7760F88}" type="pres">
      <dgm:prSet presAssocID="{48DB1BDF-93D0-4FBA-AAA5-97FB973E8A68}" presName="linearFlow" presStyleCnt="0">
        <dgm:presLayoutVars>
          <dgm:dir/>
          <dgm:resizeHandles val="exact"/>
        </dgm:presLayoutVars>
      </dgm:prSet>
      <dgm:spPr/>
    </dgm:pt>
    <dgm:pt modelId="{BEC627E0-7061-428C-9C48-9A309A99E552}" type="pres">
      <dgm:prSet presAssocID="{86307C11-93DD-4410-B7C4-1DC59CD6C2B6}" presName="composite" presStyleCnt="0"/>
      <dgm:spPr/>
    </dgm:pt>
    <dgm:pt modelId="{4C569AAE-0026-49AF-8CF2-FEE8AA76AD01}" type="pres">
      <dgm:prSet presAssocID="{86307C11-93DD-4410-B7C4-1DC59CD6C2B6}" presName="imgShp" presStyleLbl="fgImgPlace1" presStyleIdx="0" presStyleCnt="6" custLinFactNeighborX="-74996" custLinFactNeighborY="533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747223B6-2F0F-475C-B937-9EF614805350}" type="pres">
      <dgm:prSet presAssocID="{86307C11-93DD-4410-B7C4-1DC59CD6C2B6}" presName="txShp" presStyleLbl="node1" presStyleIdx="0" presStyleCnt="6" custScaleX="99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72F4E-F219-4BAE-BD4A-5588672A73FC}" type="pres">
      <dgm:prSet presAssocID="{A67D97E8-F3E6-4E51-8DF3-1CE4B9BE9B2C}" presName="spacing" presStyleCnt="0"/>
      <dgm:spPr/>
    </dgm:pt>
    <dgm:pt modelId="{B5E76665-7E93-472F-A9A3-EAD3DAE55FF6}" type="pres">
      <dgm:prSet presAssocID="{D6E075D2-38F6-44CB-A9D0-328A1172DE11}" presName="composite" presStyleCnt="0"/>
      <dgm:spPr/>
    </dgm:pt>
    <dgm:pt modelId="{38946290-52DD-4BA5-80B0-19AFD446A3D9}" type="pres">
      <dgm:prSet presAssocID="{D6E075D2-38F6-44CB-A9D0-328A1172DE11}" presName="imgShp" presStyleLbl="fgImgPlace1" presStyleIdx="1" presStyleCnt="6" custLinFactNeighborX="-68213" custLinFactNeighborY="-20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00C51DF2-0DB7-4FF8-A5ED-352E4BF1949D}" type="pres">
      <dgm:prSet presAssocID="{D6E075D2-38F6-44CB-A9D0-328A1172DE11}" presName="txShp" presStyleLbl="node1" presStyleIdx="1" presStyleCnt="6" custScaleX="100394">
        <dgm:presLayoutVars>
          <dgm:bulletEnabled val="1"/>
        </dgm:presLayoutVars>
      </dgm:prSet>
      <dgm:spPr/>
    </dgm:pt>
    <dgm:pt modelId="{32B99994-3BF5-468A-8DA6-5C7DCEF2061B}" type="pres">
      <dgm:prSet presAssocID="{A9E8D035-1231-4640-8A81-569A273A3627}" presName="spacing" presStyleCnt="0"/>
      <dgm:spPr/>
    </dgm:pt>
    <dgm:pt modelId="{F892F128-73CB-4DC5-9026-23AAF16D7EA6}" type="pres">
      <dgm:prSet presAssocID="{506671D3-F3C9-4A3E-BBA1-CD7C6B6CF840}" presName="composite" presStyleCnt="0"/>
      <dgm:spPr/>
    </dgm:pt>
    <dgm:pt modelId="{E118DD11-CAC9-45CB-A2C1-3D64B2C148D1}" type="pres">
      <dgm:prSet presAssocID="{506671D3-F3C9-4A3E-BBA1-CD7C6B6CF840}" presName="imgShp" presStyleLbl="fgImgPlace1" presStyleIdx="2" presStyleCnt="6" custLinFactNeighborX="-74861" custLinFactNeighborY="-395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624E17CE-AD06-4C83-BADE-24DFA3FC2729}" type="pres">
      <dgm:prSet presAssocID="{506671D3-F3C9-4A3E-BBA1-CD7C6B6CF840}" presName="txShp" presStyleLbl="node1" presStyleIdx="2" presStyleCnt="6" custScaleX="99565">
        <dgm:presLayoutVars>
          <dgm:bulletEnabled val="1"/>
        </dgm:presLayoutVars>
      </dgm:prSet>
      <dgm:spPr/>
    </dgm:pt>
    <dgm:pt modelId="{E72EFF28-11F6-4BE5-B3DA-C1952FC2365D}" type="pres">
      <dgm:prSet presAssocID="{8C7C4B67-2058-4BC2-8F8E-B8E105DB947D}" presName="spacing" presStyleCnt="0"/>
      <dgm:spPr/>
    </dgm:pt>
    <dgm:pt modelId="{3D8C84A6-A4FC-4DD7-A702-CEAB755EEA62}" type="pres">
      <dgm:prSet presAssocID="{968EEE31-10EC-41DD-9726-28A2E34DD622}" presName="composite" presStyleCnt="0"/>
      <dgm:spPr/>
    </dgm:pt>
    <dgm:pt modelId="{251124B1-ED86-4CFF-AAA2-7F19FAA6B222}" type="pres">
      <dgm:prSet presAssocID="{968EEE31-10EC-41DD-9726-28A2E34DD622}" presName="imgShp" presStyleLbl="fgImgPlace1" presStyleIdx="3" presStyleCnt="6" custLinFactNeighborX="-73031" custLinFactNeighborY="-584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332EE28B-6A02-4981-8259-1035B40506CE}" type="pres">
      <dgm:prSet presAssocID="{968EEE31-10EC-41DD-9726-28A2E34DD622}" presName="txShp" presStyleLbl="node1" presStyleIdx="3" presStyleCnt="6" custScaleX="100341">
        <dgm:presLayoutVars>
          <dgm:bulletEnabled val="1"/>
        </dgm:presLayoutVars>
      </dgm:prSet>
      <dgm:spPr/>
    </dgm:pt>
    <dgm:pt modelId="{ED8D9DBA-3AE2-442A-B030-20E07054553B}" type="pres">
      <dgm:prSet presAssocID="{40D75D6B-9F59-4BAC-AA38-94F058EE4251}" presName="spacing" presStyleCnt="0"/>
      <dgm:spPr/>
    </dgm:pt>
    <dgm:pt modelId="{0974E7A0-B1DE-4A19-981B-D5F467B68032}" type="pres">
      <dgm:prSet presAssocID="{E6F66772-289D-4BC8-8F05-2CFEDD4DD11C}" presName="composite" presStyleCnt="0"/>
      <dgm:spPr/>
    </dgm:pt>
    <dgm:pt modelId="{0BEBB4DB-60B1-4064-8BA9-68E7AB473E28}" type="pres">
      <dgm:prSet presAssocID="{E6F66772-289D-4BC8-8F05-2CFEDD4DD11C}" presName="imgShp" presStyleLbl="fgImgPlace1" presStyleIdx="4" presStyleCnt="6" custLinFactNeighborX="-66638" custLinFactNeighborY="-772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903FDB28-AFF9-4679-BE97-D59289DA0C58}" type="pres">
      <dgm:prSet presAssocID="{E6F66772-289D-4BC8-8F05-2CFEDD4DD11C}" presName="txShp" presStyleLbl="node1" presStyleIdx="4" presStyleCnt="6" custScaleX="102244">
        <dgm:presLayoutVars>
          <dgm:bulletEnabled val="1"/>
        </dgm:presLayoutVars>
      </dgm:prSet>
      <dgm:spPr/>
    </dgm:pt>
    <dgm:pt modelId="{6E296C09-5004-4643-B8E5-5B1C60ED24F3}" type="pres">
      <dgm:prSet presAssocID="{CC11991C-E542-4799-B11A-5A004675932D}" presName="spacing" presStyleCnt="0"/>
      <dgm:spPr/>
    </dgm:pt>
    <dgm:pt modelId="{5D2C7C5E-2361-4ED2-9F19-BC6A7D01FEE2}" type="pres">
      <dgm:prSet presAssocID="{F7DF739E-1CE3-4514-880A-B9B78C89C21A}" presName="composite" presStyleCnt="0"/>
      <dgm:spPr/>
    </dgm:pt>
    <dgm:pt modelId="{90EA4445-7FC2-4B6F-B6C5-4FB17C5DF91B}" type="pres">
      <dgm:prSet presAssocID="{F7DF739E-1CE3-4514-880A-B9B78C89C21A}" presName="imgShp" presStyleLbl="fgImgPlace1" presStyleIdx="5" presStyleCnt="6" custLinFactNeighborX="-69999" custLinFactNeighborY="20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37D7E5B5-4009-4C0B-BCC3-1E216ABE21C3}" type="pres">
      <dgm:prSet presAssocID="{F7DF739E-1CE3-4514-880A-B9B78C89C21A}" presName="txShp" presStyleLbl="node1" presStyleIdx="5" presStyleCnt="6" custScaleX="101627">
        <dgm:presLayoutVars>
          <dgm:bulletEnabled val="1"/>
        </dgm:presLayoutVars>
      </dgm:prSet>
      <dgm:spPr/>
    </dgm:pt>
  </dgm:ptLst>
  <dgm:cxnLst>
    <dgm:cxn modelId="{9668B332-424A-4DE3-85BD-F62037BDB6CF}" srcId="{48DB1BDF-93D0-4FBA-AAA5-97FB973E8A68}" destId="{968EEE31-10EC-41DD-9726-28A2E34DD622}" srcOrd="3" destOrd="0" parTransId="{D38D006F-CA5D-45BE-96F8-F255099FE6B6}" sibTransId="{40D75D6B-9F59-4BAC-AA38-94F058EE4251}"/>
    <dgm:cxn modelId="{625AF84C-DEDB-4C98-9268-DD689B9B1B3A}" srcId="{48DB1BDF-93D0-4FBA-AAA5-97FB973E8A68}" destId="{506671D3-F3C9-4A3E-BBA1-CD7C6B6CF840}" srcOrd="2" destOrd="0" parTransId="{64DB3BAA-441D-42BE-9EAC-8A30F5FCC128}" sibTransId="{8C7C4B67-2058-4BC2-8F8E-B8E105DB947D}"/>
    <dgm:cxn modelId="{BA70970C-C029-4914-B5CF-4B4DEC589272}" type="presOf" srcId="{D6E075D2-38F6-44CB-A9D0-328A1172DE11}" destId="{00C51DF2-0DB7-4FF8-A5ED-352E4BF1949D}" srcOrd="0" destOrd="0" presId="urn:microsoft.com/office/officeart/2005/8/layout/vList3"/>
    <dgm:cxn modelId="{B0CB3354-5834-4C62-A2C8-E8792C59ED25}" type="presOf" srcId="{F7DF739E-1CE3-4514-880A-B9B78C89C21A}" destId="{37D7E5B5-4009-4C0B-BCC3-1E216ABE21C3}" srcOrd="0" destOrd="0" presId="urn:microsoft.com/office/officeart/2005/8/layout/vList3"/>
    <dgm:cxn modelId="{C763083E-E4F6-4C3F-8A53-CF6A289108FC}" type="presOf" srcId="{968EEE31-10EC-41DD-9726-28A2E34DD622}" destId="{332EE28B-6A02-4981-8259-1035B40506CE}" srcOrd="0" destOrd="0" presId="urn:microsoft.com/office/officeart/2005/8/layout/vList3"/>
    <dgm:cxn modelId="{7E471EF3-1F04-4AEB-822D-379DA8358F83}" srcId="{48DB1BDF-93D0-4FBA-AAA5-97FB973E8A68}" destId="{F7DF739E-1CE3-4514-880A-B9B78C89C21A}" srcOrd="5" destOrd="0" parTransId="{DF7E5455-BA4A-42FA-B5F5-4D103DF01BE8}" sibTransId="{A409EEBD-4D22-4F96-ABE5-BBCB89EB6D60}"/>
    <dgm:cxn modelId="{C49ED5C9-BD76-4415-89E3-EBFEC72E5ACD}" type="presOf" srcId="{48DB1BDF-93D0-4FBA-AAA5-97FB973E8A68}" destId="{87EA6507-846C-49F0-BC89-89ECF7760F88}" srcOrd="0" destOrd="0" presId="urn:microsoft.com/office/officeart/2005/8/layout/vList3"/>
    <dgm:cxn modelId="{06BD0C68-DC8C-4046-AD6E-7CC334DEFEA8}" type="presOf" srcId="{E6F66772-289D-4BC8-8F05-2CFEDD4DD11C}" destId="{903FDB28-AFF9-4679-BE97-D59289DA0C58}" srcOrd="0" destOrd="0" presId="urn:microsoft.com/office/officeart/2005/8/layout/vList3"/>
    <dgm:cxn modelId="{447E270E-6A54-4ADE-BC13-974EE8CCFC94}" srcId="{48DB1BDF-93D0-4FBA-AAA5-97FB973E8A68}" destId="{E6F66772-289D-4BC8-8F05-2CFEDD4DD11C}" srcOrd="4" destOrd="0" parTransId="{96709C6B-817F-4055-A2CC-93E43D682F40}" sibTransId="{CC11991C-E542-4799-B11A-5A004675932D}"/>
    <dgm:cxn modelId="{79B12DE2-0A56-41CE-91DD-62AFAA1FC3FF}" type="presOf" srcId="{86307C11-93DD-4410-B7C4-1DC59CD6C2B6}" destId="{747223B6-2F0F-475C-B937-9EF614805350}" srcOrd="0" destOrd="0" presId="urn:microsoft.com/office/officeart/2005/8/layout/vList3"/>
    <dgm:cxn modelId="{083752A5-41E3-452B-A08E-E3013621AE5B}" srcId="{48DB1BDF-93D0-4FBA-AAA5-97FB973E8A68}" destId="{86307C11-93DD-4410-B7C4-1DC59CD6C2B6}" srcOrd="0" destOrd="0" parTransId="{57686CF7-A017-4E56-825A-AC91975C6973}" sibTransId="{A67D97E8-F3E6-4E51-8DF3-1CE4B9BE9B2C}"/>
    <dgm:cxn modelId="{0D389886-3A13-4DAB-9E4D-29596A5AB067}" type="presOf" srcId="{506671D3-F3C9-4A3E-BBA1-CD7C6B6CF840}" destId="{624E17CE-AD06-4C83-BADE-24DFA3FC2729}" srcOrd="0" destOrd="0" presId="urn:microsoft.com/office/officeart/2005/8/layout/vList3"/>
    <dgm:cxn modelId="{57C75EFC-AAC3-4584-AA4C-6C229D05E774}" srcId="{48DB1BDF-93D0-4FBA-AAA5-97FB973E8A68}" destId="{D6E075D2-38F6-44CB-A9D0-328A1172DE11}" srcOrd="1" destOrd="0" parTransId="{FF8347A4-6815-4F8B-9A44-24B5A838746D}" sibTransId="{A9E8D035-1231-4640-8A81-569A273A3627}"/>
    <dgm:cxn modelId="{57361796-BFDA-49F6-80A3-B3661D3F8DD6}" type="presParOf" srcId="{87EA6507-846C-49F0-BC89-89ECF7760F88}" destId="{BEC627E0-7061-428C-9C48-9A309A99E552}" srcOrd="0" destOrd="0" presId="urn:microsoft.com/office/officeart/2005/8/layout/vList3"/>
    <dgm:cxn modelId="{6074164A-2D84-48F0-B471-C455752EF6F2}" type="presParOf" srcId="{BEC627E0-7061-428C-9C48-9A309A99E552}" destId="{4C569AAE-0026-49AF-8CF2-FEE8AA76AD01}" srcOrd="0" destOrd="0" presId="urn:microsoft.com/office/officeart/2005/8/layout/vList3"/>
    <dgm:cxn modelId="{7A8FA0C7-214F-4FDB-AEF2-D92BA7A226BE}" type="presParOf" srcId="{BEC627E0-7061-428C-9C48-9A309A99E552}" destId="{747223B6-2F0F-475C-B937-9EF614805350}" srcOrd="1" destOrd="0" presId="urn:microsoft.com/office/officeart/2005/8/layout/vList3"/>
    <dgm:cxn modelId="{851E2648-59A6-4EE1-A528-091E64C0C6CE}" type="presParOf" srcId="{87EA6507-846C-49F0-BC89-89ECF7760F88}" destId="{92272F4E-F219-4BAE-BD4A-5588672A73FC}" srcOrd="1" destOrd="0" presId="urn:microsoft.com/office/officeart/2005/8/layout/vList3"/>
    <dgm:cxn modelId="{A0ECBA27-D950-4235-B151-0EA7BA6A3A96}" type="presParOf" srcId="{87EA6507-846C-49F0-BC89-89ECF7760F88}" destId="{B5E76665-7E93-472F-A9A3-EAD3DAE55FF6}" srcOrd="2" destOrd="0" presId="urn:microsoft.com/office/officeart/2005/8/layout/vList3"/>
    <dgm:cxn modelId="{F10AD731-40E9-4B54-9A3D-BFBC7B2DF75B}" type="presParOf" srcId="{B5E76665-7E93-472F-A9A3-EAD3DAE55FF6}" destId="{38946290-52DD-4BA5-80B0-19AFD446A3D9}" srcOrd="0" destOrd="0" presId="urn:microsoft.com/office/officeart/2005/8/layout/vList3"/>
    <dgm:cxn modelId="{F5741DAA-168C-4292-9522-E75BB33DFD2E}" type="presParOf" srcId="{B5E76665-7E93-472F-A9A3-EAD3DAE55FF6}" destId="{00C51DF2-0DB7-4FF8-A5ED-352E4BF1949D}" srcOrd="1" destOrd="0" presId="urn:microsoft.com/office/officeart/2005/8/layout/vList3"/>
    <dgm:cxn modelId="{7DA38704-604D-4463-AA05-ABAA6A9FA891}" type="presParOf" srcId="{87EA6507-846C-49F0-BC89-89ECF7760F88}" destId="{32B99994-3BF5-468A-8DA6-5C7DCEF2061B}" srcOrd="3" destOrd="0" presId="urn:microsoft.com/office/officeart/2005/8/layout/vList3"/>
    <dgm:cxn modelId="{F9579B39-3AA1-4936-AEF5-D777F9F0F160}" type="presParOf" srcId="{87EA6507-846C-49F0-BC89-89ECF7760F88}" destId="{F892F128-73CB-4DC5-9026-23AAF16D7EA6}" srcOrd="4" destOrd="0" presId="urn:microsoft.com/office/officeart/2005/8/layout/vList3"/>
    <dgm:cxn modelId="{31627781-3DDD-455B-BD4A-7E3217145F53}" type="presParOf" srcId="{F892F128-73CB-4DC5-9026-23AAF16D7EA6}" destId="{E118DD11-CAC9-45CB-A2C1-3D64B2C148D1}" srcOrd="0" destOrd="0" presId="urn:microsoft.com/office/officeart/2005/8/layout/vList3"/>
    <dgm:cxn modelId="{14A9E424-0D2C-4ADD-82DF-FBF467E31697}" type="presParOf" srcId="{F892F128-73CB-4DC5-9026-23AAF16D7EA6}" destId="{624E17CE-AD06-4C83-BADE-24DFA3FC2729}" srcOrd="1" destOrd="0" presId="urn:microsoft.com/office/officeart/2005/8/layout/vList3"/>
    <dgm:cxn modelId="{2A6BDA34-20E8-4A45-ACC4-F79E02BA2640}" type="presParOf" srcId="{87EA6507-846C-49F0-BC89-89ECF7760F88}" destId="{E72EFF28-11F6-4BE5-B3DA-C1952FC2365D}" srcOrd="5" destOrd="0" presId="urn:microsoft.com/office/officeart/2005/8/layout/vList3"/>
    <dgm:cxn modelId="{8BFA0621-97C3-4841-AC2C-E24CA59F038A}" type="presParOf" srcId="{87EA6507-846C-49F0-BC89-89ECF7760F88}" destId="{3D8C84A6-A4FC-4DD7-A702-CEAB755EEA62}" srcOrd="6" destOrd="0" presId="urn:microsoft.com/office/officeart/2005/8/layout/vList3"/>
    <dgm:cxn modelId="{CCCC8D33-F19B-478A-895A-D6AB12CEF494}" type="presParOf" srcId="{3D8C84A6-A4FC-4DD7-A702-CEAB755EEA62}" destId="{251124B1-ED86-4CFF-AAA2-7F19FAA6B222}" srcOrd="0" destOrd="0" presId="urn:microsoft.com/office/officeart/2005/8/layout/vList3"/>
    <dgm:cxn modelId="{F4631759-F6DC-4AB4-9577-740FD6590C87}" type="presParOf" srcId="{3D8C84A6-A4FC-4DD7-A702-CEAB755EEA62}" destId="{332EE28B-6A02-4981-8259-1035B40506CE}" srcOrd="1" destOrd="0" presId="urn:microsoft.com/office/officeart/2005/8/layout/vList3"/>
    <dgm:cxn modelId="{4AA31E36-C80E-45F1-A9C6-5B41EF420EB6}" type="presParOf" srcId="{87EA6507-846C-49F0-BC89-89ECF7760F88}" destId="{ED8D9DBA-3AE2-442A-B030-20E07054553B}" srcOrd="7" destOrd="0" presId="urn:microsoft.com/office/officeart/2005/8/layout/vList3"/>
    <dgm:cxn modelId="{961996CD-4DD9-4CCC-8DC9-2D1A92172185}" type="presParOf" srcId="{87EA6507-846C-49F0-BC89-89ECF7760F88}" destId="{0974E7A0-B1DE-4A19-981B-D5F467B68032}" srcOrd="8" destOrd="0" presId="urn:microsoft.com/office/officeart/2005/8/layout/vList3"/>
    <dgm:cxn modelId="{59AB3D8B-F25C-43C8-B0B1-478C727C163A}" type="presParOf" srcId="{0974E7A0-B1DE-4A19-981B-D5F467B68032}" destId="{0BEBB4DB-60B1-4064-8BA9-68E7AB473E28}" srcOrd="0" destOrd="0" presId="urn:microsoft.com/office/officeart/2005/8/layout/vList3"/>
    <dgm:cxn modelId="{47EC41FC-3738-4078-9A38-364F6C242AF2}" type="presParOf" srcId="{0974E7A0-B1DE-4A19-981B-D5F467B68032}" destId="{903FDB28-AFF9-4679-BE97-D59289DA0C58}" srcOrd="1" destOrd="0" presId="urn:microsoft.com/office/officeart/2005/8/layout/vList3"/>
    <dgm:cxn modelId="{5B57F41F-0FEB-4C0A-A7F6-07DFA129A140}" type="presParOf" srcId="{87EA6507-846C-49F0-BC89-89ECF7760F88}" destId="{6E296C09-5004-4643-B8E5-5B1C60ED24F3}" srcOrd="9" destOrd="0" presId="urn:microsoft.com/office/officeart/2005/8/layout/vList3"/>
    <dgm:cxn modelId="{2EB0C6CE-9815-45DE-A917-1DC8E1CEAFEE}" type="presParOf" srcId="{87EA6507-846C-49F0-BC89-89ECF7760F88}" destId="{5D2C7C5E-2361-4ED2-9F19-BC6A7D01FEE2}" srcOrd="10" destOrd="0" presId="urn:microsoft.com/office/officeart/2005/8/layout/vList3"/>
    <dgm:cxn modelId="{6D3BACAA-1BEE-440E-9E61-84C76A7009F6}" type="presParOf" srcId="{5D2C7C5E-2361-4ED2-9F19-BC6A7D01FEE2}" destId="{90EA4445-7FC2-4B6F-B6C5-4FB17C5DF91B}" srcOrd="0" destOrd="0" presId="urn:microsoft.com/office/officeart/2005/8/layout/vList3"/>
    <dgm:cxn modelId="{6E05FB8D-0A89-4E62-9631-E6A731513519}" type="presParOf" srcId="{5D2C7C5E-2361-4ED2-9F19-BC6A7D01FEE2}" destId="{37D7E5B5-4009-4C0B-BCC3-1E216ABE21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DB1BDF-93D0-4FBA-AAA5-97FB973E8A6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6E075D2-38F6-44CB-A9D0-328A1172DE11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сформированы базовые умения и навыки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соответствии с возрастом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- 100 % участников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8347A4-6815-4F8B-9A44-24B5A838746D}" type="parTrans" cxnId="{57C75EFC-AAC3-4584-AA4C-6C229D05E774}">
      <dgm:prSet/>
      <dgm:spPr/>
      <dgm:t>
        <a:bodyPr/>
        <a:lstStyle/>
        <a:p>
          <a:endParaRPr lang="ru-RU"/>
        </a:p>
      </dgm:t>
    </dgm:pt>
    <dgm:pt modelId="{A9E8D035-1231-4640-8A81-569A273A3627}" type="sibTrans" cxnId="{57C75EFC-AAC3-4584-AA4C-6C229D05E774}">
      <dgm:prSet/>
      <dgm:spPr/>
      <dgm:t>
        <a:bodyPr/>
        <a:lstStyle/>
        <a:p>
          <a:endParaRPr lang="ru-RU"/>
        </a:p>
      </dgm:t>
    </dgm:pt>
    <dgm:pt modelId="{E6F66772-289D-4BC8-8F05-2CFEDD4DD11C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улучшились показатели мелкой и крупной моторики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- 97 % участников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6709C6B-817F-4055-A2CC-93E43D682F40}" type="parTrans" cxnId="{447E270E-6A54-4ADE-BC13-974EE8CCFC94}">
      <dgm:prSet/>
      <dgm:spPr/>
      <dgm:t>
        <a:bodyPr/>
        <a:lstStyle/>
        <a:p>
          <a:endParaRPr lang="ru-RU"/>
        </a:p>
      </dgm:t>
    </dgm:pt>
    <dgm:pt modelId="{CC11991C-E542-4799-B11A-5A004675932D}" type="sibTrans" cxnId="{447E270E-6A54-4ADE-BC13-974EE8CCFC94}">
      <dgm:prSet/>
      <dgm:spPr/>
      <dgm:t>
        <a:bodyPr/>
        <a:lstStyle/>
        <a:p>
          <a:endParaRPr lang="ru-RU"/>
        </a:p>
      </dgm:t>
    </dgm:pt>
    <dgm:pt modelId="{968EEE31-10EC-41DD-9726-28A2E34DD62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улучшилась </a:t>
          </a:r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импрессивная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экспрессивная  речь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- 93 % участников программы;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38D006F-CA5D-45BE-96F8-F255099FE6B6}" type="parTrans" cxnId="{9668B332-424A-4DE3-85BD-F62037BDB6CF}">
      <dgm:prSet/>
      <dgm:spPr/>
      <dgm:t>
        <a:bodyPr/>
        <a:lstStyle/>
        <a:p>
          <a:endParaRPr lang="ru-RU"/>
        </a:p>
      </dgm:t>
    </dgm:pt>
    <dgm:pt modelId="{40D75D6B-9F59-4BAC-AA38-94F058EE4251}" type="sibTrans" cxnId="{9668B332-424A-4DE3-85BD-F62037BDB6CF}">
      <dgm:prSet/>
      <dgm:spPr/>
      <dgm:t>
        <a:bodyPr/>
        <a:lstStyle/>
        <a:p>
          <a:endParaRPr lang="ru-RU"/>
        </a:p>
      </dgm:t>
    </dgm:pt>
    <dgm:pt modelId="{506671D3-F3C9-4A3E-BBA1-CD7C6B6CF840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улучшилось произношение отдельных звуков и слов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- 100 % участников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DB3BAA-441D-42BE-9EAC-8A30F5FCC128}" type="parTrans" cxnId="{625AF84C-DEDB-4C98-9268-DD689B9B1B3A}">
      <dgm:prSet/>
      <dgm:spPr/>
      <dgm:t>
        <a:bodyPr/>
        <a:lstStyle/>
        <a:p>
          <a:endParaRPr lang="ru-RU"/>
        </a:p>
      </dgm:t>
    </dgm:pt>
    <dgm:pt modelId="{8C7C4B67-2058-4BC2-8F8E-B8E105DB947D}" type="sibTrans" cxnId="{625AF84C-DEDB-4C98-9268-DD689B9B1B3A}">
      <dgm:prSet/>
      <dgm:spPr/>
      <dgm:t>
        <a:bodyPr/>
        <a:lstStyle/>
        <a:p>
          <a:endParaRPr lang="ru-RU"/>
        </a:p>
      </dgm:t>
    </dgm:pt>
    <dgm:pt modelId="{86307C11-93DD-4410-B7C4-1DC59CD6C2B6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улучшены познавательные и когнитивные процессы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(внимание, память, мышление, речь, воображение)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-  100 % участников программы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686CF7-A017-4E56-825A-AC91975C6973}" type="parTrans" cxnId="{083752A5-41E3-452B-A08E-E3013621AE5B}">
      <dgm:prSet/>
      <dgm:spPr/>
      <dgm:t>
        <a:bodyPr/>
        <a:lstStyle/>
        <a:p>
          <a:endParaRPr lang="ru-RU"/>
        </a:p>
      </dgm:t>
    </dgm:pt>
    <dgm:pt modelId="{A67D97E8-F3E6-4E51-8DF3-1CE4B9BE9B2C}" type="sibTrans" cxnId="{083752A5-41E3-452B-A08E-E3013621AE5B}">
      <dgm:prSet/>
      <dgm:spPr/>
      <dgm:t>
        <a:bodyPr/>
        <a:lstStyle/>
        <a:p>
          <a:endParaRPr lang="ru-RU"/>
        </a:p>
      </dgm:t>
    </dgm:pt>
    <dgm:pt modelId="{87EA6507-846C-49F0-BC89-89ECF7760F88}" type="pres">
      <dgm:prSet presAssocID="{48DB1BDF-93D0-4FBA-AAA5-97FB973E8A68}" presName="linearFlow" presStyleCnt="0">
        <dgm:presLayoutVars>
          <dgm:dir/>
          <dgm:resizeHandles val="exact"/>
        </dgm:presLayoutVars>
      </dgm:prSet>
      <dgm:spPr/>
    </dgm:pt>
    <dgm:pt modelId="{BEC627E0-7061-428C-9C48-9A309A99E552}" type="pres">
      <dgm:prSet presAssocID="{86307C11-93DD-4410-B7C4-1DC59CD6C2B6}" presName="composite" presStyleCnt="0"/>
      <dgm:spPr/>
    </dgm:pt>
    <dgm:pt modelId="{4C569AAE-0026-49AF-8CF2-FEE8AA76AD01}" type="pres">
      <dgm:prSet presAssocID="{86307C11-93DD-4410-B7C4-1DC59CD6C2B6}" presName="imgShp" presStyleLbl="fgImgPlace1" presStyleIdx="0" presStyleCnt="5" custScaleX="170873" custLinFactNeighborX="-56762" custLinFactNeighborY="-44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7223B6-2F0F-475C-B937-9EF614805350}" type="pres">
      <dgm:prSet presAssocID="{86307C11-93DD-4410-B7C4-1DC59CD6C2B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72F4E-F219-4BAE-BD4A-5588672A73FC}" type="pres">
      <dgm:prSet presAssocID="{A67D97E8-F3E6-4E51-8DF3-1CE4B9BE9B2C}" presName="spacing" presStyleCnt="0"/>
      <dgm:spPr/>
    </dgm:pt>
    <dgm:pt modelId="{B5E76665-7E93-472F-A9A3-EAD3DAE55FF6}" type="pres">
      <dgm:prSet presAssocID="{D6E075D2-38F6-44CB-A9D0-328A1172DE11}" presName="composite" presStyleCnt="0"/>
      <dgm:spPr/>
    </dgm:pt>
    <dgm:pt modelId="{38946290-52DD-4BA5-80B0-19AFD446A3D9}" type="pres">
      <dgm:prSet presAssocID="{D6E075D2-38F6-44CB-A9D0-328A1172DE11}" presName="imgShp" presStyleLbl="fgImgPlace1" presStyleIdx="1" presStyleCnt="5" custScaleX="170873" custLinFactNeighborX="-56762" custLinFactNeighborY="-511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C51DF2-0DB7-4FF8-A5ED-352E4BF1949D}" type="pres">
      <dgm:prSet presAssocID="{D6E075D2-38F6-44CB-A9D0-328A1172DE1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99994-3BF5-468A-8DA6-5C7DCEF2061B}" type="pres">
      <dgm:prSet presAssocID="{A9E8D035-1231-4640-8A81-569A273A3627}" presName="spacing" presStyleCnt="0"/>
      <dgm:spPr/>
    </dgm:pt>
    <dgm:pt modelId="{F892F128-73CB-4DC5-9026-23AAF16D7EA6}" type="pres">
      <dgm:prSet presAssocID="{506671D3-F3C9-4A3E-BBA1-CD7C6B6CF840}" presName="composite" presStyleCnt="0"/>
      <dgm:spPr/>
    </dgm:pt>
    <dgm:pt modelId="{E118DD11-CAC9-45CB-A2C1-3D64B2C148D1}" type="pres">
      <dgm:prSet presAssocID="{506671D3-F3C9-4A3E-BBA1-CD7C6B6CF840}" presName="imgShp" presStyleLbl="fgImgPlace1" presStyleIdx="2" presStyleCnt="5" custScaleX="168229" custLinFactNeighborX="-55440" custLinFactNeighborY="-98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4E17CE-AD06-4C83-BADE-24DFA3FC2729}" type="pres">
      <dgm:prSet presAssocID="{506671D3-F3C9-4A3E-BBA1-CD7C6B6CF84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EFF28-11F6-4BE5-B3DA-C1952FC2365D}" type="pres">
      <dgm:prSet presAssocID="{8C7C4B67-2058-4BC2-8F8E-B8E105DB947D}" presName="spacing" presStyleCnt="0"/>
      <dgm:spPr/>
    </dgm:pt>
    <dgm:pt modelId="{3D8C84A6-A4FC-4DD7-A702-CEAB755EEA62}" type="pres">
      <dgm:prSet presAssocID="{968EEE31-10EC-41DD-9726-28A2E34DD622}" presName="composite" presStyleCnt="0"/>
      <dgm:spPr/>
    </dgm:pt>
    <dgm:pt modelId="{251124B1-ED86-4CFF-AAA2-7F19FAA6B222}" type="pres">
      <dgm:prSet presAssocID="{968EEE31-10EC-41DD-9726-28A2E34DD622}" presName="imgShp" presStyleLbl="fgImgPlace1" presStyleIdx="3" presStyleCnt="5" custScaleX="170873" custLinFactNeighborX="-56762" custLinFactNeighborY="-496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32EE28B-6A02-4981-8259-1035B40506CE}" type="pres">
      <dgm:prSet presAssocID="{968EEE31-10EC-41DD-9726-28A2E34DD622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D9DBA-3AE2-442A-B030-20E07054553B}" type="pres">
      <dgm:prSet presAssocID="{40D75D6B-9F59-4BAC-AA38-94F058EE4251}" presName="spacing" presStyleCnt="0"/>
      <dgm:spPr/>
    </dgm:pt>
    <dgm:pt modelId="{0974E7A0-B1DE-4A19-981B-D5F467B68032}" type="pres">
      <dgm:prSet presAssocID="{E6F66772-289D-4BC8-8F05-2CFEDD4DD11C}" presName="composite" presStyleCnt="0"/>
      <dgm:spPr/>
    </dgm:pt>
    <dgm:pt modelId="{0BEBB4DB-60B1-4064-8BA9-68E7AB473E28}" type="pres">
      <dgm:prSet presAssocID="{E6F66772-289D-4BC8-8F05-2CFEDD4DD11C}" presName="imgShp" presStyleLbl="fgImgPlace1" presStyleIdx="4" presStyleCnt="5" custScaleX="170873" custLinFactNeighborX="-56762" custLinFactNeighborY="-970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03FDB28-AFF9-4679-BE97-D59289DA0C58}" type="pres">
      <dgm:prSet presAssocID="{E6F66772-289D-4BC8-8F05-2CFEDD4DD11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752A5-41E3-452B-A08E-E3013621AE5B}" srcId="{48DB1BDF-93D0-4FBA-AAA5-97FB973E8A68}" destId="{86307C11-93DD-4410-B7C4-1DC59CD6C2B6}" srcOrd="0" destOrd="0" parTransId="{57686CF7-A017-4E56-825A-AC91975C6973}" sibTransId="{A67D97E8-F3E6-4E51-8DF3-1CE4B9BE9B2C}"/>
    <dgm:cxn modelId="{4C6167CB-8318-4E72-84A4-68E882A3780A}" type="presOf" srcId="{86307C11-93DD-4410-B7C4-1DC59CD6C2B6}" destId="{747223B6-2F0F-475C-B937-9EF614805350}" srcOrd="0" destOrd="0" presId="urn:microsoft.com/office/officeart/2005/8/layout/vList3"/>
    <dgm:cxn modelId="{57C75EFC-AAC3-4584-AA4C-6C229D05E774}" srcId="{48DB1BDF-93D0-4FBA-AAA5-97FB973E8A68}" destId="{D6E075D2-38F6-44CB-A9D0-328A1172DE11}" srcOrd="1" destOrd="0" parTransId="{FF8347A4-6815-4F8B-9A44-24B5A838746D}" sibTransId="{A9E8D035-1231-4640-8A81-569A273A3627}"/>
    <dgm:cxn modelId="{9668B332-424A-4DE3-85BD-F62037BDB6CF}" srcId="{48DB1BDF-93D0-4FBA-AAA5-97FB973E8A68}" destId="{968EEE31-10EC-41DD-9726-28A2E34DD622}" srcOrd="3" destOrd="0" parTransId="{D38D006F-CA5D-45BE-96F8-F255099FE6B6}" sibTransId="{40D75D6B-9F59-4BAC-AA38-94F058EE4251}"/>
    <dgm:cxn modelId="{35EE72D5-2D22-4186-A467-D0FE96268D08}" type="presOf" srcId="{506671D3-F3C9-4A3E-BBA1-CD7C6B6CF840}" destId="{624E17CE-AD06-4C83-BADE-24DFA3FC2729}" srcOrd="0" destOrd="0" presId="urn:microsoft.com/office/officeart/2005/8/layout/vList3"/>
    <dgm:cxn modelId="{3684446B-B0C9-4D3B-AE1C-0B5F6D834B1E}" type="presOf" srcId="{E6F66772-289D-4BC8-8F05-2CFEDD4DD11C}" destId="{903FDB28-AFF9-4679-BE97-D59289DA0C58}" srcOrd="0" destOrd="0" presId="urn:microsoft.com/office/officeart/2005/8/layout/vList3"/>
    <dgm:cxn modelId="{E34CE26F-0C52-417B-8A6E-71970293FCAF}" type="presOf" srcId="{968EEE31-10EC-41DD-9726-28A2E34DD622}" destId="{332EE28B-6A02-4981-8259-1035B40506CE}" srcOrd="0" destOrd="0" presId="urn:microsoft.com/office/officeart/2005/8/layout/vList3"/>
    <dgm:cxn modelId="{2893732C-5F62-47DE-AB01-88CDC759871C}" type="presOf" srcId="{48DB1BDF-93D0-4FBA-AAA5-97FB973E8A68}" destId="{87EA6507-846C-49F0-BC89-89ECF7760F88}" srcOrd="0" destOrd="0" presId="urn:microsoft.com/office/officeart/2005/8/layout/vList3"/>
    <dgm:cxn modelId="{447E270E-6A54-4ADE-BC13-974EE8CCFC94}" srcId="{48DB1BDF-93D0-4FBA-AAA5-97FB973E8A68}" destId="{E6F66772-289D-4BC8-8F05-2CFEDD4DD11C}" srcOrd="4" destOrd="0" parTransId="{96709C6B-817F-4055-A2CC-93E43D682F40}" sibTransId="{CC11991C-E542-4799-B11A-5A004675932D}"/>
    <dgm:cxn modelId="{625AF84C-DEDB-4C98-9268-DD689B9B1B3A}" srcId="{48DB1BDF-93D0-4FBA-AAA5-97FB973E8A68}" destId="{506671D3-F3C9-4A3E-BBA1-CD7C6B6CF840}" srcOrd="2" destOrd="0" parTransId="{64DB3BAA-441D-42BE-9EAC-8A30F5FCC128}" sibTransId="{8C7C4B67-2058-4BC2-8F8E-B8E105DB947D}"/>
    <dgm:cxn modelId="{4923A30A-B238-43C8-A36C-1B8732D119A4}" type="presOf" srcId="{D6E075D2-38F6-44CB-A9D0-328A1172DE11}" destId="{00C51DF2-0DB7-4FF8-A5ED-352E4BF1949D}" srcOrd="0" destOrd="0" presId="urn:microsoft.com/office/officeart/2005/8/layout/vList3"/>
    <dgm:cxn modelId="{4ABBED22-8AC0-408D-8C1B-D2C508102639}" type="presParOf" srcId="{87EA6507-846C-49F0-BC89-89ECF7760F88}" destId="{BEC627E0-7061-428C-9C48-9A309A99E552}" srcOrd="0" destOrd="0" presId="urn:microsoft.com/office/officeart/2005/8/layout/vList3"/>
    <dgm:cxn modelId="{E8816DA1-44F2-42C1-91B2-D7C7415A0476}" type="presParOf" srcId="{BEC627E0-7061-428C-9C48-9A309A99E552}" destId="{4C569AAE-0026-49AF-8CF2-FEE8AA76AD01}" srcOrd="0" destOrd="0" presId="urn:microsoft.com/office/officeart/2005/8/layout/vList3"/>
    <dgm:cxn modelId="{D1595E48-D109-44BF-923B-0C0D1F07EF2E}" type="presParOf" srcId="{BEC627E0-7061-428C-9C48-9A309A99E552}" destId="{747223B6-2F0F-475C-B937-9EF614805350}" srcOrd="1" destOrd="0" presId="urn:microsoft.com/office/officeart/2005/8/layout/vList3"/>
    <dgm:cxn modelId="{7E1B0E73-CBCD-4A5F-B930-3FD5F4E6C938}" type="presParOf" srcId="{87EA6507-846C-49F0-BC89-89ECF7760F88}" destId="{92272F4E-F219-4BAE-BD4A-5588672A73FC}" srcOrd="1" destOrd="0" presId="urn:microsoft.com/office/officeart/2005/8/layout/vList3"/>
    <dgm:cxn modelId="{7F6833B2-6CB2-47CA-B01C-EED557E2E691}" type="presParOf" srcId="{87EA6507-846C-49F0-BC89-89ECF7760F88}" destId="{B5E76665-7E93-472F-A9A3-EAD3DAE55FF6}" srcOrd="2" destOrd="0" presId="urn:microsoft.com/office/officeart/2005/8/layout/vList3"/>
    <dgm:cxn modelId="{16F5D1CB-3F18-49C4-B97F-D9844570873C}" type="presParOf" srcId="{B5E76665-7E93-472F-A9A3-EAD3DAE55FF6}" destId="{38946290-52DD-4BA5-80B0-19AFD446A3D9}" srcOrd="0" destOrd="0" presId="urn:microsoft.com/office/officeart/2005/8/layout/vList3"/>
    <dgm:cxn modelId="{7A00FABA-0CB4-4AD3-924F-7CB95AB0A23B}" type="presParOf" srcId="{B5E76665-7E93-472F-A9A3-EAD3DAE55FF6}" destId="{00C51DF2-0DB7-4FF8-A5ED-352E4BF1949D}" srcOrd="1" destOrd="0" presId="urn:microsoft.com/office/officeart/2005/8/layout/vList3"/>
    <dgm:cxn modelId="{26C8B9CF-D605-49E0-909C-C54BF1EA81A1}" type="presParOf" srcId="{87EA6507-846C-49F0-BC89-89ECF7760F88}" destId="{32B99994-3BF5-468A-8DA6-5C7DCEF2061B}" srcOrd="3" destOrd="0" presId="urn:microsoft.com/office/officeart/2005/8/layout/vList3"/>
    <dgm:cxn modelId="{7F0E8D12-7EA2-46AC-BF5F-CCC65478D698}" type="presParOf" srcId="{87EA6507-846C-49F0-BC89-89ECF7760F88}" destId="{F892F128-73CB-4DC5-9026-23AAF16D7EA6}" srcOrd="4" destOrd="0" presId="urn:microsoft.com/office/officeart/2005/8/layout/vList3"/>
    <dgm:cxn modelId="{AFA78484-31CD-472C-8F32-920A12F4D9FA}" type="presParOf" srcId="{F892F128-73CB-4DC5-9026-23AAF16D7EA6}" destId="{E118DD11-CAC9-45CB-A2C1-3D64B2C148D1}" srcOrd="0" destOrd="0" presId="urn:microsoft.com/office/officeart/2005/8/layout/vList3"/>
    <dgm:cxn modelId="{393D0C89-6AFD-4DAA-AB02-0809DDC4625A}" type="presParOf" srcId="{F892F128-73CB-4DC5-9026-23AAF16D7EA6}" destId="{624E17CE-AD06-4C83-BADE-24DFA3FC2729}" srcOrd="1" destOrd="0" presId="urn:microsoft.com/office/officeart/2005/8/layout/vList3"/>
    <dgm:cxn modelId="{84D928B5-2AEE-47D7-9D48-52D01EC01AB7}" type="presParOf" srcId="{87EA6507-846C-49F0-BC89-89ECF7760F88}" destId="{E72EFF28-11F6-4BE5-B3DA-C1952FC2365D}" srcOrd="5" destOrd="0" presId="urn:microsoft.com/office/officeart/2005/8/layout/vList3"/>
    <dgm:cxn modelId="{404DF95B-1AFB-4545-96BA-7DF03F79A999}" type="presParOf" srcId="{87EA6507-846C-49F0-BC89-89ECF7760F88}" destId="{3D8C84A6-A4FC-4DD7-A702-CEAB755EEA62}" srcOrd="6" destOrd="0" presId="urn:microsoft.com/office/officeart/2005/8/layout/vList3"/>
    <dgm:cxn modelId="{D1CF1E76-0D39-4C58-BBDC-579B0F17D7FA}" type="presParOf" srcId="{3D8C84A6-A4FC-4DD7-A702-CEAB755EEA62}" destId="{251124B1-ED86-4CFF-AAA2-7F19FAA6B222}" srcOrd="0" destOrd="0" presId="urn:microsoft.com/office/officeart/2005/8/layout/vList3"/>
    <dgm:cxn modelId="{032CA823-CE13-4CB1-AB17-26E2EA375F8B}" type="presParOf" srcId="{3D8C84A6-A4FC-4DD7-A702-CEAB755EEA62}" destId="{332EE28B-6A02-4981-8259-1035B40506CE}" srcOrd="1" destOrd="0" presId="urn:microsoft.com/office/officeart/2005/8/layout/vList3"/>
    <dgm:cxn modelId="{54460E3C-035B-45F7-8795-30ED26243161}" type="presParOf" srcId="{87EA6507-846C-49F0-BC89-89ECF7760F88}" destId="{ED8D9DBA-3AE2-442A-B030-20E07054553B}" srcOrd="7" destOrd="0" presId="urn:microsoft.com/office/officeart/2005/8/layout/vList3"/>
    <dgm:cxn modelId="{DC7164A5-5EDE-49B7-AB2F-B23008FBB366}" type="presParOf" srcId="{87EA6507-846C-49F0-BC89-89ECF7760F88}" destId="{0974E7A0-B1DE-4A19-981B-D5F467B68032}" srcOrd="8" destOrd="0" presId="urn:microsoft.com/office/officeart/2005/8/layout/vList3"/>
    <dgm:cxn modelId="{708FF043-8C9B-4E11-8868-255161986458}" type="presParOf" srcId="{0974E7A0-B1DE-4A19-981B-D5F467B68032}" destId="{0BEBB4DB-60B1-4064-8BA9-68E7AB473E28}" srcOrd="0" destOrd="0" presId="urn:microsoft.com/office/officeart/2005/8/layout/vList3"/>
    <dgm:cxn modelId="{02F2F16A-7930-4717-BDD0-A02105794A72}" type="presParOf" srcId="{0974E7A0-B1DE-4A19-981B-D5F467B68032}" destId="{903FDB28-AFF9-4679-BE97-D59289DA0C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DB1BDF-93D0-4FBA-AAA5-97FB973E8A6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6E075D2-38F6-44CB-A9D0-328A1172DE1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 включены 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коррекционно-развивающий процесс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- 100% участников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8347A4-6815-4F8B-9A44-24B5A838746D}" type="parTrans" cxnId="{57C75EFC-AAC3-4584-AA4C-6C229D05E774}">
      <dgm:prSet/>
      <dgm:spPr/>
      <dgm:t>
        <a:bodyPr/>
        <a:lstStyle/>
        <a:p>
          <a:endParaRPr lang="ru-RU"/>
        </a:p>
      </dgm:t>
    </dgm:pt>
    <dgm:pt modelId="{A9E8D035-1231-4640-8A81-569A273A3627}" type="sibTrans" cxnId="{57C75EFC-AAC3-4584-AA4C-6C229D05E774}">
      <dgm:prSet/>
      <dgm:spPr/>
      <dgm:t>
        <a:bodyPr/>
        <a:lstStyle/>
        <a:p>
          <a:endParaRPr lang="ru-RU"/>
        </a:p>
      </dgm:t>
    </dgm:pt>
    <dgm:pt modelId="{E6F66772-289D-4BC8-8F05-2CFEDD4DD11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применяют полученные рекомендации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постреабилитационный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период - 100 % участников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6709C6B-817F-4055-A2CC-93E43D682F40}" type="parTrans" cxnId="{447E270E-6A54-4ADE-BC13-974EE8CCFC94}">
      <dgm:prSet/>
      <dgm:spPr/>
      <dgm:t>
        <a:bodyPr/>
        <a:lstStyle/>
        <a:p>
          <a:endParaRPr lang="ru-RU"/>
        </a:p>
      </dgm:t>
    </dgm:pt>
    <dgm:pt modelId="{CC11991C-E542-4799-B11A-5A004675932D}" type="sibTrans" cxnId="{447E270E-6A54-4ADE-BC13-974EE8CCFC94}">
      <dgm:prSet/>
      <dgm:spPr/>
      <dgm:t>
        <a:bodyPr/>
        <a:lstStyle/>
        <a:p>
          <a:endParaRPr lang="ru-RU"/>
        </a:p>
      </dgm:t>
    </dgm:pt>
    <dgm:pt modelId="{968EEE31-10EC-41DD-9726-28A2E34DD62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удовлетворены ролью родителя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воспитывающего ребенка с особенностями развития - 100 % участников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38D006F-CA5D-45BE-96F8-F255099FE6B6}" type="parTrans" cxnId="{9668B332-424A-4DE3-85BD-F62037BDB6CF}">
      <dgm:prSet/>
      <dgm:spPr/>
      <dgm:t>
        <a:bodyPr/>
        <a:lstStyle/>
        <a:p>
          <a:endParaRPr lang="ru-RU"/>
        </a:p>
      </dgm:t>
    </dgm:pt>
    <dgm:pt modelId="{40D75D6B-9F59-4BAC-AA38-94F058EE4251}" type="sibTrans" cxnId="{9668B332-424A-4DE3-85BD-F62037BDB6CF}">
      <dgm:prSet/>
      <dgm:spPr/>
      <dgm:t>
        <a:bodyPr/>
        <a:lstStyle/>
        <a:p>
          <a:endParaRPr lang="ru-RU"/>
        </a:p>
      </dgm:t>
    </dgm:pt>
    <dgm:pt modelId="{506671D3-F3C9-4A3E-BBA1-CD7C6B6CF840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улучшение психоэмоционального состояния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- 100 % участников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DB3BAA-441D-42BE-9EAC-8A30F5FCC128}" type="parTrans" cxnId="{625AF84C-DEDB-4C98-9268-DD689B9B1B3A}">
      <dgm:prSet/>
      <dgm:spPr/>
      <dgm:t>
        <a:bodyPr/>
        <a:lstStyle/>
        <a:p>
          <a:endParaRPr lang="ru-RU"/>
        </a:p>
      </dgm:t>
    </dgm:pt>
    <dgm:pt modelId="{8C7C4B67-2058-4BC2-8F8E-B8E105DB947D}" type="sibTrans" cxnId="{625AF84C-DEDB-4C98-9268-DD689B9B1B3A}">
      <dgm:prSet/>
      <dgm:spPr/>
      <dgm:t>
        <a:bodyPr/>
        <a:lstStyle/>
        <a:p>
          <a:endParaRPr lang="ru-RU"/>
        </a:p>
      </dgm:t>
    </dgm:pt>
    <dgm:pt modelId="{86307C11-93DD-4410-B7C4-1DC59CD6C2B6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(законные представители):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686CF7-A017-4E56-825A-AC91975C6973}" type="parTrans" cxnId="{083752A5-41E3-452B-A08E-E3013621AE5B}">
      <dgm:prSet/>
      <dgm:spPr/>
      <dgm:t>
        <a:bodyPr/>
        <a:lstStyle/>
        <a:p>
          <a:endParaRPr lang="ru-RU"/>
        </a:p>
      </dgm:t>
    </dgm:pt>
    <dgm:pt modelId="{A67D97E8-F3E6-4E51-8DF3-1CE4B9BE9B2C}" type="sibTrans" cxnId="{083752A5-41E3-452B-A08E-E3013621AE5B}">
      <dgm:prSet/>
      <dgm:spPr/>
      <dgm:t>
        <a:bodyPr/>
        <a:lstStyle/>
        <a:p>
          <a:endParaRPr lang="ru-RU"/>
        </a:p>
      </dgm:t>
    </dgm:pt>
    <dgm:pt modelId="{497CD6D3-ACB9-48D2-8C6A-4A90EAEB20B0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Сформировано единое партнёрское сообщество </a:t>
          </a:r>
        </a:p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«Семья-Ребёнок-Специалист»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в 100% случаев участников программы.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0F720C1-E4CE-4DA1-85B2-AECFE38C84BB}" type="parTrans" cxnId="{2F1B5596-A0F2-4E27-8E68-9C615A6BC85A}">
      <dgm:prSet/>
      <dgm:spPr/>
      <dgm:t>
        <a:bodyPr/>
        <a:lstStyle/>
        <a:p>
          <a:endParaRPr lang="ru-RU"/>
        </a:p>
      </dgm:t>
    </dgm:pt>
    <dgm:pt modelId="{F3AB8DBF-1910-4C1E-98FA-12395F5EE513}" type="sibTrans" cxnId="{2F1B5596-A0F2-4E27-8E68-9C615A6BC85A}">
      <dgm:prSet/>
      <dgm:spPr/>
      <dgm:t>
        <a:bodyPr/>
        <a:lstStyle/>
        <a:p>
          <a:endParaRPr lang="ru-RU"/>
        </a:p>
      </dgm:t>
    </dgm:pt>
    <dgm:pt modelId="{87EA6507-846C-49F0-BC89-89ECF7760F88}" type="pres">
      <dgm:prSet presAssocID="{48DB1BDF-93D0-4FBA-AAA5-97FB973E8A68}" presName="linearFlow" presStyleCnt="0">
        <dgm:presLayoutVars>
          <dgm:dir/>
          <dgm:resizeHandles val="exact"/>
        </dgm:presLayoutVars>
      </dgm:prSet>
      <dgm:spPr/>
    </dgm:pt>
    <dgm:pt modelId="{BEC627E0-7061-428C-9C48-9A309A99E552}" type="pres">
      <dgm:prSet presAssocID="{86307C11-93DD-4410-B7C4-1DC59CD6C2B6}" presName="composite" presStyleCnt="0"/>
      <dgm:spPr/>
    </dgm:pt>
    <dgm:pt modelId="{4C569AAE-0026-49AF-8CF2-FEE8AA76AD01}" type="pres">
      <dgm:prSet presAssocID="{86307C11-93DD-4410-B7C4-1DC59CD6C2B6}" presName="imgShp" presStyleLbl="fgImgPlace1" presStyleIdx="0" presStyleCnt="6" custLinFactNeighborX="-56762" custLinFactNeighborY="-443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747223B6-2F0F-475C-B937-9EF614805350}" type="pres">
      <dgm:prSet presAssocID="{86307C11-93DD-4410-B7C4-1DC59CD6C2B6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72F4E-F219-4BAE-BD4A-5588672A73FC}" type="pres">
      <dgm:prSet presAssocID="{A67D97E8-F3E6-4E51-8DF3-1CE4B9BE9B2C}" presName="spacing" presStyleCnt="0"/>
      <dgm:spPr/>
    </dgm:pt>
    <dgm:pt modelId="{B5E76665-7E93-472F-A9A3-EAD3DAE55FF6}" type="pres">
      <dgm:prSet presAssocID="{D6E075D2-38F6-44CB-A9D0-328A1172DE11}" presName="composite" presStyleCnt="0"/>
      <dgm:spPr/>
    </dgm:pt>
    <dgm:pt modelId="{38946290-52DD-4BA5-80B0-19AFD446A3D9}" type="pres">
      <dgm:prSet presAssocID="{D6E075D2-38F6-44CB-A9D0-328A1172DE11}" presName="imgShp" presStyleLbl="fgImgPlace1" presStyleIdx="1" presStyleCnt="6" custLinFactNeighborX="-56762" custLinFactNeighborY="-51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00C51DF2-0DB7-4FF8-A5ED-352E4BF1949D}" type="pres">
      <dgm:prSet presAssocID="{D6E075D2-38F6-44CB-A9D0-328A1172DE1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99994-3BF5-468A-8DA6-5C7DCEF2061B}" type="pres">
      <dgm:prSet presAssocID="{A9E8D035-1231-4640-8A81-569A273A3627}" presName="spacing" presStyleCnt="0"/>
      <dgm:spPr/>
    </dgm:pt>
    <dgm:pt modelId="{F892F128-73CB-4DC5-9026-23AAF16D7EA6}" type="pres">
      <dgm:prSet presAssocID="{506671D3-F3C9-4A3E-BBA1-CD7C6B6CF840}" presName="composite" presStyleCnt="0"/>
      <dgm:spPr/>
    </dgm:pt>
    <dgm:pt modelId="{E118DD11-CAC9-45CB-A2C1-3D64B2C148D1}" type="pres">
      <dgm:prSet presAssocID="{506671D3-F3C9-4A3E-BBA1-CD7C6B6CF840}" presName="imgShp" presStyleLbl="fgImgPlace1" presStyleIdx="2" presStyleCnt="6" custLinFactNeighborX="-55440" custLinFactNeighborY="-985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624E17CE-AD06-4C83-BADE-24DFA3FC2729}" type="pres">
      <dgm:prSet presAssocID="{506671D3-F3C9-4A3E-BBA1-CD7C6B6CF84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EFF28-11F6-4BE5-B3DA-C1952FC2365D}" type="pres">
      <dgm:prSet presAssocID="{8C7C4B67-2058-4BC2-8F8E-B8E105DB947D}" presName="spacing" presStyleCnt="0"/>
      <dgm:spPr/>
    </dgm:pt>
    <dgm:pt modelId="{3D8C84A6-A4FC-4DD7-A702-CEAB755EEA62}" type="pres">
      <dgm:prSet presAssocID="{968EEE31-10EC-41DD-9726-28A2E34DD622}" presName="composite" presStyleCnt="0"/>
      <dgm:spPr/>
    </dgm:pt>
    <dgm:pt modelId="{251124B1-ED86-4CFF-AAA2-7F19FAA6B222}" type="pres">
      <dgm:prSet presAssocID="{968EEE31-10EC-41DD-9726-28A2E34DD622}" presName="imgShp" presStyleLbl="fgImgPlace1" presStyleIdx="3" presStyleCnt="6" custLinFactNeighborX="-56762" custLinFactNeighborY="-496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332EE28B-6A02-4981-8259-1035B40506CE}" type="pres">
      <dgm:prSet presAssocID="{968EEE31-10EC-41DD-9726-28A2E34DD62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D9DBA-3AE2-442A-B030-20E07054553B}" type="pres">
      <dgm:prSet presAssocID="{40D75D6B-9F59-4BAC-AA38-94F058EE4251}" presName="spacing" presStyleCnt="0"/>
      <dgm:spPr/>
    </dgm:pt>
    <dgm:pt modelId="{0974E7A0-B1DE-4A19-981B-D5F467B68032}" type="pres">
      <dgm:prSet presAssocID="{E6F66772-289D-4BC8-8F05-2CFEDD4DD11C}" presName="composite" presStyleCnt="0"/>
      <dgm:spPr/>
    </dgm:pt>
    <dgm:pt modelId="{0BEBB4DB-60B1-4064-8BA9-68E7AB473E28}" type="pres">
      <dgm:prSet presAssocID="{E6F66772-289D-4BC8-8F05-2CFEDD4DD11C}" presName="imgShp" presStyleLbl="fgImgPlace1" presStyleIdx="4" presStyleCnt="6" custLinFactNeighborX="-56762" custLinFactNeighborY="-970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903FDB28-AFF9-4679-BE97-D59289DA0C58}" type="pres">
      <dgm:prSet presAssocID="{E6F66772-289D-4BC8-8F05-2CFEDD4DD11C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96C09-5004-4643-B8E5-5B1C60ED24F3}" type="pres">
      <dgm:prSet presAssocID="{CC11991C-E542-4799-B11A-5A004675932D}" presName="spacing" presStyleCnt="0"/>
      <dgm:spPr/>
    </dgm:pt>
    <dgm:pt modelId="{73A12386-C7F8-4D8F-B7FC-EADC1FADCA20}" type="pres">
      <dgm:prSet presAssocID="{497CD6D3-ACB9-48D2-8C6A-4A90EAEB20B0}" presName="composite" presStyleCnt="0"/>
      <dgm:spPr/>
    </dgm:pt>
    <dgm:pt modelId="{75C74E4E-F21B-4D2F-90ED-13984975E173}" type="pres">
      <dgm:prSet presAssocID="{497CD6D3-ACB9-48D2-8C6A-4A90EAEB20B0}" presName="imgShp" presStyleLbl="fgImgPlace1" presStyleIdx="5" presStyleCnt="6" custLinFactNeighborX="-49719" custLinFactNeighborY="-960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4F8E8EF-53EA-4B32-BB88-4CADA696E297}" type="pres">
      <dgm:prSet presAssocID="{497CD6D3-ACB9-48D2-8C6A-4A90EAEB20B0}" presName="txShp" presStyleLbl="node1" presStyleIdx="5" presStyleCnt="6">
        <dgm:presLayoutVars>
          <dgm:bulletEnabled val="1"/>
        </dgm:presLayoutVars>
      </dgm:prSet>
      <dgm:spPr/>
    </dgm:pt>
  </dgm:ptLst>
  <dgm:cxnLst>
    <dgm:cxn modelId="{9668B332-424A-4DE3-85BD-F62037BDB6CF}" srcId="{48DB1BDF-93D0-4FBA-AAA5-97FB973E8A68}" destId="{968EEE31-10EC-41DD-9726-28A2E34DD622}" srcOrd="3" destOrd="0" parTransId="{D38D006F-CA5D-45BE-96F8-F255099FE6B6}" sibTransId="{40D75D6B-9F59-4BAC-AA38-94F058EE4251}"/>
    <dgm:cxn modelId="{2F1B5596-A0F2-4E27-8E68-9C615A6BC85A}" srcId="{48DB1BDF-93D0-4FBA-AAA5-97FB973E8A68}" destId="{497CD6D3-ACB9-48D2-8C6A-4A90EAEB20B0}" srcOrd="5" destOrd="0" parTransId="{A0F720C1-E4CE-4DA1-85B2-AECFE38C84BB}" sibTransId="{F3AB8DBF-1910-4C1E-98FA-12395F5EE513}"/>
    <dgm:cxn modelId="{625AF84C-DEDB-4C98-9268-DD689B9B1B3A}" srcId="{48DB1BDF-93D0-4FBA-AAA5-97FB973E8A68}" destId="{506671D3-F3C9-4A3E-BBA1-CD7C6B6CF840}" srcOrd="2" destOrd="0" parTransId="{64DB3BAA-441D-42BE-9EAC-8A30F5FCC128}" sibTransId="{8C7C4B67-2058-4BC2-8F8E-B8E105DB947D}"/>
    <dgm:cxn modelId="{E4744938-8278-40F7-8B09-CFFD6E9F70DB}" type="presOf" srcId="{968EEE31-10EC-41DD-9726-28A2E34DD622}" destId="{332EE28B-6A02-4981-8259-1035B40506CE}" srcOrd="0" destOrd="0" presId="urn:microsoft.com/office/officeart/2005/8/layout/vList3"/>
    <dgm:cxn modelId="{ADE9615A-3335-4808-BE5A-AFCF67B83459}" type="presOf" srcId="{E6F66772-289D-4BC8-8F05-2CFEDD4DD11C}" destId="{903FDB28-AFF9-4679-BE97-D59289DA0C58}" srcOrd="0" destOrd="0" presId="urn:microsoft.com/office/officeart/2005/8/layout/vList3"/>
    <dgm:cxn modelId="{63E2F7EA-F58F-44BE-9BED-A46B2CA603EF}" type="presOf" srcId="{497CD6D3-ACB9-48D2-8C6A-4A90EAEB20B0}" destId="{B4F8E8EF-53EA-4B32-BB88-4CADA696E297}" srcOrd="0" destOrd="0" presId="urn:microsoft.com/office/officeart/2005/8/layout/vList3"/>
    <dgm:cxn modelId="{A9997D51-534B-4497-8EF8-292343975440}" type="presOf" srcId="{86307C11-93DD-4410-B7C4-1DC59CD6C2B6}" destId="{747223B6-2F0F-475C-B937-9EF614805350}" srcOrd="0" destOrd="0" presId="urn:microsoft.com/office/officeart/2005/8/layout/vList3"/>
    <dgm:cxn modelId="{24884A23-A043-4488-AFAA-69F09E962B45}" type="presOf" srcId="{506671D3-F3C9-4A3E-BBA1-CD7C6B6CF840}" destId="{624E17CE-AD06-4C83-BADE-24DFA3FC2729}" srcOrd="0" destOrd="0" presId="urn:microsoft.com/office/officeart/2005/8/layout/vList3"/>
    <dgm:cxn modelId="{C9489BA9-FF4C-4A0A-B573-E949F14241F7}" type="presOf" srcId="{D6E075D2-38F6-44CB-A9D0-328A1172DE11}" destId="{00C51DF2-0DB7-4FF8-A5ED-352E4BF1949D}" srcOrd="0" destOrd="0" presId="urn:microsoft.com/office/officeart/2005/8/layout/vList3"/>
    <dgm:cxn modelId="{447E270E-6A54-4ADE-BC13-974EE8CCFC94}" srcId="{48DB1BDF-93D0-4FBA-AAA5-97FB973E8A68}" destId="{E6F66772-289D-4BC8-8F05-2CFEDD4DD11C}" srcOrd="4" destOrd="0" parTransId="{96709C6B-817F-4055-A2CC-93E43D682F40}" sibTransId="{CC11991C-E542-4799-B11A-5A004675932D}"/>
    <dgm:cxn modelId="{083752A5-41E3-452B-A08E-E3013621AE5B}" srcId="{48DB1BDF-93D0-4FBA-AAA5-97FB973E8A68}" destId="{86307C11-93DD-4410-B7C4-1DC59CD6C2B6}" srcOrd="0" destOrd="0" parTransId="{57686CF7-A017-4E56-825A-AC91975C6973}" sibTransId="{A67D97E8-F3E6-4E51-8DF3-1CE4B9BE9B2C}"/>
    <dgm:cxn modelId="{3C290479-B3F3-4575-86AA-EC7C44391C62}" type="presOf" srcId="{48DB1BDF-93D0-4FBA-AAA5-97FB973E8A68}" destId="{87EA6507-846C-49F0-BC89-89ECF7760F88}" srcOrd="0" destOrd="0" presId="urn:microsoft.com/office/officeart/2005/8/layout/vList3"/>
    <dgm:cxn modelId="{57C75EFC-AAC3-4584-AA4C-6C229D05E774}" srcId="{48DB1BDF-93D0-4FBA-AAA5-97FB973E8A68}" destId="{D6E075D2-38F6-44CB-A9D0-328A1172DE11}" srcOrd="1" destOrd="0" parTransId="{FF8347A4-6815-4F8B-9A44-24B5A838746D}" sibTransId="{A9E8D035-1231-4640-8A81-569A273A3627}"/>
    <dgm:cxn modelId="{CA60DF84-650D-473E-AAC1-85862BFF6B83}" type="presParOf" srcId="{87EA6507-846C-49F0-BC89-89ECF7760F88}" destId="{BEC627E0-7061-428C-9C48-9A309A99E552}" srcOrd="0" destOrd="0" presId="urn:microsoft.com/office/officeart/2005/8/layout/vList3"/>
    <dgm:cxn modelId="{F302744B-8F8D-47E4-8A26-F713FEA37F85}" type="presParOf" srcId="{BEC627E0-7061-428C-9C48-9A309A99E552}" destId="{4C569AAE-0026-49AF-8CF2-FEE8AA76AD01}" srcOrd="0" destOrd="0" presId="urn:microsoft.com/office/officeart/2005/8/layout/vList3"/>
    <dgm:cxn modelId="{A17A25A2-414A-4244-9C95-28CDD25356CC}" type="presParOf" srcId="{BEC627E0-7061-428C-9C48-9A309A99E552}" destId="{747223B6-2F0F-475C-B937-9EF614805350}" srcOrd="1" destOrd="0" presId="urn:microsoft.com/office/officeart/2005/8/layout/vList3"/>
    <dgm:cxn modelId="{27113676-438A-4A06-8C91-70EDE4A9E2CE}" type="presParOf" srcId="{87EA6507-846C-49F0-BC89-89ECF7760F88}" destId="{92272F4E-F219-4BAE-BD4A-5588672A73FC}" srcOrd="1" destOrd="0" presId="urn:microsoft.com/office/officeart/2005/8/layout/vList3"/>
    <dgm:cxn modelId="{275797DD-5E2D-4637-ADA3-4A2CD70B2628}" type="presParOf" srcId="{87EA6507-846C-49F0-BC89-89ECF7760F88}" destId="{B5E76665-7E93-472F-A9A3-EAD3DAE55FF6}" srcOrd="2" destOrd="0" presId="urn:microsoft.com/office/officeart/2005/8/layout/vList3"/>
    <dgm:cxn modelId="{0764642E-2B1F-4DDF-815D-A642AB472270}" type="presParOf" srcId="{B5E76665-7E93-472F-A9A3-EAD3DAE55FF6}" destId="{38946290-52DD-4BA5-80B0-19AFD446A3D9}" srcOrd="0" destOrd="0" presId="urn:microsoft.com/office/officeart/2005/8/layout/vList3"/>
    <dgm:cxn modelId="{7A21C025-1D60-4FB1-9247-1A5581D86761}" type="presParOf" srcId="{B5E76665-7E93-472F-A9A3-EAD3DAE55FF6}" destId="{00C51DF2-0DB7-4FF8-A5ED-352E4BF1949D}" srcOrd="1" destOrd="0" presId="urn:microsoft.com/office/officeart/2005/8/layout/vList3"/>
    <dgm:cxn modelId="{F90A32EA-2CF8-4D85-B527-9519DE4F025A}" type="presParOf" srcId="{87EA6507-846C-49F0-BC89-89ECF7760F88}" destId="{32B99994-3BF5-468A-8DA6-5C7DCEF2061B}" srcOrd="3" destOrd="0" presId="urn:microsoft.com/office/officeart/2005/8/layout/vList3"/>
    <dgm:cxn modelId="{36A9DDE6-AF19-49C5-9842-6B2D3754D8FA}" type="presParOf" srcId="{87EA6507-846C-49F0-BC89-89ECF7760F88}" destId="{F892F128-73CB-4DC5-9026-23AAF16D7EA6}" srcOrd="4" destOrd="0" presId="urn:microsoft.com/office/officeart/2005/8/layout/vList3"/>
    <dgm:cxn modelId="{36EAA17C-78A1-49A8-A6EC-F541B541C4B6}" type="presParOf" srcId="{F892F128-73CB-4DC5-9026-23AAF16D7EA6}" destId="{E118DD11-CAC9-45CB-A2C1-3D64B2C148D1}" srcOrd="0" destOrd="0" presId="urn:microsoft.com/office/officeart/2005/8/layout/vList3"/>
    <dgm:cxn modelId="{E7F8DB28-A428-4F4C-9D4F-0BFAAE675251}" type="presParOf" srcId="{F892F128-73CB-4DC5-9026-23AAF16D7EA6}" destId="{624E17CE-AD06-4C83-BADE-24DFA3FC2729}" srcOrd="1" destOrd="0" presId="urn:microsoft.com/office/officeart/2005/8/layout/vList3"/>
    <dgm:cxn modelId="{B2901291-B880-45CC-A9F0-3E83AF6B5FDE}" type="presParOf" srcId="{87EA6507-846C-49F0-BC89-89ECF7760F88}" destId="{E72EFF28-11F6-4BE5-B3DA-C1952FC2365D}" srcOrd="5" destOrd="0" presId="urn:microsoft.com/office/officeart/2005/8/layout/vList3"/>
    <dgm:cxn modelId="{06E3FDA9-E5E1-4482-BB9C-1F7A0AADB5A7}" type="presParOf" srcId="{87EA6507-846C-49F0-BC89-89ECF7760F88}" destId="{3D8C84A6-A4FC-4DD7-A702-CEAB755EEA62}" srcOrd="6" destOrd="0" presId="urn:microsoft.com/office/officeart/2005/8/layout/vList3"/>
    <dgm:cxn modelId="{72C46E48-A008-4D4E-B198-F66F5C5C8A2F}" type="presParOf" srcId="{3D8C84A6-A4FC-4DD7-A702-CEAB755EEA62}" destId="{251124B1-ED86-4CFF-AAA2-7F19FAA6B222}" srcOrd="0" destOrd="0" presId="urn:microsoft.com/office/officeart/2005/8/layout/vList3"/>
    <dgm:cxn modelId="{49F5C2A7-7032-430F-896F-B976B6F443BA}" type="presParOf" srcId="{3D8C84A6-A4FC-4DD7-A702-CEAB755EEA62}" destId="{332EE28B-6A02-4981-8259-1035B40506CE}" srcOrd="1" destOrd="0" presId="urn:microsoft.com/office/officeart/2005/8/layout/vList3"/>
    <dgm:cxn modelId="{84FFE36C-B2F4-4A45-BDCD-3E293C6A2AC0}" type="presParOf" srcId="{87EA6507-846C-49F0-BC89-89ECF7760F88}" destId="{ED8D9DBA-3AE2-442A-B030-20E07054553B}" srcOrd="7" destOrd="0" presId="urn:microsoft.com/office/officeart/2005/8/layout/vList3"/>
    <dgm:cxn modelId="{DE763D0A-682C-4443-BEE5-D9914553E9A6}" type="presParOf" srcId="{87EA6507-846C-49F0-BC89-89ECF7760F88}" destId="{0974E7A0-B1DE-4A19-981B-D5F467B68032}" srcOrd="8" destOrd="0" presId="urn:microsoft.com/office/officeart/2005/8/layout/vList3"/>
    <dgm:cxn modelId="{A902991A-AFDF-4532-93F9-860085C7B2E4}" type="presParOf" srcId="{0974E7A0-B1DE-4A19-981B-D5F467B68032}" destId="{0BEBB4DB-60B1-4064-8BA9-68E7AB473E28}" srcOrd="0" destOrd="0" presId="urn:microsoft.com/office/officeart/2005/8/layout/vList3"/>
    <dgm:cxn modelId="{F5A7743D-A1A3-4CBE-90E1-8B0E92687DE3}" type="presParOf" srcId="{0974E7A0-B1DE-4A19-981B-D5F467B68032}" destId="{903FDB28-AFF9-4679-BE97-D59289DA0C58}" srcOrd="1" destOrd="0" presId="urn:microsoft.com/office/officeart/2005/8/layout/vList3"/>
    <dgm:cxn modelId="{3A06152E-A30C-46C4-B472-451EACBA1BCA}" type="presParOf" srcId="{87EA6507-846C-49F0-BC89-89ECF7760F88}" destId="{6E296C09-5004-4643-B8E5-5B1C60ED24F3}" srcOrd="9" destOrd="0" presId="urn:microsoft.com/office/officeart/2005/8/layout/vList3"/>
    <dgm:cxn modelId="{25C174D6-3CCB-4390-A17C-327E9631A834}" type="presParOf" srcId="{87EA6507-846C-49F0-BC89-89ECF7760F88}" destId="{73A12386-C7F8-4D8F-B7FC-EADC1FADCA20}" srcOrd="10" destOrd="0" presId="urn:microsoft.com/office/officeart/2005/8/layout/vList3"/>
    <dgm:cxn modelId="{3EB2DA25-37ED-4629-9ADE-B13FB4BA7F13}" type="presParOf" srcId="{73A12386-C7F8-4D8F-B7FC-EADC1FADCA20}" destId="{75C74E4E-F21B-4D2F-90ED-13984975E173}" srcOrd="0" destOrd="0" presId="urn:microsoft.com/office/officeart/2005/8/layout/vList3"/>
    <dgm:cxn modelId="{C9A6C3FD-49FB-4284-8EE4-DA94F872EBFF}" type="presParOf" srcId="{73A12386-C7F8-4D8F-B7FC-EADC1FADCA20}" destId="{B4F8E8EF-53EA-4B32-BB88-4CADA696E2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223B6-2F0F-475C-B937-9EF614805350}">
      <dsp:nvSpPr>
        <dsp:cNvPr id="0" name=""/>
        <dsp:cNvSpPr/>
      </dsp:nvSpPr>
      <dsp:spPr>
        <a:xfrm rot="10800000">
          <a:off x="1665412" y="1188"/>
          <a:ext cx="5785088" cy="618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95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Коэффициент эффективности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реализации мероприятий программы составляет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96 %</a:t>
          </a:r>
          <a:endParaRPr lang="ru-RU" sz="1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20155" y="1188"/>
        <a:ext cx="5630345" cy="618974"/>
      </dsp:txXfrm>
    </dsp:sp>
    <dsp:sp modelId="{4C569AAE-0026-49AF-8CF2-FEE8AA76AD01}">
      <dsp:nvSpPr>
        <dsp:cNvPr id="0" name=""/>
        <dsp:cNvSpPr/>
      </dsp:nvSpPr>
      <dsp:spPr>
        <a:xfrm>
          <a:off x="865008" y="34179"/>
          <a:ext cx="618974" cy="6189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51DF2-0DB7-4FF8-A5ED-352E4BF1949D}">
      <dsp:nvSpPr>
        <dsp:cNvPr id="0" name=""/>
        <dsp:cNvSpPr/>
      </dsp:nvSpPr>
      <dsp:spPr>
        <a:xfrm rot="10800000">
          <a:off x="1608093" y="804930"/>
          <a:ext cx="5861514" cy="618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95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Создана и реализуется </a:t>
          </a: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эффективная модель межведомственного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взаимодействия, направленная на раннее выявление ребенка с особенностями развития, информирование родителей о возможности получения услуг ранней помощи;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62836" y="804930"/>
        <a:ext cx="5706771" cy="618974"/>
      </dsp:txXfrm>
    </dsp:sp>
    <dsp:sp modelId="{38946290-52DD-4BA5-80B0-19AFD446A3D9}">
      <dsp:nvSpPr>
        <dsp:cNvPr id="0" name=""/>
        <dsp:cNvSpPr/>
      </dsp:nvSpPr>
      <dsp:spPr>
        <a:xfrm>
          <a:off x="887886" y="792087"/>
          <a:ext cx="618974" cy="6189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E17CE-AD06-4C83-BADE-24DFA3FC2729}">
      <dsp:nvSpPr>
        <dsp:cNvPr id="0" name=""/>
        <dsp:cNvSpPr/>
      </dsp:nvSpPr>
      <dsp:spPr>
        <a:xfrm rot="10800000">
          <a:off x="1644393" y="1608673"/>
          <a:ext cx="5813112" cy="618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95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Повысился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уровень компетенции у 100 % родителей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 осуществляющих развивающий уход за детьми раннего возраста с проблемами развития в домашних условиях;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99136" y="1608673"/>
        <a:ext cx="5658369" cy="618974"/>
      </dsp:txXfrm>
    </dsp:sp>
    <dsp:sp modelId="{E118DD11-CAC9-45CB-A2C1-3D64B2C148D1}">
      <dsp:nvSpPr>
        <dsp:cNvPr id="0" name=""/>
        <dsp:cNvSpPr/>
      </dsp:nvSpPr>
      <dsp:spPr>
        <a:xfrm>
          <a:off x="858837" y="1584174"/>
          <a:ext cx="618974" cy="6189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EE28B-6A02-4981-8259-1035B40506CE}">
      <dsp:nvSpPr>
        <dsp:cNvPr id="0" name=""/>
        <dsp:cNvSpPr/>
      </dsp:nvSpPr>
      <dsp:spPr>
        <a:xfrm rot="10800000">
          <a:off x="1610413" y="2412416"/>
          <a:ext cx="5858419" cy="618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95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Организовано </a:t>
          </a:r>
          <a:r>
            <a:rPr lang="ru-RU" sz="11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эффективное психолого-педагогическое сопровождение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76 семей;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65156" y="2412416"/>
        <a:ext cx="5703676" cy="618974"/>
      </dsp:txXfrm>
    </dsp:sp>
    <dsp:sp modelId="{251124B1-ED86-4CFF-AAA2-7F19FAA6B222}">
      <dsp:nvSpPr>
        <dsp:cNvPr id="0" name=""/>
        <dsp:cNvSpPr/>
      </dsp:nvSpPr>
      <dsp:spPr>
        <a:xfrm>
          <a:off x="858838" y="2376261"/>
          <a:ext cx="618974" cy="6189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FDB28-AFF9-4679-BE97-D59289DA0C58}">
      <dsp:nvSpPr>
        <dsp:cNvPr id="0" name=""/>
        <dsp:cNvSpPr/>
      </dsp:nvSpPr>
      <dsp:spPr>
        <a:xfrm rot="10800000">
          <a:off x="1527083" y="3216158"/>
          <a:ext cx="5969526" cy="618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95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Разработано и реализуется </a:t>
          </a: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81 индивидуальная программа ранней помощи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 что составляет 100 % от заявленных участников программы;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81826" y="3216158"/>
        <a:ext cx="5814783" cy="618974"/>
      </dsp:txXfrm>
    </dsp:sp>
    <dsp:sp modelId="{0BEBB4DB-60B1-4064-8BA9-68E7AB473E28}">
      <dsp:nvSpPr>
        <dsp:cNvPr id="0" name=""/>
        <dsp:cNvSpPr/>
      </dsp:nvSpPr>
      <dsp:spPr>
        <a:xfrm>
          <a:off x="870632" y="3168355"/>
          <a:ext cx="618974" cy="6189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7E5B5-4009-4C0B-BCC3-1E216ABE21C3}">
      <dsp:nvSpPr>
        <dsp:cNvPr id="0" name=""/>
        <dsp:cNvSpPr/>
      </dsp:nvSpPr>
      <dsp:spPr>
        <a:xfrm rot="10800000">
          <a:off x="1554101" y="4019901"/>
          <a:ext cx="5933503" cy="618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950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Реализован комплекс мероприятий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 направленных на диагностику и реабилитацию 81 ребенка раннего возраста от 0 до 3-х лет, с особенностями развития </a:t>
          </a:r>
          <a:r>
            <a:rPr lang="ru-RU" sz="1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полном объеме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08844" y="4019901"/>
        <a:ext cx="5778760" cy="618974"/>
      </dsp:txXfrm>
    </dsp:sp>
    <dsp:sp modelId="{90EA4445-7FC2-4B6F-B6C5-4FB17C5DF91B}">
      <dsp:nvSpPr>
        <dsp:cNvPr id="0" name=""/>
        <dsp:cNvSpPr/>
      </dsp:nvSpPr>
      <dsp:spPr>
        <a:xfrm>
          <a:off x="858834" y="4021089"/>
          <a:ext cx="618974" cy="6189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223B6-2F0F-475C-B937-9EF614805350}">
      <dsp:nvSpPr>
        <dsp:cNvPr id="0" name=""/>
        <dsp:cNvSpPr/>
      </dsp:nvSpPr>
      <dsp:spPr>
        <a:xfrm rot="10800000">
          <a:off x="1790231" y="2763"/>
          <a:ext cx="5838510" cy="7482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улучшены познавательные и когнитивные процессы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(внимание, память, мышление, речь, воображение)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-  100 % участников программы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977287" y="2763"/>
        <a:ext cx="5651454" cy="748226"/>
      </dsp:txXfrm>
    </dsp:sp>
    <dsp:sp modelId="{4C569AAE-0026-49AF-8CF2-FEE8AA76AD01}">
      <dsp:nvSpPr>
        <dsp:cNvPr id="0" name=""/>
        <dsp:cNvSpPr/>
      </dsp:nvSpPr>
      <dsp:spPr>
        <a:xfrm>
          <a:off x="726264" y="0"/>
          <a:ext cx="1278516" cy="7482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51DF2-0DB7-4FF8-A5ED-352E4BF1949D}">
      <dsp:nvSpPr>
        <dsp:cNvPr id="0" name=""/>
        <dsp:cNvSpPr/>
      </dsp:nvSpPr>
      <dsp:spPr>
        <a:xfrm rot="10800000">
          <a:off x="1790231" y="974341"/>
          <a:ext cx="5838510" cy="7482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сформированы базовые умения и навыки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в соответствии с возрастом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- 100 % участников программы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977287" y="974341"/>
        <a:ext cx="5651454" cy="748226"/>
      </dsp:txXfrm>
    </dsp:sp>
    <dsp:sp modelId="{38946290-52DD-4BA5-80B0-19AFD446A3D9}">
      <dsp:nvSpPr>
        <dsp:cNvPr id="0" name=""/>
        <dsp:cNvSpPr/>
      </dsp:nvSpPr>
      <dsp:spPr>
        <a:xfrm>
          <a:off x="726264" y="936106"/>
          <a:ext cx="1278516" cy="7482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E17CE-AD06-4C83-BADE-24DFA3FC2729}">
      <dsp:nvSpPr>
        <dsp:cNvPr id="0" name=""/>
        <dsp:cNvSpPr/>
      </dsp:nvSpPr>
      <dsp:spPr>
        <a:xfrm rot="10800000">
          <a:off x="1785285" y="1945918"/>
          <a:ext cx="5838510" cy="7482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улучшилось произношение отдельных звуков и слов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- 100 % участников программы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972341" y="1945918"/>
        <a:ext cx="5651454" cy="748226"/>
      </dsp:txXfrm>
    </dsp:sp>
    <dsp:sp modelId="{E118DD11-CAC9-45CB-A2C1-3D64B2C148D1}">
      <dsp:nvSpPr>
        <dsp:cNvPr id="0" name=""/>
        <dsp:cNvSpPr/>
      </dsp:nvSpPr>
      <dsp:spPr>
        <a:xfrm>
          <a:off x="741102" y="1872211"/>
          <a:ext cx="1258733" cy="7482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EE28B-6A02-4981-8259-1035B40506CE}">
      <dsp:nvSpPr>
        <dsp:cNvPr id="0" name=""/>
        <dsp:cNvSpPr/>
      </dsp:nvSpPr>
      <dsp:spPr>
        <a:xfrm rot="10800000">
          <a:off x="1790231" y="2917496"/>
          <a:ext cx="5838510" cy="7482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улучшилась </a:t>
          </a:r>
          <a:r>
            <a:rPr lang="ru-RU" sz="13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импрессивная</a:t>
          </a: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экспрессивная  речь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- 93 % участников программы;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977287" y="2917496"/>
        <a:ext cx="5651454" cy="748226"/>
      </dsp:txXfrm>
    </dsp:sp>
    <dsp:sp modelId="{251124B1-ED86-4CFF-AAA2-7F19FAA6B222}">
      <dsp:nvSpPr>
        <dsp:cNvPr id="0" name=""/>
        <dsp:cNvSpPr/>
      </dsp:nvSpPr>
      <dsp:spPr>
        <a:xfrm>
          <a:off x="726264" y="2880316"/>
          <a:ext cx="1278516" cy="7482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FDB28-AFF9-4679-BE97-D59289DA0C58}">
      <dsp:nvSpPr>
        <dsp:cNvPr id="0" name=""/>
        <dsp:cNvSpPr/>
      </dsp:nvSpPr>
      <dsp:spPr>
        <a:xfrm rot="10800000">
          <a:off x="1790231" y="3889073"/>
          <a:ext cx="5838510" cy="7482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947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улучшились показатели мелкой и крупной моторики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- 97 % участников программы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977287" y="3889073"/>
        <a:ext cx="5651454" cy="748226"/>
      </dsp:txXfrm>
    </dsp:sp>
    <dsp:sp modelId="{0BEBB4DB-60B1-4064-8BA9-68E7AB473E28}">
      <dsp:nvSpPr>
        <dsp:cNvPr id="0" name=""/>
        <dsp:cNvSpPr/>
      </dsp:nvSpPr>
      <dsp:spPr>
        <a:xfrm>
          <a:off x="726264" y="3816428"/>
          <a:ext cx="1278516" cy="7482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223B6-2F0F-475C-B937-9EF614805350}">
      <dsp:nvSpPr>
        <dsp:cNvPr id="0" name=""/>
        <dsp:cNvSpPr/>
      </dsp:nvSpPr>
      <dsp:spPr>
        <a:xfrm rot="10800000">
          <a:off x="1625345" y="1188"/>
          <a:ext cx="5838510" cy="618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95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(законные представители):</a:t>
          </a:r>
          <a:endParaRPr lang="ru-RU" sz="1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780088" y="1188"/>
        <a:ext cx="5683767" cy="618974"/>
      </dsp:txXfrm>
    </dsp:sp>
    <dsp:sp modelId="{4C569AAE-0026-49AF-8CF2-FEE8AA76AD01}">
      <dsp:nvSpPr>
        <dsp:cNvPr id="0" name=""/>
        <dsp:cNvSpPr/>
      </dsp:nvSpPr>
      <dsp:spPr>
        <a:xfrm>
          <a:off x="964516" y="0"/>
          <a:ext cx="618974" cy="6189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51DF2-0DB7-4FF8-A5ED-352E4BF1949D}">
      <dsp:nvSpPr>
        <dsp:cNvPr id="0" name=""/>
        <dsp:cNvSpPr/>
      </dsp:nvSpPr>
      <dsp:spPr>
        <a:xfrm rot="10800000">
          <a:off x="1625345" y="804930"/>
          <a:ext cx="5838510" cy="618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95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 включены в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коррекционно-развивающий процесс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- 100% участников программы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80088" y="804930"/>
        <a:ext cx="5683767" cy="618974"/>
      </dsp:txXfrm>
    </dsp:sp>
    <dsp:sp modelId="{38946290-52DD-4BA5-80B0-19AFD446A3D9}">
      <dsp:nvSpPr>
        <dsp:cNvPr id="0" name=""/>
        <dsp:cNvSpPr/>
      </dsp:nvSpPr>
      <dsp:spPr>
        <a:xfrm>
          <a:off x="964516" y="773301"/>
          <a:ext cx="618974" cy="6189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E17CE-AD06-4C83-BADE-24DFA3FC2729}">
      <dsp:nvSpPr>
        <dsp:cNvPr id="0" name=""/>
        <dsp:cNvSpPr/>
      </dsp:nvSpPr>
      <dsp:spPr>
        <a:xfrm rot="10800000">
          <a:off x="1625345" y="1608673"/>
          <a:ext cx="5838510" cy="618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95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улучшение психоэмоционального состояния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- 100 % участников программы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80088" y="1608673"/>
        <a:ext cx="5683767" cy="618974"/>
      </dsp:txXfrm>
    </dsp:sp>
    <dsp:sp modelId="{E118DD11-CAC9-45CB-A2C1-3D64B2C148D1}">
      <dsp:nvSpPr>
        <dsp:cNvPr id="0" name=""/>
        <dsp:cNvSpPr/>
      </dsp:nvSpPr>
      <dsp:spPr>
        <a:xfrm>
          <a:off x="972699" y="1547698"/>
          <a:ext cx="618974" cy="6189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EE28B-6A02-4981-8259-1035B40506CE}">
      <dsp:nvSpPr>
        <dsp:cNvPr id="0" name=""/>
        <dsp:cNvSpPr/>
      </dsp:nvSpPr>
      <dsp:spPr>
        <a:xfrm rot="10800000">
          <a:off x="1625345" y="2412416"/>
          <a:ext cx="5838510" cy="618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95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удовлетворены ролью родителя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, воспитывающего ребенка с особенностями развития - 100 % участников программы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80088" y="2412416"/>
        <a:ext cx="5683767" cy="618974"/>
      </dsp:txXfrm>
    </dsp:sp>
    <dsp:sp modelId="{251124B1-ED86-4CFF-AAA2-7F19FAA6B222}">
      <dsp:nvSpPr>
        <dsp:cNvPr id="0" name=""/>
        <dsp:cNvSpPr/>
      </dsp:nvSpPr>
      <dsp:spPr>
        <a:xfrm>
          <a:off x="964516" y="2381659"/>
          <a:ext cx="618974" cy="6189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FDB28-AFF9-4679-BE97-D59289DA0C58}">
      <dsp:nvSpPr>
        <dsp:cNvPr id="0" name=""/>
        <dsp:cNvSpPr/>
      </dsp:nvSpPr>
      <dsp:spPr>
        <a:xfrm rot="10800000">
          <a:off x="1625345" y="3216158"/>
          <a:ext cx="5838510" cy="618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95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применяют полученные рекомендации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постреабилитационный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период - 100 % участников программы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80088" y="3216158"/>
        <a:ext cx="5683767" cy="618974"/>
      </dsp:txXfrm>
    </dsp:sp>
    <dsp:sp modelId="{0BEBB4DB-60B1-4064-8BA9-68E7AB473E28}">
      <dsp:nvSpPr>
        <dsp:cNvPr id="0" name=""/>
        <dsp:cNvSpPr/>
      </dsp:nvSpPr>
      <dsp:spPr>
        <a:xfrm>
          <a:off x="964516" y="3156062"/>
          <a:ext cx="618974" cy="6189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8E8EF-53EA-4B32-BB88-4CADA696E297}">
      <dsp:nvSpPr>
        <dsp:cNvPr id="0" name=""/>
        <dsp:cNvSpPr/>
      </dsp:nvSpPr>
      <dsp:spPr>
        <a:xfrm rot="10800000">
          <a:off x="1625345" y="4019901"/>
          <a:ext cx="5838510" cy="6189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95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Сформировано единое партнёрское сообщество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«Семья-Ребёнок-Специалист»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в 100% случаев участников программы.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80088" y="4019901"/>
        <a:ext cx="5683767" cy="618974"/>
      </dsp:txXfrm>
    </dsp:sp>
    <dsp:sp modelId="{75C74E4E-F21B-4D2F-90ED-13984975E173}">
      <dsp:nvSpPr>
        <dsp:cNvPr id="0" name=""/>
        <dsp:cNvSpPr/>
      </dsp:nvSpPr>
      <dsp:spPr>
        <a:xfrm>
          <a:off x="1008110" y="3960442"/>
          <a:ext cx="618974" cy="61897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4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5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6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9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3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6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7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9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8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4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030"/>
            <a:ext cx="925252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91"/>
            <a:ext cx="1033543" cy="100811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868100"/>
              </p:ext>
            </p:extLst>
          </p:nvPr>
        </p:nvGraphicFramePr>
        <p:xfrm>
          <a:off x="3851920" y="1397000"/>
          <a:ext cx="3768080" cy="44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8080"/>
              </a:tblGrid>
              <a:tr h="44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56072"/>
              </p:ext>
            </p:extLst>
          </p:nvPr>
        </p:nvGraphicFramePr>
        <p:xfrm>
          <a:off x="932587" y="923053"/>
          <a:ext cx="7827537" cy="2442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27537"/>
              </a:tblGrid>
              <a:tr h="2442576">
                <a:tc>
                  <a:txBody>
                    <a:bodyPr/>
                    <a:lstStyle/>
                    <a:p>
                      <a:pPr algn="ctr"/>
                      <a:endParaRPr lang="ru-RU" sz="18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8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Отделение</a:t>
                      </a:r>
                      <a:endParaRPr lang="ru-RU" sz="3200" b="1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ctr"/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социальной реабилитации и абилитации                                                                                     детей с ограниченными возможностями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r="13107" b="8445"/>
          <a:stretch/>
        </p:blipFill>
        <p:spPr>
          <a:xfrm>
            <a:off x="8028384" y="83617"/>
            <a:ext cx="965443" cy="977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19542"/>
            <a:ext cx="2438095" cy="15904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30" y="581835"/>
            <a:ext cx="3803504" cy="98310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-288854"/>
            <a:ext cx="6624736" cy="1138138"/>
          </a:xfrm>
        </p:spPr>
        <p:txBody>
          <a:bodyPr>
            <a:normAutofit fontScale="90000"/>
          </a:bodyPr>
          <a:lstStyle/>
          <a:p>
            <a:pPr algn="ctr" defTabSz="457200">
              <a:buClr>
                <a:srgbClr val="5FCBEF"/>
              </a:buClr>
              <a:buSzPct val="80000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Бюджетное учреждение </a:t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Ханты-Мансийского автономного округа − Югры</a:t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«МЕГИОНСКИЙ КОМПЛЕКСНЫЙ ЦЕНТР СОЦИАЛЬНОГО ОБСЛУЖИВАНИЯ НАСЕЛЕНИЯ»</a:t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709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960172" y="99797"/>
            <a:ext cx="5410199" cy="507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06" y="117210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90479" y="79931"/>
            <a:ext cx="541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Материально-технические ресурсы: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01868" y="1307928"/>
            <a:ext cx="7731378" cy="3036902"/>
            <a:chOff x="535277" y="769086"/>
            <a:chExt cx="9471090" cy="383814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364344" y="769086"/>
              <a:ext cx="2975428" cy="1045029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767614" y="769086"/>
              <a:ext cx="2975428" cy="1045029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35277" y="2614746"/>
              <a:ext cx="2684237" cy="119520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590393" y="2790200"/>
              <a:ext cx="3415974" cy="1045029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7" name="Стрелка вверх 16"/>
            <p:cNvSpPr/>
            <p:nvPr/>
          </p:nvSpPr>
          <p:spPr>
            <a:xfrm rot="2559980">
              <a:off x="6045067" y="1703989"/>
              <a:ext cx="972724" cy="860210"/>
            </a:xfrm>
            <a:prstGeom prst="upArrow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верх 17"/>
            <p:cNvSpPr/>
            <p:nvPr/>
          </p:nvSpPr>
          <p:spPr>
            <a:xfrm rot="18982743">
              <a:off x="2834956" y="1663876"/>
              <a:ext cx="889367" cy="856560"/>
            </a:xfrm>
            <a:prstGeom prst="upArrow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верх 18"/>
            <p:cNvSpPr/>
            <p:nvPr/>
          </p:nvSpPr>
          <p:spPr>
            <a:xfrm rot="5400000">
              <a:off x="6128831" y="3045343"/>
              <a:ext cx="998766" cy="551645"/>
            </a:xfrm>
            <a:prstGeom prst="upArrow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верх 19"/>
            <p:cNvSpPr/>
            <p:nvPr/>
          </p:nvSpPr>
          <p:spPr>
            <a:xfrm rot="16200000">
              <a:off x="2610612" y="2980676"/>
              <a:ext cx="1034435" cy="624114"/>
            </a:xfrm>
            <a:prstGeom prst="upArrow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439886" y="2250770"/>
              <a:ext cx="2975428" cy="235645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807694" y="1451160"/>
            <a:ext cx="217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Живой пол Радуга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73095" y="1314558"/>
            <a:ext cx="2458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Интерактивный пол </a:t>
            </a:r>
            <a:endParaRPr lang="ru-RU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Georgia" panose="02040502050405020303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Georgia" panose="02040502050405020303" pitchFamily="18" charset="0"/>
                <a:cs typeface="Times New Roman" pitchFamily="18" charset="0"/>
              </a:rPr>
              <a:t>Olodim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1543" y="2704502"/>
            <a:ext cx="2112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Интерактивный сенсорный стол «Экватор 42</a:t>
            </a:r>
            <a:r>
              <a:rPr lang="ru-RU" dirty="0" smtClean="0">
                <a:latin typeface="Georgia" panose="02040502050405020303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80565" y="2820637"/>
            <a:ext cx="2751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Программно-дидактический комплекс «</a:t>
            </a:r>
            <a:r>
              <a:rPr lang="ru-RU" dirty="0" err="1">
                <a:latin typeface="Georgia" panose="02040502050405020303" pitchFamily="18" charset="0"/>
                <a:cs typeface="Times New Roman" pitchFamily="18" charset="0"/>
              </a:rPr>
              <a:t>Логомер</a:t>
            </a:r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 2»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9542" y="2414866"/>
            <a:ext cx="22819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Оборудование «ЛЕКОТЕКА»</a:t>
            </a:r>
          </a:p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(более 100 единиц современного реабилитационного оборудования):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56" y="4344830"/>
            <a:ext cx="3340357" cy="2475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" y="4261326"/>
            <a:ext cx="3198852" cy="2578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960172" y="99797"/>
            <a:ext cx="5410199" cy="507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06" y="117210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90479" y="79931"/>
            <a:ext cx="541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Материально-технические ресурсы: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576497" y="681331"/>
            <a:ext cx="4404614" cy="3526174"/>
            <a:chOff x="2229731" y="150727"/>
            <a:chExt cx="5395739" cy="445650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229731" y="150727"/>
              <a:ext cx="5395739" cy="137351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439886" y="2250770"/>
              <a:ext cx="2975428" cy="235645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366757" y="2355691"/>
            <a:ext cx="2001441" cy="8268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2078" y="2287123"/>
            <a:ext cx="1946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Говорящее логопедическое Зеркало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94338" y="646607"/>
            <a:ext cx="4480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Многофункцинальный игровой детский комплекс «Творческая мастерская» (театр теней, стол для песочной терапии</a:t>
            </a:r>
            <a:r>
              <a:rPr lang="ru-RU" dirty="0" smtClean="0">
                <a:latin typeface="Georgia" panose="02040502050405020303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669227" y="2284390"/>
            <a:ext cx="2001441" cy="8268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28426" y="4761683"/>
            <a:ext cx="2001441" cy="82687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738511" y="2217584"/>
            <a:ext cx="2000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Доска светодиодная под фломастер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50535" y="4733673"/>
            <a:ext cx="1968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Набор игр Чемоданчик логопеда</a:t>
            </a:r>
            <a:endParaRPr lang="ru-RU" dirty="0"/>
          </a:p>
        </p:txBody>
      </p:sp>
      <p:sp>
        <p:nvSpPr>
          <p:cNvPr id="34" name="Стрелка вверх 33"/>
          <p:cNvSpPr/>
          <p:nvPr/>
        </p:nvSpPr>
        <p:spPr>
          <a:xfrm rot="10800000">
            <a:off x="4315255" y="4230533"/>
            <a:ext cx="790266" cy="571587"/>
          </a:xfrm>
          <a:prstGeom prst="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16200000">
            <a:off x="2569559" y="2518110"/>
            <a:ext cx="790266" cy="608225"/>
          </a:xfrm>
          <a:prstGeom prst="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5400000">
            <a:off x="5956644" y="2530956"/>
            <a:ext cx="790266" cy="560421"/>
          </a:xfrm>
          <a:prstGeom prst="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>
            <a:off x="4411101" y="1876028"/>
            <a:ext cx="790266" cy="394375"/>
          </a:xfrm>
          <a:prstGeom prst="up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93671" y="2391801"/>
            <a:ext cx="22819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Оборудование «ЛЕКОТЕКА»</a:t>
            </a:r>
          </a:p>
          <a:p>
            <a:pPr algn="ctr"/>
            <a:r>
              <a:rPr lang="ru-RU" dirty="0">
                <a:latin typeface="Georgia" panose="02040502050405020303" pitchFamily="18" charset="0"/>
                <a:cs typeface="Times New Roman" pitchFamily="18" charset="0"/>
              </a:rPr>
              <a:t>(более 100 единиц современного реабилитационного оборудования</a:t>
            </a:r>
            <a:r>
              <a:rPr lang="ru-RU" dirty="0" smtClean="0">
                <a:latin typeface="Georgia" panose="02040502050405020303" pitchFamily="18" charset="0"/>
                <a:cs typeface="Times New Roman" pitchFamily="18" charset="0"/>
              </a:rPr>
              <a:t>)</a:t>
            </a:r>
            <a:endParaRPr lang="ru-RU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15" y="4277083"/>
            <a:ext cx="3288085" cy="2504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r="4504"/>
          <a:stretch/>
        </p:blipFill>
        <p:spPr>
          <a:xfrm>
            <a:off x="91118" y="4475450"/>
            <a:ext cx="3284220" cy="2340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1375" y="896035"/>
            <a:ext cx="3851920" cy="5040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b="1" dirty="0" smtClean="0">
                <a:latin typeface="Georgia" panose="02040502050405020303" pitchFamily="18" charset="0"/>
                <a:cs typeface="Times New Roman" pitchFamily="18" charset="0"/>
              </a:rPr>
              <a:t>Методические </a:t>
            </a:r>
            <a:r>
              <a:rPr lang="ru-RU" sz="1200" b="1" dirty="0">
                <a:latin typeface="Georgia" panose="02040502050405020303" pitchFamily="18" charset="0"/>
                <a:cs typeface="Times New Roman" pitchFamily="18" charset="0"/>
              </a:rPr>
              <a:t>пособия и рекомендации, разработанные специалистами </a:t>
            </a:r>
            <a:r>
              <a:rPr lang="ru-RU" sz="1200" b="1" dirty="0" smtClean="0">
                <a:latin typeface="Georgia" panose="02040502050405020303" pitchFamily="18" charset="0"/>
                <a:cs typeface="Times New Roman" pitchFamily="18" charset="0"/>
              </a:rPr>
              <a:t>отделения</a:t>
            </a:r>
            <a:endParaRPr lang="en-US" sz="1200" b="1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Методический материал «Су-</a:t>
            </a:r>
            <a:r>
              <a:rPr lang="ru-RU" sz="1200" dirty="0" err="1" smtClean="0">
                <a:latin typeface="Georgia" panose="02040502050405020303" pitchFamily="18" charset="0"/>
                <a:cs typeface="Times New Roman" pitchFamily="18" charset="0"/>
              </a:rPr>
              <a:t>джок</a:t>
            </a: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 терапия в работе с детьми раннего возраста»,</a:t>
            </a:r>
            <a:endParaRPr lang="en-US" sz="1200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 Методические рекомендации «</a:t>
            </a:r>
            <a:r>
              <a:rPr lang="ru-RU" sz="1200" dirty="0" err="1" smtClean="0">
                <a:latin typeface="Georgia" panose="02040502050405020303" pitchFamily="18" charset="0"/>
                <a:cs typeface="Times New Roman" pitchFamily="18" charset="0"/>
              </a:rPr>
              <a:t>Фрутокрышки</a:t>
            </a: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», </a:t>
            </a:r>
            <a:endParaRPr lang="en-US" sz="1200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Проект развития мелкой моторики у детей-инвалидов, детей с ОВ, обучение  родителей отделения реабилитации детей и подростков с ограниченными возможностями в условиях полустационарного обслуживания «Мир на кончиках пальцев», </a:t>
            </a:r>
            <a:endParaRPr lang="en-US" sz="1200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«Методические рекомендации для проведения занятий на развитие мелкой моторики при помощи нестандартного материала»,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Методические </a:t>
            </a:r>
            <a:r>
              <a:rPr lang="ru-RU" sz="1200" dirty="0">
                <a:latin typeface="Georgia" panose="02040502050405020303" pitchFamily="18" charset="0"/>
                <a:cs typeface="Times New Roman" pitchFamily="18" charset="0"/>
              </a:rPr>
              <a:t>рекомендации «Волшебный мир МАРБЛС</a:t>
            </a: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».</a:t>
            </a:r>
          </a:p>
          <a:p>
            <a:pPr marL="0" indent="0" algn="just">
              <a:buNone/>
            </a:pPr>
            <a:endParaRPr lang="ru-RU" sz="3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06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68" y="113456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866899" y="113457"/>
            <a:ext cx="5410199" cy="507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66897" y="79512"/>
            <a:ext cx="541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Информационные ресурсы: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7504" y="816523"/>
            <a:ext cx="5112567" cy="5040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300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200" b="1" dirty="0" smtClean="0">
                <a:latin typeface="Georgia" panose="02040502050405020303" pitchFamily="18" charset="0"/>
                <a:cs typeface="Times New Roman" pitchFamily="18" charset="0"/>
              </a:rPr>
              <a:t>Памятки, буклеты для родителей/законных представителей, разработанные специалистами отделения</a:t>
            </a: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буклет для родителей «Развитие мелкой моторики у детей 2-3 лет», 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консультация для родителей № 1, 2 на тему «Развитие мелкой моторики у детей», 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буклет «Игры и игрушки для развития мелкой моторики», 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буклет для родителей «Речь ребенка от 1 года до 3 лет», 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буклет для родителей «Особенности развития речи детей раннего возраста», 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буклет «Равные возможности - разные дети», 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буклет для родителей «Кризис трех лет: Что делать родителям?», 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буклет «Если у вас особенный ребенок: Где искать помощь?», 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буклет «Развитие интеллектуальных навыков детей в возрасте от 1 года до 2 лет», 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буклет «Что такое интеллектуальные навыки?», 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брошюра «Советы родителям детей раннего возраста»,  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буклет «Служба ранней помощи», 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методические рекомендации «</a:t>
            </a:r>
            <a:r>
              <a:rPr lang="ru-RU" sz="1200" dirty="0" err="1" smtClean="0">
                <a:latin typeface="Georgia" panose="02040502050405020303" pitchFamily="18" charset="0"/>
                <a:cs typeface="Times New Roman" pitchFamily="18" charset="0"/>
              </a:rPr>
              <a:t>Фрутокрышки</a:t>
            </a: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», 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  <a:cs typeface="Times New Roman" pitchFamily="18" charset="0"/>
              </a:rPr>
              <a:t>«Рекомендации для родителей по развитию речи ребенка 2-3 лет»</a:t>
            </a:r>
          </a:p>
          <a:p>
            <a:pPr marL="0" indent="0" algn="ctr">
              <a:buFont typeface="Arial" pitchFamily="34" charset="0"/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188640"/>
            <a:ext cx="8419677" cy="56886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5464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33872260"/>
              </p:ext>
            </p:extLst>
          </p:nvPr>
        </p:nvGraphicFramePr>
        <p:xfrm>
          <a:off x="251520" y="692696"/>
          <a:ext cx="8779715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123728" y="92868"/>
            <a:ext cx="5410199" cy="507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Полученные результаты по программе:  </a:t>
            </a:r>
          </a:p>
        </p:txBody>
      </p:sp>
    </p:spTree>
    <p:extLst>
      <p:ext uri="{BB962C8B-B14F-4D97-AF65-F5344CB8AC3E}">
        <p14:creationId xmlns:p14="http://schemas.microsoft.com/office/powerpoint/2010/main" val="37770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188640"/>
            <a:ext cx="8419677" cy="56886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5464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13128800"/>
              </p:ext>
            </p:extLst>
          </p:nvPr>
        </p:nvGraphicFramePr>
        <p:xfrm>
          <a:off x="251520" y="692696"/>
          <a:ext cx="8779715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123728" y="92868"/>
            <a:ext cx="5410199" cy="507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Полученные результаты по программе:  </a:t>
            </a:r>
          </a:p>
        </p:txBody>
      </p:sp>
    </p:spTree>
    <p:extLst>
      <p:ext uri="{BB962C8B-B14F-4D97-AF65-F5344CB8AC3E}">
        <p14:creationId xmlns:p14="http://schemas.microsoft.com/office/powerpoint/2010/main" val="3863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188640"/>
            <a:ext cx="8419677" cy="56886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5464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37100452"/>
              </p:ext>
            </p:extLst>
          </p:nvPr>
        </p:nvGraphicFramePr>
        <p:xfrm>
          <a:off x="251520" y="692696"/>
          <a:ext cx="8779715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123728" y="92868"/>
            <a:ext cx="5410199" cy="507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Полученные результаты по программе:  </a:t>
            </a:r>
          </a:p>
        </p:txBody>
      </p:sp>
    </p:spTree>
    <p:extLst>
      <p:ext uri="{BB962C8B-B14F-4D97-AF65-F5344CB8AC3E}">
        <p14:creationId xmlns:p14="http://schemas.microsoft.com/office/powerpoint/2010/main" val="13547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17" y="-35822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06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68" y="113456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19673" y="113457"/>
            <a:ext cx="5657426" cy="8540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33330" y="113456"/>
            <a:ext cx="565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Опыт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реализации Программы </a:t>
            </a:r>
            <a:endParaRPr lang="ru-RU" alt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Первые шаги к успеху» представлен на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1520" y="1196752"/>
            <a:ext cx="5568625" cy="4230780"/>
            <a:chOff x="638190" y="490527"/>
            <a:chExt cx="5334450" cy="566422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38190" y="732299"/>
              <a:ext cx="2789939" cy="504041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Проектно-аналитических сессиях, ориентированных на выявление и сопровождение наиболее эффективных </a:t>
              </a:r>
              <a:r>
                <a:rPr lang="ru-RU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просемейных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социальных практик и инициатив, Проект-центра Уполномоченного при Президенте РФ по правам ребенка (2020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577409" y="490527"/>
              <a:ext cx="2339929" cy="2657995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XI Всероссийском форуме 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«Вместе – ради детей!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» Фонда поддержки детей, находящихся в трудной жизненной ситуации (2020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605768" y="3455406"/>
              <a:ext cx="2366872" cy="269935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0000"/>
                </a:lnSpc>
              </a:pP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Межрегиональной конференции «Десятилетие детства. Счастливая семья - счастливые дети» (2021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6069431" y="1274422"/>
            <a:ext cx="2442649" cy="198533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Информационно-дискуссионных площадках Ханты-Мансийского автономного округа – Югры (2020-2021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24557" y="3454002"/>
            <a:ext cx="2442649" cy="111599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региональных конкурсах</a:t>
            </a:r>
          </a:p>
        </p:txBody>
      </p:sp>
    </p:spTree>
    <p:extLst>
      <p:ext uri="{BB962C8B-B14F-4D97-AF65-F5344CB8AC3E}">
        <p14:creationId xmlns:p14="http://schemas.microsoft.com/office/powerpoint/2010/main" val="19294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030"/>
            <a:ext cx="925252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91"/>
            <a:ext cx="1033543" cy="100811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851920" y="1397000"/>
          <a:ext cx="3768080" cy="44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8080"/>
              </a:tblGrid>
              <a:tr h="44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r="13107" b="8445"/>
          <a:stretch/>
        </p:blipFill>
        <p:spPr>
          <a:xfrm>
            <a:off x="8028384" y="83617"/>
            <a:ext cx="965443" cy="977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30" y="581835"/>
            <a:ext cx="3803504" cy="98310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-288854"/>
            <a:ext cx="6624736" cy="1138138"/>
          </a:xfrm>
        </p:spPr>
        <p:txBody>
          <a:bodyPr>
            <a:normAutofit fontScale="90000"/>
          </a:bodyPr>
          <a:lstStyle/>
          <a:p>
            <a:pPr algn="ctr" defTabSz="457200">
              <a:buClr>
                <a:srgbClr val="5FCBEF"/>
              </a:buClr>
              <a:buSzPct val="80000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Бюджетное учреждение </a:t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Ханты-Мансийского автономного округа − Югры</a:t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«МЕГИОНСКИЙ КОМПЛЕКСНЫЙ ЦЕНТР СОЦИАЛЬНОГО ОБСЛУЖИВАНИЯ НАСЕЛЕНИЯ»</a:t>
            </a:r>
            <a:b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7547" y="1648727"/>
            <a:ext cx="565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ВНИМАНИЕ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80" y="2719074"/>
            <a:ext cx="2556272" cy="42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50" y="3549748"/>
            <a:ext cx="814110" cy="77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19" y="3573016"/>
            <a:ext cx="761925" cy="75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40" y="3549748"/>
            <a:ext cx="711623" cy="70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9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072"/>
            <a:ext cx="925252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200" dirty="0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1" y="332656"/>
            <a:ext cx="1033543" cy="100811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478190"/>
              </p:ext>
            </p:extLst>
          </p:nvPr>
        </p:nvGraphicFramePr>
        <p:xfrm>
          <a:off x="3851920" y="1397000"/>
          <a:ext cx="3768080" cy="44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8080"/>
              </a:tblGrid>
              <a:tr h="44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972164"/>
              </p:ext>
            </p:extLst>
          </p:nvPr>
        </p:nvGraphicFramePr>
        <p:xfrm>
          <a:off x="1691680" y="548680"/>
          <a:ext cx="5926688" cy="2280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6688"/>
              </a:tblGrid>
              <a:tr h="2280672">
                <a:tc>
                  <a:txBody>
                    <a:bodyPr/>
                    <a:lstStyle/>
                    <a:p>
                      <a:pPr algn="ctr"/>
                      <a:endParaRPr lang="ru-RU" sz="18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8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28" y="332656"/>
            <a:ext cx="101373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1" y="1486845"/>
            <a:ext cx="8586580" cy="3310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56" y="2535996"/>
            <a:ext cx="1857143" cy="243809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028329" y="348706"/>
            <a:ext cx="5632860" cy="18561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Программа комплексной   помощи семьям, воспитывающим детей раннего возраста с проблемами развития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«ПЕРВЫЕ ШАГИ К УСПЕХУ»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47625"/>
            <a:ext cx="925252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200" dirty="0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1" y="332656"/>
            <a:ext cx="1033543" cy="100811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16111"/>
              </p:ext>
            </p:extLst>
          </p:nvPr>
        </p:nvGraphicFramePr>
        <p:xfrm>
          <a:off x="3851920" y="1397000"/>
          <a:ext cx="3768080" cy="44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8080"/>
              </a:tblGrid>
              <a:tr h="44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28" y="332656"/>
            <a:ext cx="101373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53426" y="361672"/>
            <a:ext cx="5410199" cy="507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Целевая аудитория: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" y="2910947"/>
            <a:ext cx="5770983" cy="24280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Дети младенческого и раннего 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возраста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с ограничениями жизнедеятельности </a:t>
            </a:r>
            <a:endParaRPr lang="ru-RU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и 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риском появления таких ограничений </a:t>
            </a:r>
            <a:endParaRPr lang="ru-RU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                          (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от 0 до 3-х лет)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23624" y="1340768"/>
            <a:ext cx="5108057" cy="136092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lnSpc>
                <a:spcPts val="3500"/>
              </a:lnSpc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Родители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/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0" algn="just">
              <a:lnSpc>
                <a:spcPts val="3500"/>
              </a:lnSpc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законные 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представители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41" y="1227148"/>
            <a:ext cx="2549248" cy="1699074"/>
          </a:xfrm>
          <a:prstGeom prst="rect">
            <a:avLst/>
          </a:prstGeom>
          <a:effectLst>
            <a:outerShdw blurRad="50800" dist="38100" dir="18900000" algn="b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39842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47" y="-56113"/>
            <a:ext cx="9197047" cy="69056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" y="1986913"/>
            <a:ext cx="631924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960172" y="99797"/>
            <a:ext cx="5410199" cy="507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Территория реализации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980728"/>
            <a:ext cx="7845760" cy="14400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Бюджетное учреждение </a:t>
            </a:r>
          </a:p>
          <a:p>
            <a:pPr algn="ctr"/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Ханты-Мансийского автономного округа – Югры </a:t>
            </a:r>
          </a:p>
          <a:p>
            <a:pPr algn="ctr"/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Мегионский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комплексный центр социального обслуживания населения» </a:t>
            </a:r>
          </a:p>
          <a:p>
            <a:pPr algn="ctr"/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город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Мегион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Ханты-Мансийский автономный округ – Югра</a:t>
            </a:r>
          </a:p>
        </p:txBody>
      </p:sp>
      <p:sp>
        <p:nvSpPr>
          <p:cNvPr id="2" name="Пятно 1 1"/>
          <p:cNvSpPr/>
          <p:nvPr/>
        </p:nvSpPr>
        <p:spPr>
          <a:xfrm>
            <a:off x="3923928" y="4077072"/>
            <a:ext cx="216024" cy="2160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5763" y="757373"/>
            <a:ext cx="9083362" cy="2864805"/>
          </a:xfrm>
        </p:spPr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ctr">
              <a:buNone/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ctr">
              <a:lnSpc>
                <a:spcPct val="134000"/>
              </a:lnSpc>
              <a:spcBef>
                <a:spcPts val="0"/>
              </a:spcBef>
              <a:buNone/>
            </a:pPr>
            <a:endParaRPr lang="ru-RU" sz="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ctr">
              <a:buNone/>
            </a:pP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9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610"/>
            <a:ext cx="864096" cy="84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S:\01-01. КАЧУР Н.В\от Шафиковой\Эмблема Р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38610"/>
            <a:ext cx="1008112" cy="102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011457" y="567822"/>
            <a:ext cx="5410199" cy="507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79847" y="592979"/>
            <a:ext cx="541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Цель: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1452770"/>
            <a:ext cx="4484812" cy="350110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Содействие </a:t>
            </a:r>
            <a:r>
              <a:rPr lang="ru-RU" sz="2000" dirty="0">
                <a:solidFill>
                  <a:schemeClr val="tx1"/>
                </a:solidFill>
              </a:rPr>
              <a:t>оптимальному формированию и развитию психического здоровья детей младенческого и раннего возраста с ограничениями жизнедеятельности и риском появления таковых; нормализация жизни семьи посредством повышения компетентности ее членов и социализации ребенка в </a:t>
            </a:r>
            <a:r>
              <a:rPr lang="ru-RU" sz="2000" dirty="0" smtClean="0">
                <a:solidFill>
                  <a:schemeClr val="tx1"/>
                </a:solidFill>
              </a:rPr>
              <a:t>обществе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4" r="7634"/>
          <a:stretch/>
        </p:blipFill>
        <p:spPr>
          <a:xfrm rot="5400000">
            <a:off x="403121" y="1957837"/>
            <a:ext cx="3628895" cy="266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85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" y="3472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1" y="188640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2290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98306" y="183657"/>
            <a:ext cx="2376264" cy="507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Задачи:</a:t>
            </a:r>
            <a:endParaRPr lang="ru-RU" b="1" dirty="0"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1" y="1104613"/>
            <a:ext cx="8844282" cy="3560398"/>
            <a:chOff x="421094" y="989229"/>
            <a:chExt cx="8452900" cy="422170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951170" y="4030604"/>
              <a:ext cx="3922824" cy="118032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4. Сопровождение ребенка и его семьи в соответствии с разработанной программой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21094" y="2078436"/>
              <a:ext cx="4151456" cy="1721054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ru-RU" b="1" dirty="0" smtClean="0">
                  <a:solidFill>
                    <a:schemeClr val="tx1"/>
                  </a:solidFill>
                  <a:cs typeface="Times New Roman" pitchFamily="18" charset="0"/>
                </a:rPr>
                <a:t>3</a:t>
              </a: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. Разработка</a:t>
              </a:r>
              <a:r>
                <a:rPr lang="ru-RU" dirty="0">
                  <a:solidFill>
                    <a:schemeClr val="tx1"/>
                  </a:solidFill>
                  <a:cs typeface="Times New Roman" pitchFamily="18" charset="0"/>
                </a:rPr>
                <a:t> и реализация совместно с семьей </a:t>
              </a: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индивидуальной программы </a:t>
              </a:r>
              <a:r>
                <a:rPr lang="ru-RU" dirty="0">
                  <a:solidFill>
                    <a:schemeClr val="tx1"/>
                  </a:solidFill>
                  <a:cs typeface="Times New Roman" pitchFamily="18" charset="0"/>
                </a:rPr>
                <a:t>предоставления реабилитационных услуг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21094" y="989229"/>
              <a:ext cx="4152811" cy="952721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ru-RU" b="1" dirty="0" smtClean="0">
                  <a:solidFill>
                    <a:schemeClr val="tx1"/>
                  </a:solidFill>
                  <a:cs typeface="Times New Roman" pitchFamily="18" charset="0"/>
                </a:rPr>
                <a:t>1</a:t>
              </a: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. Организация межведомственного взаимодействия 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4696859" y="1046587"/>
            <a:ext cx="4328349" cy="242807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2. Осуществление 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комплексной оценки основных областей развития 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ребенка </a:t>
            </a:r>
            <a:r>
              <a:rPr lang="ru-RU" i="1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определение 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состояния его психического и физического здоровья, выявление основных потребностей и </a:t>
            </a:r>
            <a:r>
              <a:rPr lang="ru-RU" sz="1400" i="1" dirty="0" err="1">
                <a:solidFill>
                  <a:schemeClr val="tx1"/>
                </a:solidFill>
                <a:cs typeface="Times New Roman" pitchFamily="18" charset="0"/>
              </a:rPr>
              <a:t>ресурсности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 ребенка и 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семьи)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3589770"/>
            <a:ext cx="4567568" cy="177651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5.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Систематическая 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оценка динамики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психофизического 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развития ребенка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функциональности семьи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, своевременная корректировка мероприятий программы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" y="-47625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1" y="188640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2290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146832" y="502969"/>
            <a:ext cx="5410199" cy="507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6830" y="502969"/>
            <a:ext cx="541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 рамках реализации практики:</a:t>
            </a:r>
            <a:endParaRPr lang="ru-RU" alt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16389" y="1334183"/>
            <a:ext cx="7616879" cy="3749970"/>
            <a:chOff x="921123" y="742288"/>
            <a:chExt cx="7279811" cy="444648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225506" y="3383960"/>
              <a:ext cx="2975428" cy="104503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Организована 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работа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Службы ранней помощи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921123" y="2884663"/>
              <a:ext cx="3214990" cy="230411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Кабинеты 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укомплектованы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современным инновационным реабилитационным оборудованием «</a:t>
              </a:r>
              <a:r>
                <a:rPr lang="ru-RU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Лекотека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095015" y="742288"/>
              <a:ext cx="3922823" cy="186862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специалисты Службы ранней 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помощи прошли </a:t>
              </a:r>
              <a:r>
                <a: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профессиональную переподготовку и 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повышение квалификации по ранней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помощи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2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67544" y="1392356"/>
            <a:ext cx="8309775" cy="1858613"/>
            <a:chOff x="838332" y="752404"/>
            <a:chExt cx="7942045" cy="248833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838332" y="752404"/>
              <a:ext cx="2975428" cy="1045029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1. Организационный 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этап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453547" y="2195713"/>
              <a:ext cx="2975428" cy="1045029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2. Практический этап </a:t>
              </a:r>
              <a:r>
                <a:rPr lang="ru-RU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(основной)</a:t>
              </a:r>
              <a:endParaRPr lang="ru-RU" i="1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137584" y="752404"/>
              <a:ext cx="2642793" cy="118781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3. Аналитический 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этап </a:t>
              </a:r>
              <a:r>
                <a:rPr lang="ru-RU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(обобщающий)</a:t>
              </a:r>
              <a:endParaRPr lang="ru-RU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2174112" y="570818"/>
            <a:ext cx="5410199" cy="507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74112" y="556343"/>
            <a:ext cx="541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Этапы реализации программы: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86" y="3441804"/>
            <a:ext cx="2860118" cy="20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930062" y="477132"/>
            <a:ext cx="5410199" cy="507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63500" sx="102000" sy="102000" algn="ctr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8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4918" y="467409"/>
            <a:ext cx="541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  <a:t>Кадровые ресурсы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97774" y="1858116"/>
            <a:ext cx="8996075" cy="2497890"/>
            <a:chOff x="635212" y="769086"/>
            <a:chExt cx="8597974" cy="3344212"/>
          </a:xfrm>
        </p:grpSpPr>
        <p:sp>
          <p:nvSpPr>
            <p:cNvPr id="9" name="Стрелка вверх 8"/>
            <p:cNvSpPr/>
            <p:nvPr/>
          </p:nvSpPr>
          <p:spPr>
            <a:xfrm rot="18982743">
              <a:off x="3014685" y="1591950"/>
              <a:ext cx="889367" cy="1377601"/>
            </a:xfrm>
            <a:prstGeom prst="upArrow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верх 9"/>
            <p:cNvSpPr/>
            <p:nvPr/>
          </p:nvSpPr>
          <p:spPr>
            <a:xfrm rot="2559980">
              <a:off x="5889463" y="1643217"/>
              <a:ext cx="972724" cy="1319404"/>
            </a:xfrm>
            <a:prstGeom prst="upArrow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656694" y="2637019"/>
              <a:ext cx="2575375" cy="147627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364344" y="769086"/>
              <a:ext cx="2975428" cy="1045029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37688" y="769086"/>
              <a:ext cx="2975428" cy="1045029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35212" y="2764921"/>
              <a:ext cx="2584302" cy="1045029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6590393" y="2790200"/>
              <a:ext cx="2642793" cy="118781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7" name="Стрелка вверх 16"/>
            <p:cNvSpPr/>
            <p:nvPr/>
          </p:nvSpPr>
          <p:spPr>
            <a:xfrm rot="5400000">
              <a:off x="6068670" y="2985182"/>
              <a:ext cx="998766" cy="671967"/>
            </a:xfrm>
            <a:prstGeom prst="upArrow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верх 17"/>
            <p:cNvSpPr/>
            <p:nvPr/>
          </p:nvSpPr>
          <p:spPr>
            <a:xfrm rot="16200000">
              <a:off x="2719016" y="2872271"/>
              <a:ext cx="1034435" cy="840923"/>
            </a:xfrm>
            <a:prstGeom prst="upArrow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260021" y="3302674"/>
            <a:ext cx="2750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Заведующий отделением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(руководитель программы)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3780" y="1866252"/>
            <a:ext cx="3071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Специалист по социальной реабилитации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39356" y="2029961"/>
            <a:ext cx="116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60666" y="3513066"/>
            <a:ext cx="1029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Логопед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11853" y="3290456"/>
            <a:ext cx="2480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Инструктор по адаптивной физической культуре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8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929</Words>
  <Application>Microsoft Office PowerPoint</Application>
  <PresentationFormat>Экран (4:3)</PresentationFormat>
  <Paragraphs>134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Times New Roman</vt:lpstr>
      <vt:lpstr>Тема Office</vt:lpstr>
      <vt:lpstr>       Бюджетное учреждение  Ханты-Мансийского автономного округа − Югры  «МЕГИОНСКИЙ КОМПЛЕКСНЫЙ ЦЕНТР СОЦИАЛЬНОГО ОБСЛУЖИВАНИЯ НАСЕЛЕНИЯ»                                                       </vt:lpstr>
      <vt:lpstr>                                                            </vt:lpstr>
      <vt:lpstr>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Бюджетное учреждение  Ханты-Мансийского автономного округа − Югры  «МЕГИОНСКИЙ КОМПЛЕКСНЫЙ ЦЕНТР СОЦИАЛЬНОГО ОБСЛУЖИВАНИЯ НАСЕЛЕНИЯ»                     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учреждение Ханты-Мансийского автономного  округа – Югры «Мегионский комплексный центр  социального обслуживания населения»</dc:title>
  <dc:creator>admin</dc:creator>
  <cp:lastModifiedBy>Ярославцева Оксана Сергеевна</cp:lastModifiedBy>
  <cp:revision>183</cp:revision>
  <cp:lastPrinted>2020-10-08T05:47:52Z</cp:lastPrinted>
  <dcterms:created xsi:type="dcterms:W3CDTF">2019-11-07T10:39:37Z</dcterms:created>
  <dcterms:modified xsi:type="dcterms:W3CDTF">2025-07-25T08:58:36Z</dcterms:modified>
</cp:coreProperties>
</file>