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94" r:id="rId6"/>
    <p:sldId id="276" r:id="rId7"/>
    <p:sldId id="280" r:id="rId8"/>
    <p:sldId id="285" r:id="rId9"/>
    <p:sldId id="281" r:id="rId10"/>
    <p:sldId id="284" r:id="rId11"/>
    <p:sldId id="295" r:id="rId12"/>
    <p:sldId id="299" r:id="rId13"/>
    <p:sldId id="296" r:id="rId14"/>
    <p:sldId id="287" r:id="rId15"/>
    <p:sldId id="288" r:id="rId16"/>
    <p:sldId id="289" r:id="rId17"/>
    <p:sldId id="290" r:id="rId18"/>
    <p:sldId id="291" r:id="rId19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8C118B0-C5A1-401C-A2AA-D3D0857CC03F}">
          <p14:sldIdLst>
            <p14:sldId id="256"/>
            <p14:sldId id="257"/>
            <p14:sldId id="258"/>
            <p14:sldId id="259"/>
            <p14:sldId id="294"/>
            <p14:sldId id="276"/>
            <p14:sldId id="280"/>
            <p14:sldId id="285"/>
            <p14:sldId id="281"/>
            <p14:sldId id="284"/>
            <p14:sldId id="295"/>
            <p14:sldId id="299"/>
            <p14:sldId id="296"/>
            <p14:sldId id="287"/>
            <p14:sldId id="288"/>
            <p14:sldId id="289"/>
            <p14:sldId id="290"/>
            <p14:sldId id="2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04" autoAdjust="0"/>
  </p:normalViewPr>
  <p:slideViewPr>
    <p:cSldViewPr>
      <p:cViewPr varScale="1">
        <p:scale>
          <a:sx n="108" d="100"/>
          <a:sy n="108" d="100"/>
        </p:scale>
        <p:origin x="130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34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Охвачено семей, из них: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53</c:v>
                </c:pt>
                <c:pt idx="1">
                  <c:v>61</c:v>
                </c:pt>
                <c:pt idx="2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AE-4447-B0CC-44A2FFAEDFC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Несовершеннолетних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98</c:v>
                </c:pt>
                <c:pt idx="1">
                  <c:v>113</c:v>
                </c:pt>
                <c:pt idx="2">
                  <c:v>116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AE-4447-B0CC-44A2FFAEDFC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Родителей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67</c:v>
                </c:pt>
                <c:pt idx="1">
                  <c:v>76</c:v>
                </c:pt>
                <c:pt idx="2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7AE-4447-B0CC-44A2FFAEDFC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4646912"/>
        <c:axId val="84652800"/>
      </c:barChart>
      <c:catAx>
        <c:axId val="84646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4652800"/>
        <c:crosses val="autoZero"/>
        <c:auto val="1"/>
        <c:lblAlgn val="ctr"/>
        <c:lblOffset val="100"/>
        <c:noMultiLvlLbl val="0"/>
      </c:catAx>
      <c:valAx>
        <c:axId val="84652800"/>
        <c:scaling>
          <c:orientation val="minMax"/>
          <c:max val="12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46469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562568139559581"/>
          <c:y val="0.40530831692913383"/>
          <c:w val="0.23706370842800129"/>
          <c:h val="0.151912287523608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149043378858071E-2"/>
          <c:y val="2.9297628674681817E-2"/>
          <c:w val="0.63056810661211715"/>
          <c:h val="0.906913653156342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состояло семей на профилактическом учете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53</c:v>
                </c:pt>
                <c:pt idx="1">
                  <c:v>61</c:v>
                </c:pt>
                <c:pt idx="2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43-44CA-81BF-5E603CEAE22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снято семей с профилактического учета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21</c:v>
                </c:pt>
                <c:pt idx="1">
                  <c:v>21</c:v>
                </c:pt>
                <c:pt idx="2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43-44CA-81BF-5E603CEAE22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 связи с оздоровлением социальной обстановки в семье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14</c:v>
                </c:pt>
                <c:pt idx="1">
                  <c:v>13</c:v>
                </c:pt>
                <c:pt idx="2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43-44CA-81BF-5E603CEAE224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родители, повысившие психолого-педагогическую грамотность по сертификату "Академия родителей"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1">
                  <c:v>26</c:v>
                </c:pt>
                <c:pt idx="2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C43-44CA-81BF-5E603CEAE224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число несовершеннолетних, совершивших правонарушения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17</c:v>
                </c:pt>
                <c:pt idx="1">
                  <c:v>16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C43-44CA-81BF-5E603CEAE22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4624896"/>
        <c:axId val="84626432"/>
      </c:barChart>
      <c:catAx>
        <c:axId val="846248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4626432"/>
        <c:crosses val="autoZero"/>
        <c:auto val="1"/>
        <c:lblAlgn val="ctr"/>
        <c:lblOffset val="100"/>
        <c:noMultiLvlLbl val="0"/>
      </c:catAx>
      <c:valAx>
        <c:axId val="84626432"/>
        <c:scaling>
          <c:orientation val="minMax"/>
          <c:max val="65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46248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466713795800495"/>
          <c:y val="0.10701624728624685"/>
          <c:w val="0.27901239395944888"/>
          <c:h val="0.8607181924642389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4097701501494642E-2"/>
          <c:y val="2.7240762320156372E-2"/>
          <c:w val="0.6091175487251157"/>
          <c:h val="0.91344886380476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Проведено всего мероприятий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57</c:v>
                </c:pt>
                <c:pt idx="1">
                  <c:v>57</c:v>
                </c:pt>
                <c:pt idx="2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69-4F17-8166-1665A5EC3FA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Учавствовало в мероприятиях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77</c:v>
                </c:pt>
                <c:pt idx="1">
                  <c:v>72</c:v>
                </c:pt>
                <c:pt idx="2">
                  <c:v>116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69-4F17-8166-1665A5EC3FA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Организован досуг (посещение кружков по интересам, спротривных секций)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77</c:v>
                </c:pt>
                <c:pt idx="1">
                  <c:v>72</c:v>
                </c:pt>
                <c:pt idx="2">
                  <c:v>116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869-4F17-8166-1665A5EC3FA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Трудоустроены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6</c:v>
                </c:pt>
                <c:pt idx="1">
                  <c:v>7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869-4F17-8166-1665A5EC3FA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2847872"/>
        <c:axId val="132858240"/>
      </c:barChart>
      <c:catAx>
        <c:axId val="1328478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2858240"/>
        <c:crosses val="autoZero"/>
        <c:auto val="1"/>
        <c:lblAlgn val="ctr"/>
        <c:lblOffset val="100"/>
        <c:noMultiLvlLbl val="0"/>
      </c:catAx>
      <c:valAx>
        <c:axId val="132858240"/>
        <c:scaling>
          <c:orientation val="minMax"/>
          <c:max val="12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28478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947809537258065"/>
          <c:y val="0.22287116464886131"/>
          <c:w val="0.26261074833845044"/>
          <c:h val="0.534446207196709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8071B-D761-4B4F-8D18-0A3B7892A356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B0ADD51-42C2-4995-B16B-52A052E351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8071B-D761-4B4F-8D18-0A3B7892A356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ADD51-42C2-4995-B16B-52A052E351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8071B-D761-4B4F-8D18-0A3B7892A356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ADD51-42C2-4995-B16B-52A052E351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8071B-D761-4B4F-8D18-0A3B7892A356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B0ADD51-42C2-4995-B16B-52A052E351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8071B-D761-4B4F-8D18-0A3B7892A356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ADD51-42C2-4995-B16B-52A052E351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8071B-D761-4B4F-8D18-0A3B7892A356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ADD51-42C2-4995-B16B-52A052E351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8071B-D761-4B4F-8D18-0A3B7892A356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B0ADD51-42C2-4995-B16B-52A052E351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8071B-D761-4B4F-8D18-0A3B7892A356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ADD51-42C2-4995-B16B-52A052E351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8071B-D761-4B4F-8D18-0A3B7892A356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ADD51-42C2-4995-B16B-52A052E351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8071B-D761-4B4F-8D18-0A3B7892A356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ADD51-42C2-4995-B16B-52A052E351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8071B-D761-4B4F-8D18-0A3B7892A356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ADD51-42C2-4995-B16B-52A052E351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818071B-D761-4B4F-8D18-0A3B7892A356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B0ADD51-42C2-4995-B16B-52A052E351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3330" y="490860"/>
            <a:ext cx="8250670" cy="5476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учреждение Ханты–Мансийского автономного округа – Югры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«Радужнинский комплексный центр социального обслуживания населения»</a:t>
            </a:r>
            <a:br>
              <a:rPr lang="ru-RU" sz="1600" dirty="0"/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276872"/>
            <a:ext cx="8352928" cy="1800200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cap="al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профилактики семейного неблагополучия, </a:t>
            </a:r>
          </a:p>
          <a:p>
            <a:pPr algn="ctr"/>
            <a:r>
              <a:rPr lang="ru-RU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безнадзорности, беспризорности и правонарушений несовершеннолетних,</a:t>
            </a:r>
          </a:p>
          <a:p>
            <a:pPr algn="ctr"/>
            <a:r>
              <a:rPr lang="ru-RU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улучшения семейного микроклимата</a:t>
            </a:r>
            <a:endParaRPr lang="ru-RU" cap="al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cap="al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«Глазами в будущее»</a:t>
            </a:r>
          </a:p>
          <a:p>
            <a:endParaRPr lang="ru-RU" b="1" dirty="0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 cstate="print"/>
          <a:srcRect t="21922" b="3677"/>
          <a:stretch>
            <a:fillRect/>
          </a:stretch>
        </p:blipFill>
        <p:spPr bwMode="auto">
          <a:xfrm>
            <a:off x="2699792" y="3861048"/>
            <a:ext cx="4104456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Рисунок 1" descr="Логотип готовый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64096" cy="87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311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800" b="1" dirty="0">
                <a:solidFill>
                  <a:schemeClr val="accent1">
                    <a:lumMod val="75000"/>
                  </a:schemeClr>
                </a:solidFill>
              </a:rPr>
              <a:t>Ожидаемые  Результаты: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снижение числа несовершеннолетних, совершивших правонарушения;</a:t>
            </a:r>
          </a:p>
          <a:p>
            <a:r>
              <a:rPr lang="ru-RU" dirty="0"/>
              <a:t>улучшение психологического микроклимата в семье, налаживание детско-родительских взаимоотношений, укрепление семейных связей;</a:t>
            </a:r>
          </a:p>
          <a:p>
            <a:pPr lvl="0"/>
            <a:r>
              <a:rPr lang="ru-RU" dirty="0"/>
              <a:t>повышение уровня психолого- педагогической грамотности родителей, несовершеннолетних;</a:t>
            </a:r>
          </a:p>
          <a:p>
            <a:pPr lvl="0"/>
            <a:r>
              <a:rPr lang="ru-RU" dirty="0"/>
              <a:t>интеграция несовершеннолетних и членов их семей в среду социального благополучия, (выход семьи из социально опасного положения);</a:t>
            </a:r>
          </a:p>
          <a:p>
            <a:r>
              <a:rPr lang="ru-RU" dirty="0"/>
              <a:t>приобретение позитивного интереса к жизни, социализация семьи;</a:t>
            </a:r>
          </a:p>
          <a:p>
            <a:pPr lvl="0"/>
            <a:r>
              <a:rPr lang="ru-RU" dirty="0"/>
              <a:t>оказание помощи семье, несовершеннолетним на межведомственном уровне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4313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 РЕАЛИЗАЦИИ ПРОГРАММЫ.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23528" y="1340768"/>
            <a:ext cx="8668072" cy="473935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/>
              <a:t>Количество семей, несовершеннолетних</a:t>
            </a:r>
            <a:r>
              <a:rPr lang="ru-RU" sz="2000" dirty="0"/>
              <a:t>, принявших участие в программе: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640173586"/>
              </p:ext>
            </p:extLst>
          </p:nvPr>
        </p:nvGraphicFramePr>
        <p:xfrm>
          <a:off x="1403648" y="1844824"/>
          <a:ext cx="6552728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МОНИТОРИНГ 2020 -2022 ГОД: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143828401"/>
              </p:ext>
            </p:extLst>
          </p:nvPr>
        </p:nvGraphicFramePr>
        <p:xfrm>
          <a:off x="1043608" y="1412776"/>
          <a:ext cx="6912768" cy="4768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Участие в мероприятиях :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62997467"/>
              </p:ext>
            </p:extLst>
          </p:nvPr>
        </p:nvGraphicFramePr>
        <p:xfrm>
          <a:off x="971600" y="1412776"/>
          <a:ext cx="7704856" cy="5128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Мероприятия реализуемые в рамках программы.  </a:t>
            </a: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предоставление  социальных услуг:</a:t>
            </a:r>
          </a:p>
        </p:txBody>
      </p:sp>
      <p:pic>
        <p:nvPicPr>
          <p:cNvPr id="32774" name="Picture 6" descr="D:\Рабочая\Общий\ФОТО ГЛАЗАМИ В БУДУЩЕЕ\Казакова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00" y="-11430000"/>
            <a:ext cx="7200000" cy="5400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3" cstate="print"/>
          <a:srcRect l="10690"/>
          <a:stretch/>
        </p:blipFill>
        <p:spPr bwMode="auto">
          <a:xfrm>
            <a:off x="5004048" y="4185084"/>
            <a:ext cx="3096344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532788"/>
            <a:ext cx="2232248" cy="2976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\\192.168.0.43\общий\АРХИВ 2022\ФОТО МЕРОПРИЯТИЯ 2022\30.09.2022\20220930_11263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4" t="4339" r="9805" b="4855"/>
          <a:stretch/>
        </p:blipFill>
        <p:spPr bwMode="auto">
          <a:xfrm>
            <a:off x="827584" y="4365104"/>
            <a:ext cx="2880320" cy="22955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\\192.168.0.43\общий\ФОТО МЕРОПРИЯТИЯ 2023\Файзутдинова\20230125_16031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275" y="1700808"/>
            <a:ext cx="3095369" cy="23215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313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476672"/>
            <a:ext cx="2448272" cy="3264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80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6194" y="476671"/>
            <a:ext cx="2412269" cy="3216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http://nadeghda86rad.edusite.ru/images/51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3861048"/>
            <a:ext cx="4176463" cy="2767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\\192.168.0.43\общий\В ПРЕЗЕНТАЦИЮ\16592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57" b="13605"/>
          <a:stretch/>
        </p:blipFill>
        <p:spPr bwMode="auto">
          <a:xfrm>
            <a:off x="246323" y="900136"/>
            <a:ext cx="2999896" cy="23694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798" y="3645024"/>
            <a:ext cx="4245836" cy="2825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Участие в АКЦИЯХ:</a:t>
            </a:r>
          </a:p>
        </p:txBody>
      </p:sp>
      <p:pic>
        <p:nvPicPr>
          <p:cNvPr id="1026" name="Picture 2" descr="\\192.168.0.43\общий\В ПРЕЗЕНТАЦИЮ\20220512_1639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3705160"/>
            <a:ext cx="3687153" cy="27653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192.168.0.43\общий\В ПРЕЗЕНТАЦИЮ\IMG_49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284272"/>
            <a:ext cx="3227851" cy="24208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Социокультурные  мероприятия:</a:t>
            </a: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412775"/>
            <a:ext cx="4032448" cy="2688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149080"/>
            <a:ext cx="1944216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5" name="Picture 5" descr="D:\Рабочая\Общий\ФОТО ГЛАЗАМИ В БУДУЩЕЕ\20200127_1208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630400" y="-10972800"/>
            <a:ext cx="7200000" cy="5400000"/>
          </a:xfrm>
          <a:prstGeom prst="rect">
            <a:avLst/>
          </a:prstGeom>
          <a:noFill/>
        </p:spPr>
      </p:pic>
      <p:pic>
        <p:nvPicPr>
          <p:cNvPr id="9" name="Рисунок 8" descr="http://nadeghda86rad.edusite.ru/images/p2_20191108_15424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4162772"/>
            <a:ext cx="2088232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\\192.168.0.43\общий\В ПРЕЗЕНТАЦИЮ\20221104_18034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59" y="1412775"/>
            <a:ext cx="3584399" cy="26882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192.168.0.43\общий\АРХИВ 2022\ФОТО МЕРОПРИЯТИЯ 2022\посещение музея\IMG_296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1" r="4326" b="16981"/>
          <a:stretch/>
        </p:blipFill>
        <p:spPr bwMode="auto">
          <a:xfrm>
            <a:off x="5705973" y="4283877"/>
            <a:ext cx="2952328" cy="23226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92696"/>
            <a:ext cx="374441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1500" y="4221088"/>
            <a:ext cx="3761959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68" name="Picture 4" descr="D:\Рабочая\Общий\ФОТО ГЛАЗАМИ В БУДУЩЕЕ\DSC_05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286000" y="-8763000"/>
            <a:ext cx="3037500" cy="5400000"/>
          </a:xfrm>
          <a:prstGeom prst="rect">
            <a:avLst/>
          </a:prstGeom>
          <a:noFill/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5" cstate="print"/>
          <a:srcRect t="21635"/>
          <a:stretch>
            <a:fillRect/>
          </a:stretch>
        </p:blipFill>
        <p:spPr bwMode="auto">
          <a:xfrm>
            <a:off x="4860032" y="100319"/>
            <a:ext cx="2492672" cy="3472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\\192.168.0.43\общий\АРХИВ 2022\ФОТО МЕРОПРИЯТИЯ 2022\Квест Молодежная Палата 15.11.2022\Фото\IMG_409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3" r="4222"/>
          <a:stretch/>
        </p:blipFill>
        <p:spPr bwMode="auto">
          <a:xfrm>
            <a:off x="4716016" y="3789040"/>
            <a:ext cx="3735237" cy="2761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95536" y="836713"/>
            <a:ext cx="8640960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Цель программы:</a:t>
            </a:r>
            <a:r>
              <a:rPr lang="ru-RU" dirty="0"/>
              <a:t> Комплексное решение проблемы профилактики правонарушений несовершеннолетних, семейного неблагополучия, оздоровление микроклимата в семье</a:t>
            </a:r>
          </a:p>
          <a:p>
            <a:pPr marL="0" lvl="0" indent="0">
              <a:buNone/>
            </a:pPr>
            <a:endParaRPr lang="ru-RU" dirty="0"/>
          </a:p>
          <a:p>
            <a:pPr marL="0" lvl="0" indent="0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Целевая группа:</a:t>
            </a:r>
            <a:r>
              <a:rPr lang="ru-RU" dirty="0"/>
              <a:t>  Несовершеннолетние дети и их родители, находящиеся в социально опасном положении и признанные нуждающимися в социальном обслуживании.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0291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sz="3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800" b="1" dirty="0">
                <a:solidFill>
                  <a:schemeClr val="accent1">
                    <a:lumMod val="75000"/>
                  </a:schemeClr>
                </a:solidFill>
              </a:rPr>
              <a:t>Задачи программы :</a:t>
            </a:r>
            <a:br>
              <a:rPr lang="ru-RU" sz="38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3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Предупреждение безнадзорности и правонарушений среди несовершеннолетних, выявление и устранение причин и условий, способствующих этому.</a:t>
            </a:r>
          </a:p>
          <a:p>
            <a:pPr lvl="0"/>
            <a:r>
              <a:rPr lang="ru-RU" dirty="0"/>
              <a:t>Повышать уровень психологической устойчивости и педагогической культуры родителей в сфере межличностных, семейных и детско-родительских отношений, на восстановление утраченных семейных связей.</a:t>
            </a:r>
          </a:p>
          <a:p>
            <a:pPr lvl="0"/>
            <a:r>
              <a:rPr lang="ru-RU" dirty="0"/>
              <a:t>Обеспечить психолого-педагогическую просветительскую работу с родителями и детьми.</a:t>
            </a:r>
          </a:p>
          <a:p>
            <a:r>
              <a:rPr lang="ru-RU" dirty="0"/>
              <a:t>Интегрировать семьи несовершеннолетних в среду социального благополучия</a:t>
            </a:r>
          </a:p>
          <a:p>
            <a:pPr lvl="0"/>
            <a:r>
              <a:rPr lang="ru-RU" dirty="0"/>
              <a:t>Формировать у родителей и несовершеннолетних детей позитивные интересы, направленные  на социализацию семьи.</a:t>
            </a:r>
          </a:p>
          <a:p>
            <a:r>
              <a:rPr lang="ru-RU" dirty="0"/>
              <a:t>Совершенствование межведомственного взаимодействия и привлечение социальных партнеров к решению проблем целевой группы</a:t>
            </a:r>
          </a:p>
          <a:p>
            <a:pPr lvl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4313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00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Направленность программы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532859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/>
              <a:t>    </a:t>
            </a:r>
            <a:r>
              <a:rPr lang="ru-RU" sz="2000" b="1" dirty="0"/>
              <a:t>Программа профилактики семейного неблагополучия, безнадзорности, беспризорности и правонарушений несовершеннолетних, улучшения семейного микроклимата  включает три направления: </a:t>
            </a:r>
          </a:p>
          <a:p>
            <a:pPr>
              <a:buNone/>
            </a:pPr>
            <a:r>
              <a:rPr lang="ru-RU" sz="2000" b="1" dirty="0"/>
              <a:t>      - социально- педагогическое;</a:t>
            </a:r>
          </a:p>
          <a:p>
            <a:pPr>
              <a:buNone/>
            </a:pPr>
            <a:r>
              <a:rPr lang="ru-RU" sz="2000" b="1" dirty="0"/>
              <a:t>      - социально- психологическое;</a:t>
            </a:r>
          </a:p>
          <a:p>
            <a:pPr>
              <a:buNone/>
            </a:pPr>
            <a:r>
              <a:rPr lang="ru-RU" sz="2000" b="1" dirty="0"/>
              <a:t>      - социально-правовое;  </a:t>
            </a:r>
          </a:p>
          <a:p>
            <a:pPr>
              <a:buNone/>
            </a:pPr>
            <a:r>
              <a:rPr lang="ru-RU" sz="2000" b="1" dirty="0"/>
              <a:t>     Направленное на повышение уровня правовой грамотности несовершеннолетних и  родителей.</a:t>
            </a:r>
            <a:r>
              <a:rPr lang="ru-RU" sz="2000" dirty="0"/>
              <a:t> </a:t>
            </a:r>
            <a:r>
              <a:rPr lang="ru-RU" sz="2000" b="1" dirty="0"/>
              <a:t>Основными направлениями программы является:</a:t>
            </a:r>
          </a:p>
          <a:p>
            <a:pPr>
              <a:buNone/>
            </a:pPr>
            <a:r>
              <a:rPr lang="ru-RU" sz="2000" b="1" dirty="0"/>
              <a:t>      - профилактика семейного неблагополучия;</a:t>
            </a:r>
          </a:p>
          <a:p>
            <a:pPr>
              <a:buNone/>
            </a:pPr>
            <a:r>
              <a:rPr lang="ru-RU" sz="2000" b="1" dirty="0"/>
              <a:t>      - восстановление функций семьи;</a:t>
            </a:r>
          </a:p>
          <a:p>
            <a:pPr>
              <a:buNone/>
            </a:pPr>
            <a:r>
              <a:rPr lang="ru-RU" sz="2000" b="1" dirty="0"/>
              <a:t>      - оптимизация детско-родительских отношений;</a:t>
            </a:r>
          </a:p>
          <a:p>
            <a:pPr>
              <a:buNone/>
            </a:pPr>
            <a:r>
              <a:rPr lang="ru-RU" sz="2000" b="1" dirty="0"/>
              <a:t>      - восстановление и сохранение утраченных семейных связей;</a:t>
            </a:r>
          </a:p>
          <a:p>
            <a:pPr>
              <a:buNone/>
            </a:pPr>
            <a:r>
              <a:rPr lang="ru-RU" sz="2000" b="1" dirty="0"/>
              <a:t>      - создание условий для формирования ответственного </a:t>
            </a:r>
            <a:r>
              <a:rPr lang="ru-RU" sz="2000" b="1" dirty="0" err="1"/>
              <a:t>родительства</a:t>
            </a:r>
            <a:r>
              <a:rPr lang="ru-RU" sz="2000" b="1" dirty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92450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 со стрелкой вниз 1"/>
          <p:cNvSpPr/>
          <p:nvPr/>
        </p:nvSpPr>
        <p:spPr>
          <a:xfrm>
            <a:off x="1979712" y="692696"/>
            <a:ext cx="5184576" cy="72008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ФОРМЫ РАБОТЫ: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2555776" y="1556792"/>
            <a:ext cx="1224136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4283968" y="1628800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004048" y="1556792"/>
            <a:ext cx="72008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971600" y="2204864"/>
            <a:ext cx="208823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/>
              <a:t>ИНДИВИДУАЛЬНЫ</a:t>
            </a:r>
            <a:r>
              <a:rPr lang="ru-RU" dirty="0" err="1"/>
              <a:t>е</a:t>
            </a:r>
            <a:r>
              <a:rPr lang="ru-RU" dirty="0"/>
              <a:t>: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419872" y="2204864"/>
            <a:ext cx="187220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Групповые: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724128" y="2204864"/>
            <a:ext cx="208823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Коллективные: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1907704" y="2564904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283968" y="2564904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6804248" y="2564904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1115616" y="2996952"/>
            <a:ext cx="1944216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buAutoNum type="arabicPeriod"/>
            </a:pPr>
            <a:r>
              <a:rPr lang="ru-RU" sz="1200" dirty="0"/>
              <a:t>Консультации;</a:t>
            </a:r>
          </a:p>
          <a:p>
            <a:pPr marL="228600" indent="-228600">
              <a:buAutoNum type="arabicPeriod"/>
            </a:pPr>
            <a:r>
              <a:rPr lang="ru-RU" sz="1200" dirty="0" err="1"/>
              <a:t>Коррекционно</a:t>
            </a:r>
            <a:r>
              <a:rPr lang="ru-RU" sz="1200" dirty="0"/>
              <a:t>- развивающие занятия;</a:t>
            </a:r>
          </a:p>
          <a:p>
            <a:pPr marL="228600" indent="-228600">
              <a:buAutoNum type="arabicPeriod"/>
            </a:pPr>
            <a:r>
              <a:rPr lang="ru-RU" sz="1200" dirty="0"/>
              <a:t>Беседы;</a:t>
            </a:r>
          </a:p>
          <a:p>
            <a:pPr marL="228600" indent="-228600">
              <a:buAutoNum type="arabicPeriod"/>
            </a:pPr>
            <a:r>
              <a:rPr lang="ru-RU" sz="1200" dirty="0"/>
              <a:t>Посещение семьи;</a:t>
            </a:r>
          </a:p>
          <a:p>
            <a:pPr marL="228600" indent="-228600" algn="ctr">
              <a:buAutoNum type="arabicPeriod"/>
            </a:pPr>
            <a:endParaRPr lang="ru-RU" sz="12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419872" y="2780928"/>
            <a:ext cx="2016224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sz="1100" dirty="0"/>
              <a:t>Родительские лектории;</a:t>
            </a:r>
          </a:p>
          <a:p>
            <a:pPr marL="342900" indent="-342900">
              <a:buAutoNum type="arabicPeriod"/>
            </a:pPr>
            <a:r>
              <a:rPr lang="ru-RU" sz="1100" dirty="0"/>
              <a:t>Тематические консультации;</a:t>
            </a:r>
          </a:p>
          <a:p>
            <a:pPr marL="342900" indent="-342900">
              <a:buAutoNum type="arabicPeriod"/>
            </a:pPr>
            <a:r>
              <a:rPr lang="ru-RU" sz="1100" dirty="0"/>
              <a:t>Коррекционно-развивающие занятия;</a:t>
            </a:r>
          </a:p>
          <a:p>
            <a:pPr marL="342900" indent="-342900">
              <a:buAutoNum type="arabicPeriod"/>
            </a:pPr>
            <a:r>
              <a:rPr lang="ru-RU" sz="1100" dirty="0"/>
              <a:t>Круглые столы;</a:t>
            </a:r>
          </a:p>
          <a:p>
            <a:pPr marL="342900" indent="-342900">
              <a:buAutoNum type="arabicPeriod"/>
            </a:pPr>
            <a:r>
              <a:rPr lang="ru-RU" sz="1100" dirty="0"/>
              <a:t>Дискуссии;</a:t>
            </a:r>
          </a:p>
          <a:p>
            <a:pPr marL="342900" indent="-342900">
              <a:buAutoNum type="arabicPeriod"/>
            </a:pPr>
            <a:r>
              <a:rPr lang="ru-RU" sz="1100" dirty="0"/>
              <a:t>Профилактические беседы;</a:t>
            </a:r>
          </a:p>
          <a:p>
            <a:pPr marL="342900" indent="-342900">
              <a:buAutoNum type="arabicPeriod"/>
            </a:pPr>
            <a:r>
              <a:rPr lang="ru-RU" sz="1100" dirty="0"/>
              <a:t>Семинары-практикумы;</a:t>
            </a:r>
          </a:p>
          <a:p>
            <a:pPr marL="342900" indent="-342900">
              <a:buAutoNum type="arabicPeriod"/>
            </a:pPr>
            <a:r>
              <a:rPr lang="ru-RU" sz="1100" dirty="0"/>
              <a:t>Тренинги;</a:t>
            </a:r>
          </a:p>
          <a:p>
            <a:pPr marL="342900" indent="-342900" algn="ctr">
              <a:buAutoNum type="arabicPeriod"/>
            </a:pPr>
            <a:endParaRPr lang="ru-RU" sz="1100" dirty="0"/>
          </a:p>
          <a:p>
            <a:pPr marL="342900" indent="-342900" algn="ctr">
              <a:buAutoNum type="arabicPeriod"/>
            </a:pPr>
            <a:endParaRPr lang="ru-RU" sz="11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084168" y="3212976"/>
            <a:ext cx="2088232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sz="1200" dirty="0"/>
              <a:t>Социокультурные мероприятия;</a:t>
            </a:r>
          </a:p>
          <a:p>
            <a:pPr marL="342900" indent="-342900">
              <a:buAutoNum type="arabicPeriod"/>
            </a:pPr>
            <a:r>
              <a:rPr lang="ru-RU" sz="1200" dirty="0"/>
              <a:t>Экскурсии;</a:t>
            </a:r>
          </a:p>
          <a:p>
            <a:pPr marL="342900" indent="-342900">
              <a:buAutoNum type="arabicPeriod"/>
            </a:pPr>
            <a:r>
              <a:rPr lang="ru-RU" sz="1200" dirty="0"/>
              <a:t>Выставки;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1" r="1260"/>
          <a:stretch/>
        </p:blipFill>
        <p:spPr bwMode="auto">
          <a:xfrm>
            <a:off x="887414" y="332656"/>
            <a:ext cx="6979878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0614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800" b="1" dirty="0">
                <a:solidFill>
                  <a:schemeClr val="accent1">
                    <a:lumMod val="75000"/>
                  </a:schemeClr>
                </a:solidFill>
              </a:rPr>
              <a:t>ЭТАПЫ РЕАЛИЗАЦИИ: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Подготовительный:</a:t>
            </a:r>
          </a:p>
          <a:p>
            <a:pPr>
              <a:buNone/>
            </a:pPr>
            <a:r>
              <a:rPr lang="ru-RU" dirty="0"/>
              <a:t>     - выявление социально психолого-педагогических проблем семьи (сбор информации, позволяющей выявить и всесторонне изучить проблему семьи, причины их возникновения), </a:t>
            </a:r>
          </a:p>
          <a:p>
            <a:pPr>
              <a:buNone/>
            </a:pPr>
            <a:r>
              <a:rPr lang="ru-RU" dirty="0"/>
              <a:t>      - обследование жилищных, бытовых, материальных условий жизни, с целью знакомства и получения дополнительных данных об особенностях и условиях жизни семьи.</a:t>
            </a:r>
          </a:p>
          <a:p>
            <a:pPr lvl="0"/>
            <a:r>
              <a:rPr lang="ru-RU" dirty="0"/>
              <a:t>Организационный :</a:t>
            </a:r>
          </a:p>
          <a:p>
            <a:pPr lvl="0">
              <a:buNone/>
            </a:pPr>
            <a:r>
              <a:rPr lang="ru-RU" dirty="0"/>
              <a:t>     - вхождение в семью;</a:t>
            </a:r>
          </a:p>
          <a:p>
            <a:pPr lvl="0">
              <a:buNone/>
            </a:pPr>
            <a:r>
              <a:rPr lang="ru-RU" dirty="0"/>
              <a:t>     - установление контакта; </a:t>
            </a:r>
          </a:p>
          <a:p>
            <a:pPr lvl="0">
              <a:buNone/>
            </a:pPr>
            <a:r>
              <a:rPr lang="ru-RU" dirty="0"/>
              <a:t>     - налаживание доверительных отношений с родителями и несовершеннолетними для дальнейшего сотрудничества.</a:t>
            </a:r>
          </a:p>
          <a:p>
            <a:pPr lvl="0"/>
            <a:r>
              <a:rPr lang="ru-RU" dirty="0"/>
              <a:t>Практический:</a:t>
            </a:r>
          </a:p>
          <a:p>
            <a:pPr lvl="0">
              <a:buNone/>
            </a:pPr>
            <a:r>
              <a:rPr lang="ru-RU" dirty="0"/>
              <a:t>     - профилактическая работа с членами семьи, направленная на создание условий для успешного выхода семьи из социально опасного положения.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4313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профилактическая работа с членами семьи, направленная на создание условий для успешного выхода семьи из социально опасного положения: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информационно–просветительская работа;</a:t>
            </a:r>
          </a:p>
          <a:p>
            <a:pPr lvl="0"/>
            <a:r>
              <a:rPr lang="ru-RU" dirty="0"/>
              <a:t>организация досуговой деятельности родителей и несовершеннолетних;</a:t>
            </a:r>
          </a:p>
          <a:p>
            <a:pPr lvl="0"/>
            <a:r>
              <a:rPr lang="ru-RU" dirty="0"/>
              <a:t>психологическая поддержка и помощь родителям и несовершеннолетним;</a:t>
            </a:r>
          </a:p>
          <a:p>
            <a:pPr lvl="0"/>
            <a:r>
              <a:rPr lang="ru-RU" dirty="0"/>
              <a:t>межведомственное взаимодействие с субъектами системы профилактики города.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4313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800" b="1" dirty="0">
                <a:solidFill>
                  <a:schemeClr val="accent1">
                    <a:lumMod val="75000"/>
                  </a:schemeClr>
                </a:solidFill>
              </a:rPr>
              <a:t>Принципы работы с семьей несовершеннолетних: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Принцип своевременности.</a:t>
            </a:r>
          </a:p>
          <a:p>
            <a:pPr lvl="0"/>
            <a:r>
              <a:rPr lang="ru-RU" dirty="0"/>
              <a:t>Принцип индивидуального подхода .</a:t>
            </a:r>
          </a:p>
          <a:p>
            <a:pPr lvl="0"/>
            <a:r>
              <a:rPr lang="ru-RU" dirty="0"/>
              <a:t>Принцип стимулирования внутренних ресурсов семьи.</a:t>
            </a:r>
          </a:p>
          <a:p>
            <a:r>
              <a:rPr lang="ru-RU" dirty="0"/>
              <a:t>Принцип интеграции усилий, комплексный подход.</a:t>
            </a:r>
            <a:r>
              <a:rPr lang="ru-RU" b="1" dirty="0"/>
              <a:t> </a:t>
            </a:r>
          </a:p>
          <a:p>
            <a:r>
              <a:rPr lang="ru-RU" dirty="0"/>
              <a:t>Принцип доброжелательности .</a:t>
            </a:r>
          </a:p>
          <a:p>
            <a:r>
              <a:rPr lang="ru-RU" dirty="0"/>
              <a:t>Принцип гуманизма.</a:t>
            </a:r>
          </a:p>
        </p:txBody>
      </p:sp>
    </p:spTree>
    <p:extLst>
      <p:ext uri="{BB962C8B-B14F-4D97-AF65-F5344CB8AC3E}">
        <p14:creationId xmlns:p14="http://schemas.microsoft.com/office/powerpoint/2010/main" val="6043134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915</TotalTime>
  <Words>593</Words>
  <Application>Microsoft Office PowerPoint</Application>
  <PresentationFormat>Экран (4:3)</PresentationFormat>
  <Paragraphs>81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Franklin Gothic Book</vt:lpstr>
      <vt:lpstr>Franklin Gothic Medium</vt:lpstr>
      <vt:lpstr>Times New Roman</vt:lpstr>
      <vt:lpstr>Wingdings 2</vt:lpstr>
      <vt:lpstr>Трек</vt:lpstr>
      <vt:lpstr>Бюджетное учреждение Ханты–Мансийского автономного округа – Югры «Радужнинский комплексный центр социального обслуживания населения» </vt:lpstr>
      <vt:lpstr>Презентация PowerPoint</vt:lpstr>
      <vt:lpstr> Задачи программы : </vt:lpstr>
      <vt:lpstr>Направленность программы</vt:lpstr>
      <vt:lpstr>Презентация PowerPoint</vt:lpstr>
      <vt:lpstr>Презентация PowerPoint</vt:lpstr>
      <vt:lpstr>ЭТАПЫ РЕАЛИЗАЦИИ:</vt:lpstr>
      <vt:lpstr>профилактическая работа с членами семьи, направленная на создание условий для успешного выхода семьи из социально опасного положения:</vt:lpstr>
      <vt:lpstr>Принципы работы с семьей несовершеннолетних:</vt:lpstr>
      <vt:lpstr>Ожидаемые  Результаты:</vt:lpstr>
      <vt:lpstr>РЕЗУЛЬТАТЫ РЕАЛИЗАЦИИ ПРОГРАММЫ.</vt:lpstr>
      <vt:lpstr>МОНИТОРИНГ 2020 -2022 ГОД:</vt:lpstr>
      <vt:lpstr>Участие в мероприятиях :</vt:lpstr>
      <vt:lpstr>Мероприятия реализуемые в рамках программы.   предоставление  социальных услуг:</vt:lpstr>
      <vt:lpstr>Презентация PowerPoint</vt:lpstr>
      <vt:lpstr>Участие в АКЦИЯХ:</vt:lpstr>
      <vt:lpstr>Социокультурные  мероприятия: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Бюджетное учреждение Ханты – Мансийского автономного округа – Югры «Радужнинский комплексный центр социального обслуживания населения»</dc:title>
  <dc:creator>Бердюгина</dc:creator>
  <cp:lastModifiedBy> Овчинникова Елена Викторовна </cp:lastModifiedBy>
  <cp:revision>101</cp:revision>
  <cp:lastPrinted>2023-02-09T09:07:35Z</cp:lastPrinted>
  <dcterms:created xsi:type="dcterms:W3CDTF">2021-03-31T10:33:04Z</dcterms:created>
  <dcterms:modified xsi:type="dcterms:W3CDTF">2023-09-13T11:18:52Z</dcterms:modified>
</cp:coreProperties>
</file>