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6" r:id="rId9"/>
    <p:sldId id="277" r:id="rId10"/>
    <p:sldId id="265" r:id="rId11"/>
    <p:sldId id="272" r:id="rId12"/>
    <p:sldId id="275" r:id="rId13"/>
    <p:sldId id="266" r:id="rId14"/>
    <p:sldId id="268" r:id="rId15"/>
    <p:sldId id="267" r:id="rId16"/>
    <p:sldId id="273" r:id="rId17"/>
    <p:sldId id="269" r:id="rId18"/>
    <p:sldId id="270" r:id="rId19"/>
    <p:sldId id="271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2200" b="1" dirty="0">
                <a:latin typeface="Montserrat" panose="00000500000000000000" pitchFamily="2" charset="-52"/>
              </a:rPr>
              <a:t>по программе «Вместе»</a:t>
            </a:r>
          </a:p>
        </c:rich>
      </c:tx>
      <c:layout>
        <c:manualLayout>
          <c:xMode val="edge"/>
          <c:yMode val="edge"/>
          <c:x val="0.39700217372323865"/>
          <c:y val="3.7881424182467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7445137573799711E-2"/>
          <c:y val="0.14778503037473778"/>
          <c:w val="0.95821641793291568"/>
          <c:h val="0.7067711802897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C4-49D3-9809-DE4B1DC541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Члены семей погибших УСВО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C4-49D3-9809-DE4B1DC541D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Члены семей СВО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C4-49D3-9809-DE4B1DC541D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Дети УСВО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AC4-49D3-9809-DE4B1DC54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6329568"/>
        <c:axId val="1966340448"/>
      </c:barChart>
      <c:catAx>
        <c:axId val="196632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6340448"/>
        <c:crosses val="autoZero"/>
        <c:auto val="1"/>
        <c:lblAlgn val="ctr"/>
        <c:lblOffset val="100"/>
        <c:noMultiLvlLbl val="0"/>
      </c:catAx>
      <c:valAx>
        <c:axId val="196634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632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42367-78C8-4CC0-ADE2-49DE72E868BE}" type="datetimeFigureOut">
              <a:rPr lang="ru-RU" smtClean="0"/>
              <a:t>01.08.2025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8E471-A78A-48D6-A7C2-BE101EE4F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4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8E471-A78A-48D6-A7C2-BE101EE4FC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8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48E471-A78A-48D6-A7C2-BE101EE4FC7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5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FDC-6FFC-4C2F-AC07-6D6EFB6B807D}" type="datetimeFigureOut">
              <a:rPr lang="ru-RU" smtClean="0"/>
              <a:t>01.08.2025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8ED-A754-4703-9FD8-E8A3E9DE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6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FDC-6FFC-4C2F-AC07-6D6EFB6B807D}" type="datetimeFigureOut">
              <a:rPr lang="ru-RU" smtClean="0"/>
              <a:t>01.08.2025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8ED-A754-4703-9FD8-E8A3E9DE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4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FDC-6FFC-4C2F-AC07-6D6EFB6B807D}" type="datetimeFigureOut">
              <a:rPr lang="ru-RU" smtClean="0"/>
              <a:t>01.08.2025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8ED-A754-4703-9FD8-E8A3E9DE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9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FDC-6FFC-4C2F-AC07-6D6EFB6B807D}" type="datetimeFigureOut">
              <a:rPr lang="ru-RU" smtClean="0"/>
              <a:t>01.08.2025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8ED-A754-4703-9FD8-E8A3E9DE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84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FDC-6FFC-4C2F-AC07-6D6EFB6B807D}" type="datetimeFigureOut">
              <a:rPr lang="ru-RU" smtClean="0"/>
              <a:t>01.08.2025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8ED-A754-4703-9FD8-E8A3E9DE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8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FDC-6FFC-4C2F-AC07-6D6EFB6B807D}" type="datetimeFigureOut">
              <a:rPr lang="ru-RU" smtClean="0"/>
              <a:t>01.08.2025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8ED-A754-4703-9FD8-E8A3E9DE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3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FDC-6FFC-4C2F-AC07-6D6EFB6B807D}" type="datetimeFigureOut">
              <a:rPr lang="ru-RU" smtClean="0"/>
              <a:t>01.08.2025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8ED-A754-4703-9FD8-E8A3E9DE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5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FDC-6FFC-4C2F-AC07-6D6EFB6B807D}" type="datetimeFigureOut">
              <a:rPr lang="ru-RU" smtClean="0"/>
              <a:t>01.08.2025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8ED-A754-4703-9FD8-E8A3E9DE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00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FDC-6FFC-4C2F-AC07-6D6EFB6B807D}" type="datetimeFigureOut">
              <a:rPr lang="ru-RU" smtClean="0"/>
              <a:t>01.08.2025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8ED-A754-4703-9FD8-E8A3E9DE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6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FDC-6FFC-4C2F-AC07-6D6EFB6B807D}" type="datetimeFigureOut">
              <a:rPr lang="ru-RU" smtClean="0"/>
              <a:t>01.08.2025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8ED-A754-4703-9FD8-E8A3E9DE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1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0FDC-6FFC-4C2F-AC07-6D6EFB6B807D}" type="datetimeFigureOut">
              <a:rPr lang="ru-RU" smtClean="0"/>
              <a:t>01.08.2025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88ED-A754-4703-9FD8-E8A3E9DE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9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C0FDC-6FFC-4C2F-AC07-6D6EFB6B807D}" type="datetimeFigureOut">
              <a:rPr lang="ru-RU" smtClean="0"/>
              <a:t>01.08.2025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88ED-A754-4703-9FD8-E8A3E9DE4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0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fif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404356" cy="1754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2360" y="5640309"/>
            <a:ext cx="5934365" cy="71522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Montserrat" panose="00000500000000000000" charset="-52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Montserrat" panose="00000500000000000000" charset="-52"/>
                <a:cs typeface="Times New Roman" panose="02020603050405020304" pitchFamily="18" charset="0"/>
              </a:rPr>
            </a:br>
            <a:r>
              <a:rPr lang="ru-RU" sz="1600" b="1" dirty="0">
                <a:latin typeface="Montserrat" panose="00000500000000000000" charset="-52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Montserrat" panose="00000500000000000000" charset="-52"/>
                <a:cs typeface="Times New Roman" panose="02020603050405020304" pitchFamily="18" charset="0"/>
              </a:rPr>
            </a:br>
            <a:r>
              <a:rPr lang="ru-RU" sz="2000" i="1" dirty="0">
                <a:latin typeface="Montserrat" panose="00000500000000000000" charset="-52"/>
                <a:cs typeface="Times New Roman" panose="02020603050405020304" pitchFamily="18" charset="0"/>
              </a:rPr>
              <a:t>отделение психологической помощи гражданам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2084" y="991040"/>
            <a:ext cx="5856250" cy="846162"/>
          </a:xfrm>
        </p:spPr>
        <p:txBody>
          <a:bodyPr>
            <a:noAutofit/>
          </a:bodyPr>
          <a:lstStyle/>
          <a:p>
            <a:r>
              <a:rPr lang="ru-RU" sz="2000" i="1" dirty="0">
                <a:latin typeface="Montserrat" panose="00000500000000000000" charset="-52"/>
                <a:cs typeface="Times New Roman" panose="02020603050405020304" pitchFamily="18" charset="0"/>
              </a:rPr>
              <a:t>БУ «Пыть-Яхский комплексный центр социального обслуживания населения»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548" y="-1"/>
            <a:ext cx="11184451" cy="957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79148" y="69137"/>
            <a:ext cx="9441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anose="00000500000000000000" charset="-52"/>
              </a:rPr>
              <a:t>Ханты-Мансийский автономный округ – Югра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anose="00000500000000000000" charset="-52"/>
              </a:rPr>
              <a:t>г. </a:t>
            </a:r>
            <a:r>
              <a:rPr lang="ru-RU" sz="2000" b="1" dirty="0" err="1">
                <a:solidFill>
                  <a:schemeClr val="bg1"/>
                </a:solidFill>
                <a:latin typeface="Montserrat" panose="00000500000000000000" charset="-52"/>
              </a:rPr>
              <a:t>Пыть-Ях</a:t>
            </a:r>
            <a:endParaRPr lang="ru-RU" sz="2000" b="1" dirty="0">
              <a:solidFill>
                <a:schemeClr val="bg1"/>
              </a:solidFill>
              <a:latin typeface="Montserrat" panose="00000500000000000000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137"/>
            <a:ext cx="792360" cy="777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5063" y="5809397"/>
            <a:ext cx="1810669" cy="104860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9DBFA56-366D-1414-6EB2-C7F8D7DD2408}"/>
              </a:ext>
            </a:extLst>
          </p:cNvPr>
          <p:cNvSpPr/>
          <p:nvPr/>
        </p:nvSpPr>
        <p:spPr>
          <a:xfrm>
            <a:off x="897298" y="2037030"/>
            <a:ext cx="5829428" cy="3250194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57200" marR="0" lvl="0" indent="0" algn="ctr" defTabSz="4572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Программа по психологическому сопровождению и поддержке членов семей частников СВО «ВМЕСТЕ»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B8942F8-4F04-6490-0ADA-B0289BCD54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34" y="1754122"/>
            <a:ext cx="4361995" cy="40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0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760" y="822643"/>
            <a:ext cx="11445240" cy="5826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Montserrat" panose="00000500000000000000" charset="-52"/>
              </a:rPr>
              <a:t>РЕАЛИЗАЦИЯ ПРОГРАММЫ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организация групповых встреч, творческих мастерских;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мониторинг психологического благополучия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 анализ и оценка результатов деятельности по программе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558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EE586F-1892-7B57-9C9C-790335F589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2" y="2341418"/>
            <a:ext cx="3096285" cy="39688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C33FECE-1ADF-62B2-6074-7455C40210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273" y="2199993"/>
            <a:ext cx="3662128" cy="444909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D63A389-E899-F1D9-C93F-EDCDC4D27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47" y="822642"/>
            <a:ext cx="3662128" cy="521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79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C2C03C9-D3D6-6253-331F-93B479E02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517616-B1C4-5B75-A138-9F5E6D426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822643"/>
            <a:ext cx="11445240" cy="5826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Montserrat" panose="00000500000000000000" charset="-52"/>
              </a:rPr>
              <a:t>Проводимые мероприятия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«Встреча с родными погибших участников СВО;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День матери участников СВО, с участием фонда «Защитники Отечества», </a:t>
            </a:r>
          </a:p>
          <a:p>
            <a:pPr marL="0" indent="0">
              <a:buNone/>
            </a:pPr>
            <a:r>
              <a:rPr lang="ru-RU" sz="1400" dirty="0">
                <a:latin typeface="Montserrat" panose="00000500000000000000" pitchFamily="2" charset="-52"/>
              </a:rPr>
              <a:t>с организацией чаепития;</a:t>
            </a:r>
          </a:p>
          <a:p>
            <a:r>
              <a:rPr lang="ru-RU" sz="1400" dirty="0">
                <a:latin typeface="Montserrat" panose="00000500000000000000" pitchFamily="2" charset="-52"/>
              </a:rPr>
              <a:t> консультационная площадка, для участников СВО, прибывших в отпуск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CAADB7D-5A31-A717-E8E7-2491C0845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" y="0"/>
            <a:ext cx="12086377" cy="12558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39C70CA-4B38-23A8-F06C-BD801DFB3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6409733-B67A-A651-B896-ED04840928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8" y="2489702"/>
            <a:ext cx="3966515" cy="44872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B6C9548-6FBF-84A5-AA95-69A68F18E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2618508"/>
            <a:ext cx="3311238" cy="42394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07AE351-F19E-8A49-D971-EB0F434F8E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69" y="3636283"/>
            <a:ext cx="4066513" cy="21901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914813-B4A9-08BA-B5E3-93F03B525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69" y="822642"/>
            <a:ext cx="4066513" cy="260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0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0E0BCC2-37B4-5126-5629-5F05181E7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9CE45D-769C-25C6-5E2C-F5EFCDC62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822643"/>
            <a:ext cx="11445240" cy="5826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Montserrat" panose="00000500000000000000" charset="-52"/>
              </a:rPr>
              <a:t>Проводимые мероприятия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463D292-229F-6246-1F57-0EFF22F20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" y="0"/>
            <a:ext cx="12086377" cy="125588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AE142C3-DC8F-ADEE-480A-C4DE7DF4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BF8AB51-9B45-3762-1E29-5BA48641F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" y="1399308"/>
            <a:ext cx="5486400" cy="54586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92B0B5-6AEE-695F-E455-03D818E48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822644"/>
            <a:ext cx="5709458" cy="297981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6D659D5-F192-260B-596D-E95B1F7308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78190"/>
            <a:ext cx="4572000" cy="27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4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686" y="1031557"/>
            <a:ext cx="11622314" cy="5826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Montserrat" panose="00000500000000000000" charset="-52"/>
              </a:rPr>
              <a:t>МАТЕРИАЛЬНО-ТЕХНИЧЕСКИЕ РЕСУРСЫ </a:t>
            </a:r>
            <a:endParaRPr lang="ru-RU" sz="2000" dirty="0">
              <a:latin typeface="Montserrat" panose="00000500000000000000" charset="-52"/>
            </a:endParaRPr>
          </a:p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	Финансовое обеспечение в ходе реализации программы предполагается за счет основной субсидии на осуществление деятельности учреждения. </a:t>
            </a:r>
          </a:p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	В отделении психологической помощи гражданам имеются:</a:t>
            </a:r>
          </a:p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	1 рабочий кабинет, в котором находятся 6 специалистов;</a:t>
            </a:r>
          </a:p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	1 кабинет семейного консультирования.</a:t>
            </a:r>
          </a:p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	В отделении имеется необходимая мебель, канцелярские товары, оргтехника.</a:t>
            </a:r>
          </a:p>
          <a:p>
            <a:pPr marL="0" indent="0">
              <a:buNone/>
            </a:pPr>
            <a:r>
              <a:rPr lang="ru-RU" sz="2000" b="1" dirty="0">
                <a:latin typeface="Montserrat" panose="00000500000000000000" pitchFamily="2" charset="-52"/>
              </a:rPr>
              <a:t>КАДРОВЫЕ РЕСУРЫ:</a:t>
            </a:r>
          </a:p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Специалисты, участвующие в реализации программы: 4 психолога</a:t>
            </a:r>
          </a:p>
          <a:p>
            <a:pPr marL="0" indent="0">
              <a:buNone/>
            </a:pPr>
            <a:endParaRPr lang="ru-RU" sz="2000" dirty="0">
              <a:latin typeface="Montserrat" panose="00000500000000000000" pitchFamily="2" charset="-52"/>
            </a:endParaRPr>
          </a:p>
          <a:p>
            <a:pPr marL="0" indent="0">
              <a:buNone/>
            </a:pPr>
            <a:r>
              <a:rPr lang="ru-RU" sz="2000" b="1" dirty="0">
                <a:latin typeface="Montserrat" panose="00000500000000000000" pitchFamily="2" charset="-52"/>
              </a:rPr>
              <a:t>ИНФОРМАЦИОННЫЕ РЕСУРСЫ:</a:t>
            </a:r>
          </a:p>
          <a:p>
            <a:pPr marL="0" indent="0">
              <a:buNone/>
            </a:pPr>
            <a:r>
              <a:rPr lang="ru-RU" sz="2000" dirty="0">
                <a:latin typeface="Montserrat" panose="00000500000000000000" pitchFamily="2" charset="-52"/>
              </a:rPr>
              <a:t>Официальный сайт учреждения </a:t>
            </a:r>
            <a:r>
              <a:rPr lang="ru-RU" sz="2000" dirty="0" err="1">
                <a:latin typeface="Montserrat" panose="00000500000000000000" pitchFamily="2" charset="-52"/>
              </a:rPr>
              <a:t>кцсон-гелиос.рф</a:t>
            </a:r>
            <a:r>
              <a:rPr lang="ru-RU" sz="2000" dirty="0">
                <a:latin typeface="Montserrat" panose="00000500000000000000" pitchFamily="2" charset="-52"/>
              </a:rPr>
              <a:t>, группа учреждения «</a:t>
            </a:r>
            <a:r>
              <a:rPr lang="ru-RU" sz="2000" dirty="0" err="1">
                <a:latin typeface="Montserrat" panose="00000500000000000000" pitchFamily="2" charset="-52"/>
              </a:rPr>
              <a:t>ВКонтакте</a:t>
            </a:r>
            <a:r>
              <a:rPr lang="ru-RU" sz="2000" dirty="0">
                <a:latin typeface="Montserrat" panose="00000500000000000000" pitchFamily="2" charset="-52"/>
              </a:rPr>
              <a:t>» информация в СМИ (Телерадиокомпания </a:t>
            </a:r>
            <a:r>
              <a:rPr lang="ru-RU" sz="2000" dirty="0" err="1">
                <a:latin typeface="Montserrat" panose="00000500000000000000" pitchFamily="2" charset="-52"/>
              </a:rPr>
              <a:t>Пыть-Яхинформ</a:t>
            </a:r>
            <a:r>
              <a:rPr lang="ru-RU" sz="2000" dirty="0">
                <a:latin typeface="Montserrat" panose="00000500000000000000" pitchFamily="2" charset="-52"/>
              </a:rPr>
              <a:t>)</a:t>
            </a:r>
          </a:p>
          <a:p>
            <a:pPr marL="0" indent="0">
              <a:buNone/>
            </a:pPr>
            <a:endParaRPr lang="ru-RU" sz="2000" dirty="0">
              <a:latin typeface="Montserrat" panose="0000050000000000000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558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246C157-B00F-040C-305A-588B2B0B9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14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946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Montserrat" panose="00000500000000000000" charset="-52"/>
              </a:rPr>
              <a:t>ФОРМЫ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90846"/>
            <a:ext cx="10515600" cy="4351338"/>
          </a:xfrm>
        </p:spPr>
        <p:txBody>
          <a:bodyPr>
            <a:normAutofit/>
          </a:bodyPr>
          <a:lstStyle/>
          <a:p>
            <a:r>
              <a:rPr lang="ru-RU" b="1" dirty="0">
                <a:latin typeface="Montserrat" panose="00000500000000000000" pitchFamily="2" charset="-52"/>
              </a:rPr>
              <a:t>групповые: </a:t>
            </a:r>
            <a:r>
              <a:rPr lang="ru-RU" dirty="0">
                <a:latin typeface="Montserrat" panose="00000500000000000000" pitchFamily="2" charset="-52"/>
              </a:rPr>
              <a:t>психологический тренинг, дискуссия, беседа, лекции, разбор ситуации, ролевые игры, групповые упражнения, собрание, мастер-класс; родительский практикум; групповые занятия в, с элементами тренинга и релаксационных техник.</a:t>
            </a:r>
          </a:p>
          <a:p>
            <a:r>
              <a:rPr lang="ru-RU" b="1" dirty="0">
                <a:latin typeface="Montserrat" panose="00000500000000000000" pitchFamily="2" charset="-52"/>
              </a:rPr>
              <a:t>индивидуальные: </a:t>
            </a:r>
            <a:r>
              <a:rPr lang="ru-RU" dirty="0">
                <a:latin typeface="Montserrat" panose="00000500000000000000" pitchFamily="2" charset="-52"/>
              </a:rPr>
              <a:t>консультирование, индивидуальные психологические занятие, тестирование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558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9FE6AD8-A981-CD61-24A4-CCAC05877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87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30432"/>
            <a:ext cx="10515600" cy="1325563"/>
          </a:xfrm>
        </p:spPr>
        <p:txBody>
          <a:bodyPr/>
          <a:lstStyle/>
          <a:p>
            <a:r>
              <a:rPr lang="ru-RU" b="1" dirty="0">
                <a:latin typeface="Montserrat" panose="00000500000000000000" charset="-52"/>
              </a:rPr>
              <a:t>Графическое представление статистических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75874"/>
            <a:ext cx="10952747" cy="47010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>
                <a:latin typeface="Montserrat" panose="00000500000000000000" charset="-52"/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53" y="0"/>
            <a:ext cx="12104483" cy="1255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168C7881-EF99-CD7D-2D62-93170E6DA4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389100"/>
              </p:ext>
            </p:extLst>
          </p:nvPr>
        </p:nvGraphicFramePr>
        <p:xfrm>
          <a:off x="660903" y="1786317"/>
          <a:ext cx="10628768" cy="402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984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D1C6BF-BE9D-AA94-737D-4F5C0D659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AF2560-2705-4CD6-E26E-16613346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19967"/>
            <a:ext cx="10515600" cy="1325563"/>
          </a:xfrm>
        </p:spPr>
        <p:txBody>
          <a:bodyPr/>
          <a:lstStyle/>
          <a:p>
            <a:pPr lvl="0"/>
            <a:r>
              <a:rPr lang="ru-RU" b="1" dirty="0">
                <a:latin typeface="Montserrat" panose="00000500000000000000" pitchFamily="2" charset="-52"/>
              </a:rPr>
              <a:t>ЭФФЕКТИВНОСТЬ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267CCF-F3A5-B8FD-23C4-8C8E16EAA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2999"/>
            <a:ext cx="10587274" cy="4526732"/>
          </a:xfrm>
        </p:spPr>
        <p:txBody>
          <a:bodyPr>
            <a:normAutofit fontScale="62500" lnSpcReduction="20000"/>
          </a:bodyPr>
          <a:lstStyle/>
          <a:p>
            <a:pPr marL="0">
              <a:spcBef>
                <a:spcPts val="0"/>
              </a:spcBef>
            </a:pPr>
            <a:endParaRPr lang="ru-RU" dirty="0">
              <a:latin typeface="Montserrat" panose="00000500000000000000" pitchFamily="2" charset="-52"/>
            </a:endParaRPr>
          </a:p>
          <a:p>
            <a:pPr marL="230400" algn="just"/>
            <a:r>
              <a:rPr lang="ru-RU" sz="3600" dirty="0">
                <a:latin typeface="Montserrat" panose="00000500000000000000" pitchFamily="2" charset="-52"/>
              </a:rPr>
              <a:t>Из числа обратившихся в 2023 году психологическая работа проводилась с 5 участниками СВО, имела положительный эффект в 5 случаях, с  1 семьей из 2 семей погибших УСВО имелся положительный эффект в работе, с 20 членами семей участников СВО работа имеет стабильный эффект, проблемы граждан разрешаются, в целом работа проводится в групповом формате; с 10 несовершеннолетними работа имела положительный эффект</a:t>
            </a:r>
          </a:p>
          <a:p>
            <a:pPr marL="230400" algn="just"/>
            <a:r>
              <a:rPr lang="ru-RU" sz="3600" dirty="0">
                <a:latin typeface="Montserrat" panose="00000500000000000000" pitchFamily="2" charset="-52"/>
              </a:rPr>
              <a:t>Из числа обратившихся в 2024 году психологическая работа проводилась с 7 участниками СВО, имела положительный эффект; с 9 семьями погибших УСВО имелся положительный эффект в работе, с 25 членами семей участников СВО работа имеет стабильный эффект, проблемы граждан разрешаются, в целом работа проводится в групповом формате; с 29 несовершеннолетними имела положительный эффект.</a:t>
            </a:r>
          </a:p>
          <a:p>
            <a:pPr marL="0" indent="0">
              <a:buNone/>
            </a:pPr>
            <a:endParaRPr lang="ru-RU" dirty="0">
              <a:latin typeface="Montserrat" panose="00000500000000000000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963580-9DEE-9755-B511-D6367BDB9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558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987420-B1D6-1B7B-7E3F-188DC2B99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88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19967"/>
            <a:ext cx="10515600" cy="1325563"/>
          </a:xfrm>
        </p:spPr>
        <p:txBody>
          <a:bodyPr/>
          <a:lstStyle/>
          <a:p>
            <a:pPr lvl="0"/>
            <a:r>
              <a:rPr lang="ru-RU" b="1" dirty="0">
                <a:latin typeface="Montserrat" panose="00000500000000000000" pitchFamily="2" charset="-52"/>
              </a:rPr>
              <a:t>МЕТОДЫ РАБОТЫ: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888579" cy="4351338"/>
          </a:xfrm>
        </p:spPr>
        <p:txBody>
          <a:bodyPr>
            <a:normAutofit/>
          </a:bodyPr>
          <a:lstStyle/>
          <a:p>
            <a:endParaRPr lang="ru-RU" dirty="0">
              <a:latin typeface="Montserrat" panose="00000500000000000000" pitchFamily="2" charset="-52"/>
            </a:endParaRPr>
          </a:p>
          <a:p>
            <a:r>
              <a:rPr lang="ru-RU" dirty="0">
                <a:latin typeface="Montserrat" panose="00000500000000000000" pitchFamily="2" charset="-52"/>
              </a:rPr>
              <a:t>исследовательский;</a:t>
            </a:r>
          </a:p>
          <a:p>
            <a:r>
              <a:rPr lang="ru-RU" dirty="0">
                <a:latin typeface="Montserrat" panose="00000500000000000000" pitchFamily="2" charset="-52"/>
              </a:rPr>
              <a:t>практический;</a:t>
            </a:r>
          </a:p>
          <a:p>
            <a:r>
              <a:rPr lang="ru-RU" dirty="0">
                <a:latin typeface="Montserrat" panose="00000500000000000000" pitchFamily="2" charset="-52"/>
              </a:rPr>
              <a:t>арт-терапевтические методы, методы когнитивно-поведенческой терапии; релаксационные техники; аутотренинг;</a:t>
            </a:r>
          </a:p>
          <a:p>
            <a:r>
              <a:rPr lang="ru-RU" dirty="0">
                <a:latin typeface="Montserrat" panose="00000500000000000000" pitchFamily="2" charset="-52"/>
              </a:rPr>
              <a:t>индивидуально-просветительский;</a:t>
            </a:r>
          </a:p>
          <a:p>
            <a:r>
              <a:rPr lang="ru-RU" dirty="0">
                <a:latin typeface="Montserrat" panose="00000500000000000000" pitchFamily="2" charset="-52"/>
              </a:rPr>
              <a:t>аналитический</a:t>
            </a:r>
          </a:p>
          <a:p>
            <a:pPr marL="0" indent="0">
              <a:buNone/>
            </a:pPr>
            <a:r>
              <a:rPr lang="ru-RU" dirty="0">
                <a:latin typeface="Montserrat" panose="00000500000000000000" charset="-52"/>
              </a:rPr>
              <a:t>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55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98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Montserrat" panose="00000500000000000000" charset="-52"/>
              </a:rPr>
              <a:t>Ожидаемый результат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904" y="1600702"/>
            <a:ext cx="1112921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Montserrat" panose="00000500000000000000" charset="-52"/>
              </a:rPr>
              <a:t>	</a:t>
            </a:r>
            <a:r>
              <a:rPr lang="ru-RU" b="1" dirty="0">
                <a:latin typeface="Montserrat" panose="00000500000000000000" charset="-52"/>
              </a:rPr>
              <a:t>Задачи:</a:t>
            </a:r>
          </a:p>
          <a:p>
            <a:r>
              <a:rPr lang="ru-RU" dirty="0"/>
              <a:t>провести исследование психоэмоционального состояния членов семей мобилизованных. </a:t>
            </a:r>
          </a:p>
          <a:p>
            <a:r>
              <a:rPr lang="ru-RU" dirty="0"/>
              <a:t>организовать проведение психокоррекционной, социально-психологической работы с семьями участников СВО в зависимости от выявленных проблем. </a:t>
            </a:r>
          </a:p>
          <a:p>
            <a:r>
              <a:rPr lang="ru-RU" dirty="0"/>
              <a:t>оказать психологическую поддержку родителям и близким погибших и раненых участников СВО. </a:t>
            </a:r>
          </a:p>
          <a:p>
            <a:r>
              <a:rPr lang="ru-RU" dirty="0"/>
              <a:t>обучить членов семей участников СВО основам психологической самопомощи. Провести мониторинг эффективности психологического сопровождения членов семей СВО</a:t>
            </a:r>
            <a:endParaRPr lang="ru-RU" b="1" dirty="0">
              <a:latin typeface="Montserrat" panose="0000050000000000000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4951" cy="8440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F1E1AB-FE8D-A935-3350-874BD13C8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8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571DA5-5D5D-AA28-931F-F6C17B7E9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06" y="9053"/>
            <a:ext cx="12193057" cy="1335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E816C1-5754-D667-FA3E-242A48C3094E}"/>
              </a:ext>
            </a:extLst>
          </p:cNvPr>
          <p:cNvSpPr txBox="1"/>
          <p:nvPr/>
        </p:nvSpPr>
        <p:spPr>
          <a:xfrm>
            <a:off x="1376126" y="780432"/>
            <a:ext cx="4517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tserrat" panose="00000500000000000000" pitchFamily="2" charset="-52"/>
              </a:rPr>
              <a:t>РЕЗУЛЬТАТЫ: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6FB7C21-8C11-917D-4491-F5B0580EC74B}"/>
              </a:ext>
            </a:extLst>
          </p:cNvPr>
          <p:cNvSpPr txBox="1"/>
          <p:nvPr/>
        </p:nvSpPr>
        <p:spPr>
          <a:xfrm>
            <a:off x="461727" y="1953050"/>
            <a:ext cx="1155222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Montserrat" panose="00000500000000000000" pitchFamily="2" charset="-52"/>
              </a:rPr>
              <a:t>Программу «Вместе» можно признать эффективной, так как большая часть обслуживаемых граждан охвачена психологическими мероприятиями, массовыми мероприятиями, мероприятиями патриотической направленности, что положительно влияет на перестройку мотивационно-ценностной системы у членов семей участников СВО — помощь им в формировании мобилизующей роли семьи, выраженной в осознании необходимости психологической поддержки участника СВО, готовности быть источником поддержки и соответствующего установочного поведения</a:t>
            </a:r>
            <a:r>
              <a:rPr lang="ru-RU" sz="2800" b="1" dirty="0">
                <a:latin typeface="Montserrat" panose="00000500000000000000" pitchFamily="2" charset="-52"/>
              </a:rPr>
              <a:t>.  </a:t>
            </a:r>
            <a:endParaRPr lang="ru-RU" sz="2800" dirty="0">
              <a:latin typeface="Montserrat" panose="00000500000000000000" pitchFamily="2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B8F0D43-1FF0-41E4-9990-FFA5503FB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4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256" y="653459"/>
            <a:ext cx="11117240" cy="5258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>
                <a:latin typeface="Montserrat" panose="00000500000000000000" pitchFamily="2" charset="-52"/>
                <a:ea typeface="DFKai-SB" panose="03000509000000000000" pitchFamily="65" charset="-120"/>
                <a:cs typeface="Times New Roman" panose="02020603050405020304" pitchFamily="18" charset="0"/>
              </a:rPr>
              <a:t>Программа </a:t>
            </a:r>
            <a:r>
              <a:rPr lang="ru-RU" dirty="0">
                <a:latin typeface="Montserrat" panose="00000500000000000000" pitchFamily="2" charset="-52"/>
                <a:ea typeface="DFKai-SB" panose="03000509000000000000" pitchFamily="65" charset="-120"/>
                <a:cs typeface="Times New Roman" panose="02020603050405020304" pitchFamily="18" charset="0"/>
              </a:rPr>
              <a:t>по психологическому сопровождению и поддержке членов семей участников СВО </a:t>
            </a:r>
            <a:r>
              <a:rPr lang="ru-RU" b="1" dirty="0">
                <a:latin typeface="Montserrat" panose="00000500000000000000" pitchFamily="2" charset="-52"/>
                <a:ea typeface="DFKai-SB" panose="03000509000000000000" pitchFamily="65" charset="-120"/>
                <a:cs typeface="Times New Roman" panose="02020603050405020304" pitchFamily="18" charset="0"/>
              </a:rPr>
              <a:t>«ВМЕСТЕ»</a:t>
            </a:r>
          </a:p>
          <a:p>
            <a:pPr marL="0" indent="0">
              <a:buNone/>
            </a:pPr>
            <a:endParaRPr lang="ru-RU" dirty="0">
              <a:latin typeface="Montserrat" panose="00000500000000000000" pitchFamily="2" charset="-52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i="1" dirty="0">
                <a:solidFill>
                  <a:srgbClr val="000000"/>
                </a:solidFill>
                <a:latin typeface="Montserrat" panose="00000500000000000000" pitchFamily="2" charset="-52"/>
                <a:ea typeface="DFKai-SB" panose="03000509000000000000" pitchFamily="65" charset="-120"/>
                <a:cs typeface="Times New Roman" panose="02020603050405020304" pitchFamily="18" charset="0"/>
              </a:rPr>
              <a:t>Целевая группа</a:t>
            </a:r>
            <a:r>
              <a:rPr lang="ru-RU" b="1" dirty="0">
                <a:latin typeface="Montserrat" panose="00000500000000000000" pitchFamily="2" charset="-52"/>
                <a:ea typeface="DFKai-SB" panose="03000509000000000000" pitchFamily="65" charset="-12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endParaRPr lang="ru-RU" b="1" dirty="0">
              <a:latin typeface="Montserrat" panose="00000500000000000000" pitchFamily="2" charset="-52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Montserrat" panose="00000500000000000000" pitchFamily="2" charset="-52"/>
                <a:ea typeface="Times New Roman"/>
                <a:cs typeface="Times New Roman"/>
              </a:rPr>
              <a:t>Дети, у которых мобилизованы родственники, значимые близкие</a:t>
            </a:r>
          </a:p>
          <a:p>
            <a:pPr algn="just"/>
            <a:endParaRPr lang="ru-RU" dirty="0">
              <a:latin typeface="Montserrat" panose="00000500000000000000" pitchFamily="2" charset="-52"/>
              <a:ea typeface="Times New Roman"/>
              <a:cs typeface="Times New Roman"/>
            </a:endParaRPr>
          </a:p>
          <a:p>
            <a:pPr algn="just"/>
            <a:r>
              <a:rPr lang="ru-RU" dirty="0">
                <a:latin typeface="Montserrat" panose="00000500000000000000" pitchFamily="2" charset="-52"/>
                <a:ea typeface="Times New Roman"/>
                <a:cs typeface="Times New Roman"/>
              </a:rPr>
              <a:t>Взрослые (педагоги, родители), у которых мобилизованы родственники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07548" cy="1258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759"/>
            <a:ext cx="12095882" cy="68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4" y="69137"/>
            <a:ext cx="595856" cy="5843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E25E51A-2A50-C81B-D765-A6B0E7641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6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487F1F-87DD-1551-D6C0-D14845E4E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B06EECE-08D9-A7D2-F3E5-5412CA5F3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06" y="9053"/>
            <a:ext cx="12193057" cy="1335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AC707D-2FE3-9363-2B21-89D75D3E32BF}"/>
              </a:ext>
            </a:extLst>
          </p:cNvPr>
          <p:cNvSpPr txBox="1"/>
          <p:nvPr/>
        </p:nvSpPr>
        <p:spPr>
          <a:xfrm>
            <a:off x="380246" y="1520982"/>
            <a:ext cx="11633703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latin typeface="Montserrat" panose="00000500000000000000" pitchFamily="2" charset="-52"/>
              </a:rPr>
              <a:t>Достигнуты качественные  результаты по итогам реализации практики: </a:t>
            </a:r>
          </a:p>
          <a:p>
            <a:pPr algn="just"/>
            <a:r>
              <a:rPr lang="ru-RU" sz="2500" dirty="0">
                <a:latin typeface="Montserrat" panose="00000500000000000000" pitchFamily="2" charset="-52"/>
              </a:rPr>
              <a:t>снижен уровень ситуативной и личностной тревожности, страха и агрессивности в поведении не менее чем у 95 % граждан; </a:t>
            </a:r>
          </a:p>
          <a:p>
            <a:pPr algn="just"/>
            <a:r>
              <a:rPr lang="ru-RU" sz="2500" dirty="0">
                <a:latin typeface="Montserrat" panose="00000500000000000000" pitchFamily="2" charset="-52"/>
              </a:rPr>
              <a:t>сформированы навыки преодоления трудных жизненных ситуаций  у 100% граждан;</a:t>
            </a:r>
          </a:p>
          <a:p>
            <a:pPr algn="just"/>
            <a:r>
              <a:rPr lang="ru-RU" sz="2500" dirty="0">
                <a:latin typeface="Montserrat" panose="00000500000000000000" pitchFamily="2" charset="-52"/>
              </a:rPr>
              <a:t> развит внутренний эмоциональный ресурс, повышена коммуникативная компетенция у 95% членов семьи участников СВО, в том числе погибших;</a:t>
            </a:r>
          </a:p>
          <a:p>
            <a:pPr algn="just"/>
            <a:r>
              <a:rPr lang="ru-RU" sz="2500" dirty="0">
                <a:latin typeface="Montserrat" panose="00000500000000000000" pitchFamily="2" charset="-52"/>
              </a:rPr>
              <a:t>снижен эмоциональный дискомфорт у целевой группы на 100 %;</a:t>
            </a:r>
          </a:p>
          <a:p>
            <a:pPr algn="just"/>
            <a:r>
              <a:rPr lang="ru-RU" sz="2500" dirty="0">
                <a:latin typeface="Montserrat" panose="00000500000000000000" pitchFamily="2" charset="-52"/>
              </a:rPr>
              <a:t>на основе обратной связи удовлетворены оказанной психологической помощью 100 % членов семьи участников СВО, в том числе погибших.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6B67A0B-4666-C3DF-C68B-6822AD988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256" y="1337480"/>
            <a:ext cx="10637098" cy="436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latin typeface="Montserrat" panose="00000500000000000000" charset="-52"/>
                <a:ea typeface="DFKai-SB" panose="03000509000000000000" pitchFamily="65" charset="-120"/>
                <a:cs typeface="Times New Roman" panose="02020603050405020304" pitchFamily="18" charset="0"/>
              </a:rPr>
              <a:t>Территория реализации: </a:t>
            </a:r>
          </a:p>
          <a:p>
            <a:pPr marL="0" indent="0">
              <a:buNone/>
            </a:pPr>
            <a:r>
              <a:rPr lang="ru-RU" dirty="0">
                <a:latin typeface="Montserrat" panose="00000500000000000000" charset="-52"/>
                <a:ea typeface="DFKai-SB" panose="03000509000000000000" pitchFamily="65" charset="-120"/>
                <a:cs typeface="Times New Roman" panose="02020603050405020304" pitchFamily="18" charset="0"/>
              </a:rPr>
              <a:t>Ханты-Мансийский автономный округ – Югра, г. </a:t>
            </a:r>
            <a:r>
              <a:rPr lang="ru-RU" dirty="0" err="1">
                <a:latin typeface="Montserrat" panose="00000500000000000000" charset="-52"/>
                <a:ea typeface="DFKai-SB" panose="03000509000000000000" pitchFamily="65" charset="-120"/>
                <a:cs typeface="Times New Roman" panose="02020603050405020304" pitchFamily="18" charset="0"/>
              </a:rPr>
              <a:t>Пыть-Ях</a:t>
            </a:r>
            <a:r>
              <a:rPr lang="ru-RU" dirty="0">
                <a:latin typeface="Montserrat" panose="00000500000000000000" charset="-52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b="1" i="1" dirty="0">
              <a:latin typeface="Montserrat" panose="00000500000000000000" charset="-52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Montserrat" panose="00000500000000000000" charset="-52"/>
                <a:ea typeface="DFKai-SB" panose="03000509000000000000" pitchFamily="65" charset="-120"/>
                <a:cs typeface="Times New Roman" panose="02020603050405020304" pitchFamily="18" charset="0"/>
              </a:rPr>
              <a:t>Программа реализуется специалистами отделения психологической помощи гражданам бюджетного учреждения Ханты-Мансийского автономного округа - Югры «</a:t>
            </a:r>
            <a:r>
              <a:rPr lang="ru-RU" dirty="0" err="1">
                <a:latin typeface="Montserrat" panose="00000500000000000000" charset="-52"/>
                <a:ea typeface="DFKai-SB" panose="03000509000000000000" pitchFamily="65" charset="-120"/>
                <a:cs typeface="Times New Roman" panose="02020603050405020304" pitchFamily="18" charset="0"/>
              </a:rPr>
              <a:t>Пыть-Яхский</a:t>
            </a:r>
            <a:r>
              <a:rPr lang="ru-RU" dirty="0">
                <a:latin typeface="Montserrat" panose="00000500000000000000" charset="-52"/>
                <a:ea typeface="DFKai-SB" panose="03000509000000000000" pitchFamily="65" charset="-120"/>
                <a:cs typeface="Times New Roman" panose="02020603050405020304" pitchFamily="18" charset="0"/>
              </a:rPr>
              <a:t> комплексный центр социального обслуживания населения»</a:t>
            </a:r>
          </a:p>
          <a:p>
            <a:pPr marL="0" indent="0">
              <a:buNone/>
            </a:pPr>
            <a:endParaRPr lang="ru-RU" dirty="0">
              <a:latin typeface="Montserrat" panose="00000500000000000000" charset="-52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4C0000"/>
              </a:solidFill>
              <a:latin typeface="Montserrat" panose="00000500000000000000" charset="-52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558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F206B6-69C9-16D8-752D-9C19D2E82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1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376" y="802975"/>
            <a:ext cx="11577624" cy="4922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>
                <a:latin typeface="Montserrat" panose="00000500000000000000" charset="-52"/>
                <a:ea typeface="DFKai-SB" panose="03000509000000000000" pitchFamily="65" charset="-120"/>
                <a:cs typeface="Times New Roman" panose="02020603050405020304" pitchFamily="18" charset="0"/>
              </a:rPr>
              <a:t>Цель</a:t>
            </a:r>
            <a:r>
              <a:rPr lang="ru-RU" sz="2400" b="1" dirty="0">
                <a:latin typeface="Montserrat" panose="00000500000000000000" charset="-52"/>
                <a:ea typeface="DFKai-SB" panose="03000509000000000000" pitchFamily="65" charset="-12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dirty="0">
                <a:latin typeface="Montserrat" panose="00000500000000000000" pitchFamily="2" charset="-52"/>
                <a:ea typeface="DFKai-SB" panose="03000509000000000000" pitchFamily="65" charset="-120"/>
                <a:cs typeface="Times New Roman" panose="02020603050405020304" pitchFamily="18" charset="0"/>
              </a:rPr>
              <a:t>оказание психологической помощи лицам, находящимся в кризисной ситуации после травмирующего события.</a:t>
            </a:r>
          </a:p>
          <a:p>
            <a:pPr marL="0" indent="0">
              <a:buNone/>
            </a:pPr>
            <a:endParaRPr lang="ru-RU" sz="2400" dirty="0">
              <a:latin typeface="Montserrat" panose="00000500000000000000" pitchFamily="2" charset="-52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Montserrat" panose="00000500000000000000" pitchFamily="2" charset="-52"/>
                <a:ea typeface="DFKai-SB" panose="03000509000000000000" pitchFamily="65" charset="-12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провести мониторинг актуального психологического состояния - выявить уровень тревожности лиц целевой группы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разработать индивидуальный план психологической помощи, коррекционной работы, направленной на снижение последствий травмирующих событий</a:t>
            </a:r>
          </a:p>
          <a:p>
            <a:r>
              <a:rPr lang="ru-RU" sz="2400" dirty="0">
                <a:latin typeface="Montserrat" panose="00000500000000000000" pitchFamily="2" charset="-52"/>
                <a:ea typeface="DFKai-SB" panose="03000509000000000000" pitchFamily="65" charset="-120"/>
                <a:cs typeface="Times New Roman" panose="02020603050405020304" pitchFamily="18" charset="0"/>
              </a:rPr>
              <a:t>Сохранение и восстановление семьи для ребенка;</a:t>
            </a:r>
          </a:p>
          <a:p>
            <a:pPr marL="0" indent="0">
              <a:buNone/>
            </a:pPr>
            <a:endParaRPr lang="ru-RU" sz="2400" dirty="0">
              <a:latin typeface="Montserrat" panose="00000500000000000000" charset="-52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4C0000"/>
              </a:solidFill>
              <a:latin typeface="Montserrat" panose="00000500000000000000" charset="-52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42CA05B-DE3E-63CA-89CF-D68FDD27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EA246F-0A4E-F899-F72E-12746D68B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759"/>
            <a:ext cx="1209588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0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065" y="811815"/>
            <a:ext cx="11409984" cy="4922975"/>
          </a:xfrm>
        </p:spPr>
        <p:txBody>
          <a:bodyPr>
            <a:noAutofit/>
          </a:bodyPr>
          <a:lstStyle/>
          <a:p>
            <a:endParaRPr lang="ru-RU" dirty="0">
              <a:latin typeface="Montserrat" panose="00000500000000000000" pitchFamily="2" charset="-52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Montserrat" panose="00000500000000000000" pitchFamily="2" charset="-52"/>
              </a:rPr>
              <a:t>организовать психологическое сопровождение лиц целевой группы, находящихся в кризисной ситуации после травмирующих событий, направленное на профилактику проявлений тревожности, эмоциональной неустойчивости и других негативных последствий переживания острой стрессовой ситуации;</a:t>
            </a:r>
          </a:p>
          <a:p>
            <a:pPr algn="just"/>
            <a:r>
              <a:rPr lang="ru-RU" dirty="0">
                <a:latin typeface="Montserrat" panose="00000500000000000000" pitchFamily="2" charset="-52"/>
                <a:ea typeface="DFKai-SB" panose="03000509000000000000" pitchFamily="65" charset="-120"/>
                <a:cs typeface="Times New Roman" panose="02020603050405020304" pitchFamily="18" charset="0"/>
              </a:rPr>
              <a:t>дать чувствам место, пространство, получать поддержку;</a:t>
            </a:r>
          </a:p>
          <a:p>
            <a:pPr algn="just"/>
            <a:r>
              <a:rPr lang="ru-RU" dirty="0">
                <a:latin typeface="Montserrat" panose="00000500000000000000" pitchFamily="2" charset="-52"/>
                <a:ea typeface="Times New Roman"/>
                <a:cs typeface="Times New Roman"/>
              </a:rPr>
              <a:t>осознавать, что происходит;</a:t>
            </a:r>
          </a:p>
          <a:p>
            <a:pPr algn="just"/>
            <a:r>
              <a:rPr lang="ru-RU" dirty="0">
                <a:latin typeface="Montserrat" panose="00000500000000000000" pitchFamily="2" charset="-52"/>
                <a:ea typeface="DFKai-SB" panose="03000509000000000000" pitchFamily="65" charset="-120"/>
                <a:cs typeface="Times New Roman" panose="02020603050405020304" pitchFamily="18" charset="0"/>
              </a:rPr>
              <a:t>оказание экстренной и </a:t>
            </a:r>
            <a:r>
              <a:rPr lang="ru-RU" dirty="0">
                <a:latin typeface="Montserrat" panose="00000500000000000000" charset="-52"/>
                <a:ea typeface="DFKai-SB" panose="03000509000000000000" pitchFamily="65" charset="-120"/>
                <a:cs typeface="Times New Roman" panose="02020603050405020304" pitchFamily="18" charset="0"/>
              </a:rPr>
              <a:t>кризисной психологической поддержки семьям, для сохранения семьи;</a:t>
            </a:r>
          </a:p>
          <a:p>
            <a:endParaRPr lang="ru-RU" sz="2400" dirty="0">
              <a:solidFill>
                <a:srgbClr val="4C0000"/>
              </a:solidFill>
              <a:latin typeface="Montserrat" panose="00000500000000000000" charset="-52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8" y="0"/>
            <a:ext cx="12193057" cy="12558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2391DBB-CD2B-66AF-FFA8-B4B9218B4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9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125" y="1031557"/>
            <a:ext cx="11564257" cy="5826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dirty="0">
                <a:latin typeface="Montserrat" panose="00000500000000000000" charset="-52"/>
              </a:rPr>
              <a:t>Ожидаемые результаты:</a:t>
            </a:r>
          </a:p>
          <a:p>
            <a:pPr marL="0" indent="0">
              <a:buNone/>
            </a:pPr>
            <a:endParaRPr lang="ru-RU" sz="2000" b="1" i="1" dirty="0">
              <a:latin typeface="Montserrat" panose="00000500000000000000" charset="-52"/>
            </a:endParaRPr>
          </a:p>
          <a:p>
            <a:r>
              <a:rPr lang="ru-RU" dirty="0">
                <a:latin typeface="Montserrat" panose="00000500000000000000" pitchFamily="2" charset="-52"/>
                <a:ea typeface="Microsoft Yi Baiti" panose="03000500000000000000" pitchFamily="66" charset="0"/>
              </a:rPr>
              <a:t>снижение уровня ситуативной и личностной тревожности, страха и агрессивного поведения не менее, чем у 95 % граждан; </a:t>
            </a:r>
          </a:p>
          <a:p>
            <a:r>
              <a:rPr lang="ru-RU" dirty="0">
                <a:latin typeface="Montserrat" panose="00000500000000000000" pitchFamily="2" charset="-52"/>
                <a:ea typeface="Microsoft Yi Baiti" panose="03000500000000000000" pitchFamily="66" charset="0"/>
              </a:rPr>
              <a:t>формирование навыков преодоления трудных жизненных ситуаций и </a:t>
            </a:r>
            <a:r>
              <a:rPr lang="ru-RU" dirty="0" err="1">
                <a:latin typeface="Montserrat" panose="00000500000000000000" pitchFamily="2" charset="-52"/>
                <a:ea typeface="Microsoft Yi Baiti" panose="03000500000000000000" pitchFamily="66" charset="0"/>
              </a:rPr>
              <a:t>смысложизненной</a:t>
            </a:r>
            <a:r>
              <a:rPr lang="ru-RU" dirty="0">
                <a:latin typeface="Montserrat" panose="00000500000000000000" pitchFamily="2" charset="-52"/>
                <a:ea typeface="Microsoft Yi Baiti" panose="03000500000000000000" pitchFamily="66" charset="0"/>
              </a:rPr>
              <a:t> ориентации у 100 % граждан; </a:t>
            </a:r>
          </a:p>
          <a:p>
            <a:r>
              <a:rPr lang="ru-RU" dirty="0">
                <a:latin typeface="Montserrat" panose="00000500000000000000" pitchFamily="2" charset="-52"/>
                <a:ea typeface="Microsoft Yi Baiti" panose="03000500000000000000" pitchFamily="66" charset="0"/>
              </a:rPr>
              <a:t>развитие внутреннего эмоционального ресурса, повышение коммуникативных компетенций не менее, чем у 95 % членов семьи участников СВО, в том числе погибших;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558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32CE850-E608-9007-928A-5A5B4A3C1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7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885371"/>
            <a:ext cx="11445240" cy="5428752"/>
          </a:xfrm>
        </p:spPr>
        <p:txBody>
          <a:bodyPr>
            <a:noAutofit/>
          </a:bodyPr>
          <a:lstStyle/>
          <a:p>
            <a:r>
              <a:rPr lang="ru-RU" dirty="0">
                <a:latin typeface="Montserrat" panose="00000500000000000000" pitchFamily="2" charset="-52"/>
                <a:ea typeface="Microsoft Yi Baiti" panose="03000500000000000000" pitchFamily="66" charset="0"/>
              </a:rPr>
              <a:t>снижение эмоционального дискомфорта у целевой группы, у 100 %. повышение уровня психолого-педагогической компетентности членов семьи участников СВО, в том числе погибших, не менее чем на 95 %; </a:t>
            </a:r>
          </a:p>
          <a:p>
            <a:r>
              <a:rPr lang="ru-RU" dirty="0">
                <a:latin typeface="Montserrat" panose="00000500000000000000" pitchFamily="2" charset="-52"/>
                <a:ea typeface="Microsoft Yi Baiti" panose="03000500000000000000" pitchFamily="66" charset="0"/>
              </a:rPr>
              <a:t>удовлетворенность оказанной психологической помощью у 100 % членов семьи участников СВО, в том числе погибших.</a:t>
            </a:r>
          </a:p>
          <a:p>
            <a:pPr marL="0" indent="0">
              <a:buNone/>
            </a:pPr>
            <a:endParaRPr lang="ru-RU" sz="2400" dirty="0">
              <a:latin typeface="Montserrat" panose="0000050000000000000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255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9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4A7F8F-1EF8-E0E2-9E67-9669DAF06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B40894A-EF94-6D64-82BB-A24881B21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85371"/>
            <a:ext cx="11445240" cy="5428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Montserrat" panose="00000500000000000000" pitchFamily="2" charset="-52"/>
              </a:rPr>
              <a:t>В реализации программы используются формы работы, такие как</a:t>
            </a:r>
            <a:r>
              <a:rPr lang="ru-RU" dirty="0">
                <a:latin typeface="Montserrat" panose="00000500000000000000" pitchFamily="2" charset="-52"/>
              </a:rPr>
              <a:t>:</a:t>
            </a:r>
          </a:p>
          <a:p>
            <a:r>
              <a:rPr lang="ru-RU" dirty="0">
                <a:latin typeface="Montserrat" panose="00000500000000000000" pitchFamily="2" charset="-52"/>
              </a:rPr>
              <a:t>психологический тренинг, дискуссия, беседа, лекции, разбор ситуации, ролевые игры, групповые упражнения, собрание, мастер-класс; </a:t>
            </a:r>
          </a:p>
          <a:p>
            <a:r>
              <a:rPr lang="ru-RU" dirty="0">
                <a:latin typeface="Montserrat" panose="00000500000000000000" pitchFamily="2" charset="-52"/>
              </a:rPr>
              <a:t>родительский практикум; </a:t>
            </a:r>
          </a:p>
          <a:p>
            <a:r>
              <a:rPr lang="ru-RU" dirty="0">
                <a:latin typeface="Montserrat" panose="00000500000000000000" pitchFamily="2" charset="-52"/>
              </a:rPr>
              <a:t>групповые занятия в, с элементами тренинга и релаксационных техник, консультирование, индивидуальные психологические занятие, тестирование, арт-терапевтические методы, методы когнитивно-поведенческой терапии; </a:t>
            </a:r>
          </a:p>
          <a:p>
            <a:r>
              <a:rPr lang="ru-RU" dirty="0">
                <a:latin typeface="Montserrat" panose="00000500000000000000" pitchFamily="2" charset="-52"/>
              </a:rPr>
              <a:t>релаксационные техники; </a:t>
            </a:r>
          </a:p>
          <a:p>
            <a:r>
              <a:rPr lang="ru-RU" dirty="0">
                <a:latin typeface="Montserrat" panose="00000500000000000000" pitchFamily="2" charset="-52"/>
              </a:rPr>
              <a:t>аутотренинг.</a:t>
            </a:r>
          </a:p>
          <a:p>
            <a:pPr marL="0" indent="0">
              <a:buNone/>
            </a:pPr>
            <a:endParaRPr lang="ru-RU" sz="2400" dirty="0">
              <a:latin typeface="Montserrat" panose="00000500000000000000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E49EF8A-2BC4-BDFA-3F96-A784418D0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" y="0"/>
            <a:ext cx="12193057" cy="12558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79FD41-C3B3-67D1-F765-159C71A68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24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854B287-E5CA-46EB-3D18-E0019CE85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D9B963-843D-9ACE-DE22-04FB1D1D9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85371"/>
            <a:ext cx="11445240" cy="5428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Montserrat" panose="00000500000000000000" pitchFamily="2" charset="-52"/>
              </a:rPr>
              <a:t>В ходе реализации оказано:</a:t>
            </a:r>
            <a:endParaRPr lang="ru-RU" dirty="0">
              <a:latin typeface="Montserrat" panose="00000500000000000000" pitchFamily="2" charset="-52"/>
            </a:endParaRPr>
          </a:p>
          <a:p>
            <a:pPr algn="just"/>
            <a:r>
              <a:rPr lang="ru-RU" dirty="0">
                <a:latin typeface="Montserrat" panose="00000500000000000000" pitchFamily="2" charset="-52"/>
              </a:rPr>
              <a:t>психологическая помощь семьям на этапе переживания травмирующей ситуации, коррекция семейных отношений для предупреждения возникновения кризисных ситуаций; </a:t>
            </a:r>
          </a:p>
          <a:p>
            <a:pPr algn="just"/>
            <a:r>
              <a:rPr lang="ru-RU" dirty="0">
                <a:latin typeface="Montserrat" panose="00000500000000000000" pitchFamily="2" charset="-52"/>
              </a:rPr>
              <a:t>помощь в урегулировании семейной ситуации с использованием гештальт-терапии, арт-терапии, техник телесно-ориентированной терапии; </a:t>
            </a:r>
          </a:p>
          <a:p>
            <a:pPr algn="just"/>
            <a:r>
              <a:rPr lang="ru-RU" dirty="0">
                <a:latin typeface="Montserrat" panose="00000500000000000000" pitchFamily="2" charset="-52"/>
              </a:rPr>
              <a:t>оказание индивидуальной психологической помощи дистанционно и очно, направленной на помощь в решении личностных трудностей, которые деструктивно влияют на характер, актуального психоэмоционального статуса </a:t>
            </a:r>
            <a:endParaRPr lang="ru-RU" sz="2400" dirty="0"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30C760-AA5B-0C4C-CE53-03A05C6DE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" y="0"/>
            <a:ext cx="12193057" cy="12558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38DEC7-744F-0A5F-D3A9-E132C4B84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331" y="5809397"/>
            <a:ext cx="181066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64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872</Words>
  <Application>Microsoft Office PowerPoint</Application>
  <PresentationFormat>Широкоэкранный</PresentationFormat>
  <Paragraphs>100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DFKai-SB</vt:lpstr>
      <vt:lpstr>Microsoft Yi Baiti</vt:lpstr>
      <vt:lpstr>Montserrat</vt:lpstr>
      <vt:lpstr>Times New Roman</vt:lpstr>
      <vt:lpstr>Тема Office</vt:lpstr>
      <vt:lpstr>  отделение психологической помощи гражданам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РАБОТЫ</vt:lpstr>
      <vt:lpstr>Графическое представление статистических данных</vt:lpstr>
      <vt:lpstr>ЭФФЕКТИВНОСТЬ</vt:lpstr>
      <vt:lpstr>МЕТОДЫ РАБОТЫ:</vt:lpstr>
      <vt:lpstr>Ожидаемый результат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  Каральчук Виктория Петровна</dc:title>
  <dc:creator>OPPP-PSYH4</dc:creator>
  <cp:lastModifiedBy>Дарья Громова Михайловна</cp:lastModifiedBy>
  <cp:revision>64</cp:revision>
  <dcterms:created xsi:type="dcterms:W3CDTF">2022-11-28T09:36:36Z</dcterms:created>
  <dcterms:modified xsi:type="dcterms:W3CDTF">2025-08-01T09:09:48Z</dcterms:modified>
</cp:coreProperties>
</file>