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8" r:id="rId3"/>
    <p:sldId id="278" r:id="rId4"/>
    <p:sldId id="272" r:id="rId5"/>
    <p:sldId id="279" r:id="rId6"/>
    <p:sldId id="270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618E"/>
    <a:srgbClr val="068367"/>
    <a:srgbClr val="00672D"/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FE32D0-AE7F-44E4-BB14-45484E6D5624}" type="datetimeFigureOut">
              <a:rPr lang="ru-RU" smtClean="0"/>
              <a:t>25.07.2025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587544-FC52-436F-8CA7-EA8606BC15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82424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12752D-FA98-4645-862D-069F01CB2648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7663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9A8F7-156D-4FBC-B132-4F65A27481C3}" type="datetimeFigureOut">
              <a:rPr lang="ru-RU" smtClean="0"/>
              <a:t>25.07.2025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6E92A-2E6A-4399-957F-AB26364BB8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117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9A8F7-156D-4FBC-B132-4F65A27481C3}" type="datetimeFigureOut">
              <a:rPr lang="ru-RU" smtClean="0"/>
              <a:t>25.07.2025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6E92A-2E6A-4399-957F-AB26364BB8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8969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9A8F7-156D-4FBC-B132-4F65A27481C3}" type="datetimeFigureOut">
              <a:rPr lang="ru-RU" smtClean="0"/>
              <a:t>25.07.2025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6E92A-2E6A-4399-957F-AB26364BB8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4863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9A8F7-156D-4FBC-B132-4F65A27481C3}" type="datetimeFigureOut">
              <a:rPr lang="ru-RU" smtClean="0"/>
              <a:t>25.07.2025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6E92A-2E6A-4399-957F-AB26364BB8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1395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9A8F7-156D-4FBC-B132-4F65A27481C3}" type="datetimeFigureOut">
              <a:rPr lang="ru-RU" smtClean="0"/>
              <a:t>25.07.2025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6E92A-2E6A-4399-957F-AB26364BB8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1077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9A8F7-156D-4FBC-B132-4F65A27481C3}" type="datetimeFigureOut">
              <a:rPr lang="ru-RU" smtClean="0"/>
              <a:t>25.07.2025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6E92A-2E6A-4399-957F-AB26364BB8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170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9A8F7-156D-4FBC-B132-4F65A27481C3}" type="datetimeFigureOut">
              <a:rPr lang="ru-RU" smtClean="0"/>
              <a:t>25.07.2025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6E92A-2E6A-4399-957F-AB26364BB8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5916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9A8F7-156D-4FBC-B132-4F65A27481C3}" type="datetimeFigureOut">
              <a:rPr lang="ru-RU" smtClean="0"/>
              <a:t>25.07.2025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6E92A-2E6A-4399-957F-AB26364BB8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050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9A8F7-156D-4FBC-B132-4F65A27481C3}" type="datetimeFigureOut">
              <a:rPr lang="ru-RU" smtClean="0"/>
              <a:t>25.07.2025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6E92A-2E6A-4399-957F-AB26364BB8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5117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9A8F7-156D-4FBC-B132-4F65A27481C3}" type="datetimeFigureOut">
              <a:rPr lang="ru-RU" smtClean="0"/>
              <a:t>25.07.2025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6E92A-2E6A-4399-957F-AB26364BB8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22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9A8F7-156D-4FBC-B132-4F65A27481C3}" type="datetimeFigureOut">
              <a:rPr lang="ru-RU" smtClean="0"/>
              <a:t>25.07.2025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6E92A-2E6A-4399-957F-AB26364BB8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455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9A8F7-156D-4FBC-B132-4F65A27481C3}" type="datetimeFigureOut">
              <a:rPr lang="ru-RU" smtClean="0"/>
              <a:t>25.07.2025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C6E92A-2E6A-4399-957F-AB26364BB8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6709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&#1055;&#1088;&#1077;&#1079;&#1077;&#1085;&#1090;&#1072;&#1094;&#1080;&#1103;%20&#1076;&#1083;&#1103;%20&#1089;&#1086;&#1074;&#1077;&#1097;&#1072;&#1085;&#1080;&#1103;%2002.03.2023.pptx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&#1055;&#1088;&#1077;&#1079;&#1077;&#1085;&#1090;&#1072;&#1094;&#1080;&#1103;%20&#1076;&#1083;&#1103;%20&#1089;&#1086;&#1074;&#1077;&#1097;&#1072;&#1085;&#1080;&#1103;%2002.03.2023.pptx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&#1055;&#1088;&#1077;&#1079;&#1077;&#1085;&#1090;&#1072;&#1094;&#1080;&#1103;%20&#1076;&#1083;&#1103;%20&#1089;&#1086;&#1074;&#1077;&#1097;&#1072;&#1085;&#1080;&#1103;%2002.03.2023.pptx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ok.ru/hmcpd" TargetMode="External"/><Relationship Id="rId3" Type="http://schemas.openxmlformats.org/officeDocument/2006/relationships/hyperlink" Target="&#1055;&#1088;&#1077;&#1079;&#1077;&#1085;&#1090;&#1072;&#1094;&#1080;&#1103;%20&#1076;&#1083;&#1103;%20&#1089;&#1086;&#1074;&#1077;&#1097;&#1072;&#1085;&#1080;&#1103;%2002.03.2023.pptx" TargetMode="External"/><Relationship Id="rId7" Type="http://schemas.openxmlformats.org/officeDocument/2006/relationships/hyperlink" Target="https://vk.com/hmcpd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RyasnayaAD@hmcssv.ru" TargetMode="External"/><Relationship Id="rId5" Type="http://schemas.openxmlformats.org/officeDocument/2006/relationships/hyperlink" Target="mailto:PasickayaIN@hmcssv.ru" TargetMode="External"/><Relationship Id="rId10" Type="http://schemas.openxmlformats.org/officeDocument/2006/relationships/image" Target="../media/image7.gif"/><Relationship Id="rId4" Type="http://schemas.openxmlformats.org/officeDocument/2006/relationships/image" Target="../media/image4.jpeg"/><Relationship Id="rId9" Type="http://schemas.openxmlformats.org/officeDocument/2006/relationships/image" Target="../media/image6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Рисунок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76760" cy="6858000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2061064" y="2673859"/>
            <a:ext cx="9290675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11618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Методика оценки семейного неблагополучия</a:t>
            </a:r>
            <a:endParaRPr lang="ru-RU" sz="4400" b="1" dirty="0">
              <a:solidFill>
                <a:srgbClr val="7F7F7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0"/>
              </a:spcBef>
            </a:pPr>
            <a:endParaRPr lang="ru-RU" b="1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383957" y="302554"/>
            <a:ext cx="939937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Департамент социального развития Ханты-Мансийского автономного округа – Югры</a:t>
            </a:r>
          </a:p>
          <a:p>
            <a:pPr algn="ctr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 ХМАО-Югры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«Ресурсный центр развития социального обслуживания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algn="ctr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 ХМАО-Югры «Ханты-Мансийский центр содействия семейному воспитанию»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661595" y="6454938"/>
            <a:ext cx="412326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2025 год</a:t>
            </a:r>
            <a:endParaRPr lang="ru-RU" b="1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6889" y="302554"/>
            <a:ext cx="704073" cy="67775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11931" y="302554"/>
            <a:ext cx="586945" cy="567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505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hlinkClick r:id="rId2" action="ppaction://hlinkpres?slideindex=1&amp;slidetitle=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" y="0"/>
            <a:ext cx="12176760" cy="68580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4C6CADB0-D820-4832-838D-B5EE6BF7B2BF}"/>
              </a:ext>
            </a:extLst>
          </p:cNvPr>
          <p:cNvSpPr txBox="1"/>
          <p:nvPr/>
        </p:nvSpPr>
        <p:spPr>
          <a:xfrm>
            <a:off x="71510" y="228005"/>
            <a:ext cx="1186203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49580" algn="ctr"/>
            <a:r>
              <a:rPr lang="ru-RU" sz="32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yriad Pro"/>
              </a:rPr>
              <a:t>Уровни оценки семейного неблагополучия</a:t>
            </a:r>
            <a:endParaRPr lang="ru-RU" sz="32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Myriad Pro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3AC09E60-631E-46B5-A377-4422A4564ED3}"/>
              </a:ext>
            </a:extLst>
          </p:cNvPr>
          <p:cNvSpPr/>
          <p:nvPr/>
        </p:nvSpPr>
        <p:spPr>
          <a:xfrm>
            <a:off x="509293" y="1516500"/>
            <a:ext cx="2639811" cy="459855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6000"/>
                  <a:lumOff val="4000"/>
                </a:schemeClr>
              </a:gs>
              <a:gs pos="100000">
                <a:schemeClr val="bg1">
                  <a:alpha val="50000"/>
                </a:schemeClr>
              </a:gs>
            </a:gsLst>
            <a:lin ang="10800000" scaled="1"/>
            <a:tileRect/>
          </a:gradFill>
          <a:ln>
            <a:noFill/>
          </a:ln>
          <a:effectLst>
            <a:outerShdw blurRad="495300" dist="152400" sx="108000" sy="108000" algn="ctr" rotWithShape="0">
              <a:prstClr val="black">
                <a:alpha val="40000"/>
              </a:prstClr>
            </a:outerShdw>
            <a:reflection blurRad="444500" stA="50000" endA="300" endPos="55500" dist="1016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благополучный </a:t>
            </a:r>
            <a:r>
              <a:rPr lang="ru-RU" sz="1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семья полностью справляется со своими задачами и предоставляет все для полноценного развития и воспитания ребенка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3AC09E60-631E-46B5-A377-4422A4564ED3}"/>
              </a:ext>
            </a:extLst>
          </p:cNvPr>
          <p:cNvSpPr/>
          <p:nvPr/>
        </p:nvSpPr>
        <p:spPr>
          <a:xfrm>
            <a:off x="3456189" y="1516500"/>
            <a:ext cx="2639811" cy="459855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6000"/>
                  <a:lumOff val="4000"/>
                </a:schemeClr>
              </a:gs>
              <a:gs pos="100000">
                <a:schemeClr val="bg1">
                  <a:alpha val="50000"/>
                </a:schemeClr>
              </a:gs>
            </a:gsLst>
            <a:lin ang="10800000" scaled="1"/>
            <a:tileRect/>
          </a:gradFill>
          <a:ln>
            <a:noFill/>
          </a:ln>
          <a:effectLst>
            <a:outerShdw blurRad="495300" dist="152400" sx="108000" sy="108000" algn="ctr" rotWithShape="0">
              <a:prstClr val="black">
                <a:alpha val="40000"/>
              </a:prstClr>
            </a:outerShdw>
            <a:reflection blurRad="444500" stA="50000" endA="300" endPos="55500" dist="1016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b="1" i="1" dirty="0" smtClean="0">
              <a:solidFill>
                <a:schemeClr val="tx1"/>
              </a:solidFill>
            </a:endParaRPr>
          </a:p>
          <a:p>
            <a:pPr algn="ctr"/>
            <a:endParaRPr lang="ru-RU" sz="1400" b="1" i="1" dirty="0">
              <a:solidFill>
                <a:schemeClr val="tx1"/>
              </a:solidFill>
            </a:endParaRPr>
          </a:p>
          <a:p>
            <a:pPr algn="ctr"/>
            <a:endParaRPr lang="ru-RU" sz="1400" b="1" i="1" dirty="0" smtClean="0">
              <a:solidFill>
                <a:schemeClr val="tx1"/>
              </a:solidFill>
            </a:endParaRPr>
          </a:p>
          <a:p>
            <a:pPr algn="ctr"/>
            <a:r>
              <a:rPr lang="ru-RU" sz="1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</a:t>
            </a:r>
            <a:r>
              <a:rPr lang="ru-RU" sz="1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социального </a:t>
            </a:r>
            <a:r>
              <a:rPr lang="ru-RU" sz="1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риска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семья имеет незначительные факторы риска, влияющие на благополучность семьи, но может самостоятельно справиться или с небольшой поддержкой от специалистов (консультирование, информирование). Наличие трудностей не оказывает существенного влияния на ребенка, отсутствует риск социально опасного положения, ребенку ничего не угрожает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3AC09E60-631E-46B5-A377-4422A4564ED3}"/>
              </a:ext>
            </a:extLst>
          </p:cNvPr>
          <p:cNvSpPr/>
          <p:nvPr/>
        </p:nvSpPr>
        <p:spPr>
          <a:xfrm>
            <a:off x="6403085" y="1516500"/>
            <a:ext cx="2639811" cy="459855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6000"/>
                  <a:lumOff val="4000"/>
                </a:schemeClr>
              </a:gs>
              <a:gs pos="100000">
                <a:schemeClr val="bg1">
                  <a:alpha val="50000"/>
                </a:schemeClr>
              </a:gs>
            </a:gsLst>
            <a:lin ang="10800000" scaled="1"/>
            <a:tileRect/>
          </a:gradFill>
          <a:ln>
            <a:noFill/>
          </a:ln>
          <a:effectLst>
            <a:outerShdw blurRad="495300" dist="152400" sx="108000" sy="108000" algn="ctr" rotWithShape="0">
              <a:prstClr val="black">
                <a:alpha val="40000"/>
              </a:prstClr>
            </a:outerShdw>
            <a:reflection blurRad="444500" stA="50000" endA="300" endPos="55500" dist="1016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b="1" i="1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ru-RU" sz="1400" b="1" i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ru-RU" sz="1400" b="1" i="1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ru-RU" sz="1400" b="1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неблагополучный уровень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– семья имеет значительные трудности, с которыми не может самостоятельно справиться и которые влияют негативно на ребенка (детей). Имеется риск, что ребенок окажется в социально опасном положении, при этом отсутствуют признаки, указывающие на то, что ребенку грозит непосредственная опасность серьезных физических травм или смерти. Требуется поддержка и помощь соответствующих организаций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3AC09E60-631E-46B5-A377-4422A4564ED3}"/>
              </a:ext>
            </a:extLst>
          </p:cNvPr>
          <p:cNvSpPr/>
          <p:nvPr/>
        </p:nvSpPr>
        <p:spPr>
          <a:xfrm>
            <a:off x="9293732" y="1516500"/>
            <a:ext cx="2639811" cy="459855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6000"/>
                  <a:lumOff val="4000"/>
                </a:schemeClr>
              </a:gs>
              <a:gs pos="100000">
                <a:schemeClr val="bg1">
                  <a:alpha val="50000"/>
                </a:schemeClr>
              </a:gs>
            </a:gsLst>
            <a:lin ang="10800000" scaled="1"/>
            <a:tileRect/>
          </a:gradFill>
          <a:ln>
            <a:noFill/>
          </a:ln>
          <a:effectLst>
            <a:outerShdw blurRad="495300" dist="152400" sx="108000" sy="108000" algn="ctr" rotWithShape="0">
              <a:prstClr val="black">
                <a:alpha val="40000"/>
              </a:prstClr>
            </a:outerShdw>
            <a:reflection blurRad="444500" stA="50000" endA="300" endPos="55500" dist="1016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b="1" i="1" dirty="0" smtClean="0">
              <a:solidFill>
                <a:schemeClr val="tx1"/>
              </a:solidFill>
            </a:endParaRPr>
          </a:p>
          <a:p>
            <a:pPr algn="ctr"/>
            <a:endParaRPr lang="ru-RU" sz="1400" b="1" i="1" dirty="0">
              <a:solidFill>
                <a:schemeClr val="tx1"/>
              </a:solidFill>
            </a:endParaRPr>
          </a:p>
          <a:p>
            <a:pPr algn="ctr"/>
            <a:r>
              <a:rPr lang="ru-RU" sz="1400" b="1" i="1" dirty="0" smtClean="0">
                <a:solidFill>
                  <a:schemeClr val="tx1"/>
                </a:solidFill>
              </a:rPr>
              <a:t>кризисный уровень </a:t>
            </a:r>
            <a:r>
              <a:rPr lang="ru-RU" sz="1400" b="1" i="1" dirty="0">
                <a:solidFill>
                  <a:schemeClr val="tx1"/>
                </a:solidFill>
              </a:rPr>
              <a:t>–</a:t>
            </a:r>
            <a:r>
              <a:rPr lang="ru-RU" sz="1400" b="1" dirty="0">
                <a:solidFill>
                  <a:schemeClr val="tx1"/>
                </a:solidFill>
              </a:rPr>
              <a:t> семья и ребенок в трудной жизненной ситуации/социально опасном положении, самостоятельно справиться не могут. Существует большая вероятность причинения серьезного вреда ребенку (вплоть до нанесения увечья или летального исхода). Требуется немедленное вмешательство специалистов межведомственных структур для обеспечения безопасности и благополучия ребенка, вывода семьи из кризисной ситуации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D7BB2E70-2F91-4625-8C89-C6E9ABECD6FF}"/>
              </a:ext>
            </a:extLst>
          </p:cNvPr>
          <p:cNvSpPr/>
          <p:nvPr/>
        </p:nvSpPr>
        <p:spPr>
          <a:xfrm>
            <a:off x="1813857" y="1605187"/>
            <a:ext cx="1012500" cy="540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0">
                <a:schemeClr val="accent1">
                  <a:lumMod val="20000"/>
                  <a:lumOff val="80000"/>
                </a:schemeClr>
              </a:gs>
              <a:gs pos="100000">
                <a:schemeClr val="accent1">
                  <a:lumMod val="10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уровень 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3A281D0F-7556-4800-B91F-589C52011822}"/>
              </a:ext>
            </a:extLst>
          </p:cNvPr>
          <p:cNvSpPr/>
          <p:nvPr/>
        </p:nvSpPr>
        <p:spPr>
          <a:xfrm>
            <a:off x="4776094" y="1605187"/>
            <a:ext cx="1012500" cy="540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0">
                <a:schemeClr val="accent2">
                  <a:lumMod val="20000"/>
                  <a:lumOff val="80000"/>
                </a:schemeClr>
              </a:gs>
              <a:gs pos="100000">
                <a:schemeClr val="accent2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уровень 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xmlns="" id="{34E7B8BA-EB31-4BBF-86DC-6CDBC54A9FD5}"/>
              </a:ext>
            </a:extLst>
          </p:cNvPr>
          <p:cNvSpPr/>
          <p:nvPr/>
        </p:nvSpPr>
        <p:spPr>
          <a:xfrm>
            <a:off x="7722990" y="1605187"/>
            <a:ext cx="1012500" cy="540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0">
                <a:schemeClr val="accent3">
                  <a:lumMod val="20000"/>
                  <a:lumOff val="80000"/>
                </a:schemeClr>
              </a:gs>
              <a:gs pos="100000">
                <a:schemeClr val="accent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уровень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xmlns="" id="{76090189-D009-477A-938D-7C277F61B5F8}"/>
              </a:ext>
            </a:extLst>
          </p:cNvPr>
          <p:cNvSpPr/>
          <p:nvPr/>
        </p:nvSpPr>
        <p:spPr>
          <a:xfrm>
            <a:off x="10613637" y="1613222"/>
            <a:ext cx="1012500" cy="540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0">
                <a:schemeClr val="accent4">
                  <a:lumMod val="20000"/>
                  <a:lumOff val="80000"/>
                </a:schemeClr>
              </a:gs>
              <a:gs pos="100000">
                <a:schemeClr val="accent4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уровень 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5537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hlinkClick r:id="rId2" action="ppaction://hlinkpres?slideindex=1&amp;slidetitle=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7676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881450" y="0"/>
            <a:ext cx="106185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Лист оценки семейного неблагополучия </a:t>
            </a:r>
            <a:endParaRPr lang="ru-RU" sz="24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5978260"/>
              </p:ext>
            </p:extLst>
          </p:nvPr>
        </p:nvGraphicFramePr>
        <p:xfrm>
          <a:off x="148899" y="608303"/>
          <a:ext cx="11878962" cy="57774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93341"/>
                <a:gridCol w="5256652"/>
                <a:gridCol w="937585"/>
                <a:gridCol w="1505252"/>
                <a:gridCol w="1554673"/>
                <a:gridCol w="1331459"/>
              </a:tblGrid>
              <a:tr h="16701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Номер показателей блока</a:t>
                      </a:r>
                      <a:endParaRPr lang="ru-RU" sz="18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12978" marR="12978" marT="12978" marB="1297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Название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 семейного неблагополучия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(в размере блоков)</a:t>
                      </a:r>
                      <a:endParaRPr lang="ru-RU" sz="18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12978" marR="12978" marT="12978" marB="12978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00" dirty="0">
                          <a:solidFill>
                            <a:schemeClr val="tx1"/>
                          </a:solidFill>
                          <a:effectLst/>
                        </a:rPr>
                        <a:t>Баллы: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00" dirty="0">
                          <a:solidFill>
                            <a:schemeClr val="tx1"/>
                          </a:solidFill>
                          <a:effectLst/>
                        </a:rPr>
                        <a:t>1 – «да»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00" dirty="0" smtClean="0">
                          <a:solidFill>
                            <a:schemeClr val="tx1"/>
                          </a:solidFill>
                          <a:effectLst/>
                        </a:rPr>
                        <a:t>0 – «</a:t>
                      </a:r>
                      <a:r>
                        <a:rPr lang="ru-RU" sz="1800" kern="100" dirty="0">
                          <a:solidFill>
                            <a:schemeClr val="tx1"/>
                          </a:solidFill>
                          <a:effectLst/>
                        </a:rPr>
                        <a:t>нет»</a:t>
                      </a:r>
                      <a:endParaRPr lang="ru-RU" sz="18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12978" marR="12978" marT="12978" marB="1297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Коэффициент риска семейного </a:t>
                      </a:r>
                      <a:r>
                        <a:rPr lang="ru-RU" sz="18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неблагопо-лучия </a:t>
                      </a:r>
                      <a:endParaRPr lang="ru-RU" sz="18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1,0 до 2,0</a:t>
                      </a:r>
                      <a:endParaRPr lang="ru-RU" sz="18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12978" marR="12978" marT="12978" marB="1297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Итоговый балл с учетом коэффициент риска </a:t>
                      </a:r>
                      <a:r>
                        <a:rPr lang="ru-RU" sz="18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неблагопо-лучия </a:t>
                      </a:r>
                      <a:r>
                        <a:rPr lang="ru-RU" sz="18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семьи</a:t>
                      </a:r>
                      <a:endParaRPr lang="ru-RU" sz="18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12978" marR="12978" marT="12978" marB="1297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Корреляция показателей семейного </a:t>
                      </a:r>
                      <a:r>
                        <a:rPr lang="ru-RU" sz="18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неблагопо-лучия</a:t>
                      </a:r>
                      <a:endParaRPr lang="ru-RU" sz="18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12978" marR="12978" marT="12978" marB="12978" anchor="ctr"/>
                </a:tc>
              </a:tr>
              <a:tr h="25450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12978" marR="12978" marT="12978" marB="1297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12978" marR="12978" marT="12978" marB="1297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12978" marR="12978" marT="12978" marB="1297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12978" marR="12978" marT="12978" marB="1297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12978" marR="12978" marT="12978" marB="1297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12978" marR="12978" marT="12978" marB="12978"/>
                </a:tc>
              </a:tr>
              <a:tr h="560639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Блок </a:t>
                      </a:r>
                      <a:r>
                        <a:rPr lang="en-US" sz="18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</a:t>
                      </a:r>
                      <a:r>
                        <a:rPr lang="ru-RU" sz="18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СОЦИАЛЬНО-ДЕМОГРАФИЧЕСКИЕ ПОКАЗАТЕЛИ</a:t>
                      </a:r>
                      <a:endParaRPr lang="ru-RU" sz="18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978" marR="12978" marT="12978" marB="12978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978" marR="12978" marT="12978" marB="1297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978" marR="12978" marT="12978" marB="1297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978" marR="12978" marT="12978" marB="1297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978" marR="12978" marT="12978" marB="12978"/>
                </a:tc>
              </a:tr>
              <a:tr h="5705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</a:t>
                      </a:r>
                      <a:r>
                        <a:rPr lang="ru-RU" sz="18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1.1</a:t>
                      </a:r>
                      <a:endParaRPr lang="ru-RU" sz="18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978" marR="12978" marT="12978" marB="12978" anchor="ctr"/>
                </a:tc>
                <a:tc>
                  <a:txBody>
                    <a:bodyPr/>
                    <a:lstStyle/>
                    <a:p>
                      <a:pPr marL="74295" marR="7048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неполная семья (юридически полная, фактически неполная)</a:t>
                      </a:r>
                      <a:endParaRPr lang="ru-RU" sz="18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978" marR="12978" marT="12978" marB="1297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12978" marR="12978" marT="12978" marB="1297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1,1</a:t>
                      </a:r>
                      <a:endParaRPr lang="ru-RU" sz="18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12978" marR="12978" marT="12978" marB="1297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12978" marR="12978" marT="12978" marB="1297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12978" marR="12978" marT="12978" marB="12978" anchor="ctr"/>
                </a:tc>
              </a:tr>
              <a:tr h="2973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п. 1.2</a:t>
                      </a:r>
                      <a:endParaRPr lang="ru-RU" sz="18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978" marR="12978" marT="12978" marB="12978" anchor="ctr"/>
                </a:tc>
                <a:tc>
                  <a:txBody>
                    <a:bodyPr/>
                    <a:lstStyle/>
                    <a:p>
                      <a:pPr marL="74295" marR="7048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многодетная семья </a:t>
                      </a:r>
                      <a:endParaRPr lang="ru-RU" sz="18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978" marR="12978" marT="12978" marB="1297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12978" marR="12978" marT="12978" marB="1297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1,1</a:t>
                      </a:r>
                      <a:endParaRPr lang="ru-RU" sz="18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12978" marR="12978" marT="12978" marB="1297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12978" marR="12978" marT="12978" marB="1297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12978" marR="12978" marT="12978" marB="12978" anchor="ctr"/>
                </a:tc>
              </a:tr>
              <a:tr h="5705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п. </a:t>
                      </a:r>
                      <a:r>
                        <a:rPr lang="ru-RU" sz="18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</a:t>
                      </a:r>
                      <a:endParaRPr lang="ru-RU" sz="18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978" marR="12978" marT="12978" marB="12978" anchor="ctr"/>
                </a:tc>
                <a:tc>
                  <a:txBody>
                    <a:bodyPr/>
                    <a:lstStyle/>
                    <a:p>
                      <a:pPr marL="74295" marR="7048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семья с </a:t>
                      </a:r>
                      <a:r>
                        <a:rPr lang="ru-RU" sz="18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отчимом/мачехой,</a:t>
                      </a:r>
                      <a:r>
                        <a:rPr lang="ru-RU" sz="1800" kern="1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сожителем/сожительницей</a:t>
                      </a:r>
                      <a:endParaRPr lang="ru-RU" sz="18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978" marR="12978" marT="12978" marB="1297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12978" marR="12978" marT="12978" marB="1297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</a:t>
                      </a:r>
                      <a:endParaRPr lang="ru-RU" sz="18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12978" marR="12978" marT="12978" marB="1297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12978" marR="12978" marT="12978" marB="1297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</a:t>
                      </a:r>
                      <a:r>
                        <a:rPr lang="ru-RU" sz="18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1.5</a:t>
                      </a:r>
                      <a:endParaRPr lang="ru-RU" sz="18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12978" marR="12978" marT="12978" marB="12978" anchor="ctr"/>
                </a:tc>
              </a:tr>
              <a:tr h="5705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п. </a:t>
                      </a:r>
                      <a:r>
                        <a:rPr lang="ru-RU" sz="18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1.4</a:t>
                      </a:r>
                      <a:endParaRPr lang="ru-RU" sz="18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978" marR="12978" marT="12978" marB="12978" anchor="ctr"/>
                </a:tc>
                <a:tc>
                  <a:txBody>
                    <a:bodyPr/>
                    <a:lstStyle/>
                    <a:p>
                      <a:pPr marL="74295" marR="7048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дети живут отдельно от родителей (у бабушки, </a:t>
                      </a:r>
                      <a:endParaRPr lang="ru-RU" sz="1800" kern="1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74295" marR="7048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 дедушки</a:t>
                      </a:r>
                      <a:r>
                        <a:rPr lang="ru-RU" sz="18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8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 родственников</a:t>
                      </a:r>
                      <a:r>
                        <a:rPr lang="ru-RU" sz="18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8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978" marR="12978" marT="12978" marB="1297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12978" marR="12978" marT="12978" marB="1297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</a:t>
                      </a:r>
                      <a:endParaRPr lang="ru-RU" sz="1800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12978" marR="12978" marT="12978" marB="1297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12978" marR="12978" marT="12978" marB="1297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12978" marR="12978" marT="12978" marB="12978" anchor="ctr"/>
                </a:tc>
              </a:tr>
              <a:tr h="5705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п. </a:t>
                      </a:r>
                      <a:r>
                        <a:rPr lang="ru-RU" sz="18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</a:t>
                      </a:r>
                      <a:endParaRPr lang="ru-RU" sz="18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978" marR="12978" marT="12978" marB="12978" anchor="ctr"/>
                </a:tc>
                <a:tc>
                  <a:txBody>
                    <a:bodyPr/>
                    <a:lstStyle/>
                    <a:p>
                      <a:pPr marL="74295" marR="7048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семья со сводными братьями, сестрами, приемными детьми</a:t>
                      </a:r>
                      <a:endParaRPr lang="ru-RU" sz="18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978" marR="12978" marT="12978" marB="1297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12978" marR="12978" marT="12978" marB="1297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</a:t>
                      </a:r>
                      <a:endParaRPr lang="ru-RU" sz="1800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12978" marR="12978" marT="12978" marB="1297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12978" marR="12978" marT="12978" marB="1297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</a:t>
                      </a:r>
                      <a:r>
                        <a:rPr lang="ru-RU" sz="18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1.3</a:t>
                      </a:r>
                      <a:endParaRPr lang="ru-RU" sz="18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12978" marR="12978" marT="12978" marB="12978" anchor="ctr"/>
                </a:tc>
              </a:tr>
              <a:tr h="2973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п. </a:t>
                      </a:r>
                      <a:r>
                        <a:rPr lang="ru-RU" sz="18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</a:t>
                      </a:r>
                      <a:endParaRPr lang="ru-RU" sz="18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978" marR="12978" marT="12978" marB="12978" anchor="ctr"/>
                </a:tc>
                <a:tc>
                  <a:txBody>
                    <a:bodyPr/>
                    <a:lstStyle/>
                    <a:p>
                      <a:pPr marL="74295" marR="7048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семья в состоянии развода</a:t>
                      </a:r>
                      <a:endParaRPr lang="ru-RU" sz="18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978" marR="12978" marT="12978" marB="1297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12978" marR="12978" marT="12978" marB="1297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</a:t>
                      </a:r>
                      <a:endParaRPr lang="ru-RU" sz="1800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12978" marR="12978" marT="12978" marB="1297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12978" marR="12978" marT="12978" marB="1297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12978" marR="12978" marT="12978" marB="12978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73005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hlinkClick r:id="rId2" action="ppaction://hlinkpres?slideindex=1&amp;slidetitle=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" y="0"/>
            <a:ext cx="1217676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92279" y="150732"/>
            <a:ext cx="120214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endParaRPr lang="ru-RU" sz="24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3610" y="150732"/>
            <a:ext cx="1173068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Распределение 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показателей семейного неблагополучия в разрезе блоков</a:t>
            </a:r>
            <a:endParaRPr lang="ru-RU" sz="3200" b="1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8938149"/>
              </p:ext>
            </p:extLst>
          </p:nvPr>
        </p:nvGraphicFramePr>
        <p:xfrm>
          <a:off x="820815" y="1378682"/>
          <a:ext cx="10786298" cy="47042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39790"/>
                <a:gridCol w="4887816"/>
                <a:gridCol w="2221992"/>
                <a:gridCol w="2536700"/>
              </a:tblGrid>
              <a:tr h="12829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70305" algn="l"/>
                        </a:tabLst>
                      </a:pPr>
                      <a:r>
                        <a:rPr lang="ru-RU" sz="20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Номер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170305" algn="l"/>
                        </a:tabLst>
                      </a:pPr>
                      <a:r>
                        <a:rPr lang="ru-RU" sz="20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блока</a:t>
                      </a:r>
                      <a:endParaRPr lang="ru-RU" sz="20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70305" algn="l"/>
                        </a:tabLst>
                      </a:pPr>
                      <a:r>
                        <a:rPr lang="ru-RU" sz="20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Название показателей семейного неблагополучия </a:t>
                      </a:r>
                      <a:endParaRPr lang="ru-RU" sz="20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70305" algn="l"/>
                        </a:tabLst>
                      </a:pPr>
                      <a:r>
                        <a:rPr lang="ru-RU" sz="200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Нумерация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170305" algn="l"/>
                        </a:tabLst>
                      </a:pPr>
                      <a:r>
                        <a:rPr lang="ru-RU" sz="200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показателей блока</a:t>
                      </a:r>
                      <a:endParaRPr lang="ru-RU" sz="2000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70305" algn="l"/>
                        </a:tabLst>
                      </a:pPr>
                      <a:r>
                        <a:rPr lang="ru-RU" sz="200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признаков по каждому блоку</a:t>
                      </a:r>
                      <a:endParaRPr lang="ru-RU" sz="2000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276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70305" algn="l"/>
                        </a:tabLst>
                      </a:pPr>
                      <a:r>
                        <a:rPr lang="ru-RU" sz="200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блок 1</a:t>
                      </a:r>
                      <a:endParaRPr lang="ru-RU" sz="2000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00025" algn="ctr">
                        <a:spcAft>
                          <a:spcPts val="0"/>
                        </a:spcAft>
                        <a:tabLst>
                          <a:tab pos="1170305" algn="l"/>
                        </a:tabLst>
                      </a:pPr>
                      <a:r>
                        <a:rPr lang="ru-RU" sz="20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социально-демографические</a:t>
                      </a:r>
                      <a:endParaRPr lang="ru-RU" sz="20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00025" algn="ctr">
                        <a:spcAft>
                          <a:spcPts val="0"/>
                        </a:spcAft>
                        <a:tabLst>
                          <a:tab pos="1170305" algn="l"/>
                        </a:tabLst>
                      </a:pPr>
                      <a:r>
                        <a:rPr lang="ru-RU" sz="2000" kern="1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пп</a:t>
                      </a:r>
                      <a:r>
                        <a:rPr lang="ru-RU" sz="20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20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 </a:t>
                      </a:r>
                      <a:r>
                        <a:rPr lang="ru-RU" sz="20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</a:t>
                      </a:r>
                      <a:r>
                        <a:rPr lang="ru-RU" sz="20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1.9</a:t>
                      </a:r>
                      <a:endParaRPr lang="ru-RU" sz="20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99390" algn="ctr">
                        <a:spcAft>
                          <a:spcPts val="0"/>
                        </a:spcAft>
                        <a:tabLst>
                          <a:tab pos="1170305" algn="l"/>
                        </a:tabLst>
                      </a:pPr>
                      <a:r>
                        <a:rPr lang="ru-RU" sz="200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9 признаков</a:t>
                      </a:r>
                      <a:endParaRPr lang="ru-RU" sz="2000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276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70305" algn="l"/>
                        </a:tabLst>
                      </a:pPr>
                      <a:r>
                        <a:rPr lang="ru-RU" sz="200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блок 2</a:t>
                      </a:r>
                      <a:endParaRPr lang="ru-RU" sz="2000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00025" algn="ctr">
                        <a:spcAft>
                          <a:spcPts val="0"/>
                        </a:spcAft>
                        <a:tabLst>
                          <a:tab pos="1170305" algn="l"/>
                        </a:tabLst>
                      </a:pPr>
                      <a:r>
                        <a:rPr lang="ru-RU" sz="20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социально-экономические</a:t>
                      </a:r>
                      <a:endParaRPr lang="ru-RU" sz="20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00025" algn="ctr">
                        <a:spcAft>
                          <a:spcPts val="0"/>
                        </a:spcAft>
                        <a:tabLst>
                          <a:tab pos="1170305" algn="l"/>
                        </a:tabLst>
                      </a:pPr>
                      <a:r>
                        <a:rPr lang="ru-RU" sz="2000" kern="1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пп</a:t>
                      </a:r>
                      <a:r>
                        <a:rPr lang="ru-RU" sz="20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20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</a:t>
                      </a:r>
                      <a:r>
                        <a:rPr lang="ru-RU" sz="2000" kern="1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2.6</a:t>
                      </a:r>
                      <a:endParaRPr lang="ru-RU" sz="20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99390" algn="ctr">
                        <a:spcAft>
                          <a:spcPts val="0"/>
                        </a:spcAft>
                        <a:tabLst>
                          <a:tab pos="1170305" algn="l"/>
                        </a:tabLst>
                      </a:pPr>
                      <a:r>
                        <a:rPr lang="ru-RU" sz="200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6 признаков</a:t>
                      </a:r>
                      <a:endParaRPr lang="ru-RU" sz="2000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276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70305" algn="l"/>
                        </a:tabLst>
                      </a:pPr>
                      <a:r>
                        <a:rPr lang="ru-RU" sz="200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блок 3</a:t>
                      </a:r>
                      <a:endParaRPr lang="ru-RU" sz="2000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00025" algn="ctr">
                        <a:spcAft>
                          <a:spcPts val="0"/>
                        </a:spcAft>
                        <a:tabLst>
                          <a:tab pos="1170305" algn="l"/>
                        </a:tabLst>
                      </a:pPr>
                      <a:r>
                        <a:rPr lang="ru-RU" sz="20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социально-бытовые</a:t>
                      </a:r>
                      <a:endParaRPr lang="ru-RU" sz="20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00025" algn="ctr">
                        <a:spcAft>
                          <a:spcPts val="0"/>
                        </a:spcAft>
                        <a:tabLst>
                          <a:tab pos="1170305" algn="l"/>
                        </a:tabLst>
                      </a:pPr>
                      <a:r>
                        <a:rPr lang="ru-RU" sz="2000" kern="1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пп</a:t>
                      </a:r>
                      <a:r>
                        <a:rPr lang="ru-RU" sz="20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20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 </a:t>
                      </a:r>
                      <a:r>
                        <a:rPr lang="ru-RU" sz="20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</a:t>
                      </a:r>
                      <a:r>
                        <a:rPr lang="ru-RU" sz="20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3.7</a:t>
                      </a:r>
                      <a:endParaRPr lang="ru-RU" sz="20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99390" algn="ctr">
                        <a:spcAft>
                          <a:spcPts val="0"/>
                        </a:spcAft>
                        <a:tabLst>
                          <a:tab pos="1170305" algn="l"/>
                        </a:tabLst>
                      </a:pPr>
                      <a:r>
                        <a:rPr lang="ru-RU" sz="200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7 признаков</a:t>
                      </a:r>
                      <a:endParaRPr lang="ru-RU" sz="2000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276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70305" algn="l"/>
                        </a:tabLst>
                      </a:pPr>
                      <a:r>
                        <a:rPr lang="ru-RU" sz="200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блок 4</a:t>
                      </a:r>
                      <a:endParaRPr lang="ru-RU" sz="2000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00025" algn="ctr">
                        <a:spcAft>
                          <a:spcPts val="0"/>
                        </a:spcAft>
                        <a:tabLst>
                          <a:tab pos="1170305" algn="l"/>
                        </a:tabLst>
                      </a:pPr>
                      <a:r>
                        <a:rPr lang="ru-RU" sz="20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социально-психологические</a:t>
                      </a:r>
                      <a:endParaRPr lang="ru-RU" sz="20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00025" algn="ctr">
                        <a:spcAft>
                          <a:spcPts val="0"/>
                        </a:spcAft>
                        <a:tabLst>
                          <a:tab pos="1170305" algn="l"/>
                        </a:tabLst>
                      </a:pPr>
                      <a:r>
                        <a:rPr lang="ru-RU" sz="2000" kern="1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пп</a:t>
                      </a:r>
                      <a:r>
                        <a:rPr lang="ru-RU" sz="20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20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4.1 </a:t>
                      </a:r>
                      <a:r>
                        <a:rPr lang="ru-RU" sz="20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</a:t>
                      </a:r>
                      <a:r>
                        <a:rPr lang="ru-RU" sz="20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4.13</a:t>
                      </a:r>
                      <a:endParaRPr lang="ru-RU" sz="20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99390" algn="ctr">
                        <a:spcAft>
                          <a:spcPts val="0"/>
                        </a:spcAft>
                        <a:tabLst>
                          <a:tab pos="1170305" algn="l"/>
                        </a:tabLst>
                      </a:pPr>
                      <a:r>
                        <a:rPr lang="ru-RU" sz="200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признаков</a:t>
                      </a:r>
                      <a:endParaRPr lang="ru-RU" sz="2000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276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70305" algn="l"/>
                        </a:tabLst>
                      </a:pPr>
                      <a:r>
                        <a:rPr lang="ru-RU" sz="200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блок 5</a:t>
                      </a:r>
                      <a:endParaRPr lang="ru-RU" sz="2000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00025" algn="ctr">
                        <a:spcAft>
                          <a:spcPts val="0"/>
                        </a:spcAft>
                        <a:tabLst>
                          <a:tab pos="1170305" algn="l"/>
                        </a:tabLst>
                      </a:pPr>
                      <a:r>
                        <a:rPr lang="ru-RU" sz="20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социально-педагогические</a:t>
                      </a:r>
                      <a:endParaRPr lang="ru-RU" sz="20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00025" algn="ctr">
                        <a:spcAft>
                          <a:spcPts val="0"/>
                        </a:spcAft>
                        <a:tabLst>
                          <a:tab pos="1170305" algn="l"/>
                        </a:tabLst>
                      </a:pPr>
                      <a:r>
                        <a:rPr lang="ru-RU" sz="2000" kern="1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пп</a:t>
                      </a:r>
                      <a:r>
                        <a:rPr lang="ru-RU" sz="20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20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5.1 </a:t>
                      </a:r>
                      <a:r>
                        <a:rPr lang="ru-RU" sz="20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</a:t>
                      </a:r>
                      <a:r>
                        <a:rPr lang="ru-RU" sz="20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5.10</a:t>
                      </a:r>
                      <a:endParaRPr lang="ru-RU" sz="20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99390" algn="ctr">
                        <a:spcAft>
                          <a:spcPts val="0"/>
                        </a:spcAft>
                        <a:tabLst>
                          <a:tab pos="1170305" algn="l"/>
                        </a:tabLst>
                      </a:pPr>
                      <a:r>
                        <a:rPr lang="ru-RU" sz="200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признаков</a:t>
                      </a:r>
                      <a:endParaRPr lang="ru-RU" sz="2000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276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70305" algn="l"/>
                        </a:tabLst>
                      </a:pPr>
                      <a:r>
                        <a:rPr lang="ru-RU" sz="200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блок 6</a:t>
                      </a:r>
                      <a:endParaRPr lang="ru-RU" sz="2000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00025" algn="ctr">
                        <a:spcAft>
                          <a:spcPts val="0"/>
                        </a:spcAft>
                        <a:tabLst>
                          <a:tab pos="1170305" algn="l"/>
                        </a:tabLst>
                      </a:pPr>
                      <a:r>
                        <a:rPr lang="ru-RU" sz="20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социально-медицинские</a:t>
                      </a:r>
                      <a:endParaRPr lang="ru-RU" sz="20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00025" algn="ctr">
                        <a:spcAft>
                          <a:spcPts val="0"/>
                        </a:spcAft>
                        <a:tabLst>
                          <a:tab pos="1170305" algn="l"/>
                        </a:tabLst>
                      </a:pPr>
                      <a:r>
                        <a:rPr lang="ru-RU" sz="2000" kern="1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пп</a:t>
                      </a:r>
                      <a:r>
                        <a:rPr lang="ru-RU" sz="20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20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6.1 </a:t>
                      </a:r>
                      <a:r>
                        <a:rPr lang="ru-RU" sz="20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</a:t>
                      </a:r>
                      <a:r>
                        <a:rPr lang="ru-RU" sz="20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6.10</a:t>
                      </a:r>
                      <a:endParaRPr lang="ru-RU" sz="20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99390" algn="ctr">
                        <a:spcAft>
                          <a:spcPts val="0"/>
                        </a:spcAft>
                        <a:tabLst>
                          <a:tab pos="1170305" algn="l"/>
                        </a:tabLst>
                      </a:pPr>
                      <a:r>
                        <a:rPr lang="ru-RU" sz="20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признаков</a:t>
                      </a:r>
                      <a:endParaRPr lang="ru-RU" sz="20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855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70305" algn="l"/>
                        </a:tabLst>
                      </a:pPr>
                      <a:r>
                        <a:rPr lang="ru-RU" sz="200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блок 7</a:t>
                      </a:r>
                      <a:endParaRPr lang="ru-RU" sz="2000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00025" algn="ctr">
                        <a:spcAft>
                          <a:spcPts val="0"/>
                        </a:spcAft>
                        <a:tabLst>
                          <a:tab pos="1170305" algn="l"/>
                        </a:tabLst>
                      </a:pPr>
                      <a:r>
                        <a:rPr lang="ru-RU" sz="20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девиантное   поведение   родителей</a:t>
                      </a:r>
                      <a:endParaRPr lang="ru-RU" sz="20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00025" algn="ctr">
                        <a:spcAft>
                          <a:spcPts val="0"/>
                        </a:spcAft>
                        <a:tabLst>
                          <a:tab pos="1170305" algn="l"/>
                        </a:tabLst>
                      </a:pPr>
                      <a:r>
                        <a:rPr lang="ru-RU" sz="2000" kern="1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пп</a:t>
                      </a:r>
                      <a:r>
                        <a:rPr lang="ru-RU" sz="20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20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7.1 </a:t>
                      </a:r>
                      <a:r>
                        <a:rPr lang="ru-RU" sz="20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</a:t>
                      </a:r>
                      <a:r>
                        <a:rPr lang="ru-RU" sz="20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7.6</a:t>
                      </a:r>
                      <a:endParaRPr lang="ru-RU" sz="20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99390" algn="ctr">
                        <a:spcAft>
                          <a:spcPts val="0"/>
                        </a:spcAft>
                        <a:tabLst>
                          <a:tab pos="1170305" algn="l"/>
                        </a:tabLst>
                      </a:pPr>
                      <a:r>
                        <a:rPr lang="ru-RU" sz="20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6 признаков</a:t>
                      </a:r>
                      <a:endParaRPr lang="ru-RU" sz="20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690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5" y="0"/>
            <a:ext cx="12179809" cy="6858000"/>
          </a:xfrm>
          <a:prstGeom prst="rect">
            <a:avLst/>
          </a:prstGeom>
        </p:spPr>
      </p:pic>
      <p:sp>
        <p:nvSpPr>
          <p:cNvPr id="13" name="ссылка" hidden="1">
            <a:extLst>
              <a:ext uri="{FF2B5EF4-FFF2-40B4-BE49-F238E27FC236}">
                <a16:creationId xmlns:a16="http://schemas.microsoft.com/office/drawing/2014/main" xmlns="" id="{AC0CBA2E-A8EE-4ED1-AF1C-FFE1E5F45D11}"/>
              </a:ext>
            </a:extLst>
          </p:cNvPr>
          <p:cNvSpPr/>
          <p:nvPr/>
        </p:nvSpPr>
        <p:spPr>
          <a:xfrm>
            <a:off x="3168650" y="501650"/>
            <a:ext cx="5854700" cy="5854700"/>
          </a:xfrm>
          <a:custGeom>
            <a:avLst/>
            <a:gdLst>
              <a:gd name="connsiteX0" fmla="*/ 2927350 w 5854700"/>
              <a:gd name="connsiteY0" fmla="*/ 1442350 h 5854700"/>
              <a:gd name="connsiteX1" fmla="*/ 1442350 w 5854700"/>
              <a:gd name="connsiteY1" fmla="*/ 2927350 h 5854700"/>
              <a:gd name="connsiteX2" fmla="*/ 2927350 w 5854700"/>
              <a:gd name="connsiteY2" fmla="*/ 4412350 h 5854700"/>
              <a:gd name="connsiteX3" fmla="*/ 4412350 w 5854700"/>
              <a:gd name="connsiteY3" fmla="*/ 2927350 h 5854700"/>
              <a:gd name="connsiteX4" fmla="*/ 2927350 w 5854700"/>
              <a:gd name="connsiteY4" fmla="*/ 1442350 h 5854700"/>
              <a:gd name="connsiteX5" fmla="*/ 2927350 w 5854700"/>
              <a:gd name="connsiteY5" fmla="*/ 0 h 5854700"/>
              <a:gd name="connsiteX6" fmla="*/ 5854700 w 5854700"/>
              <a:gd name="connsiteY6" fmla="*/ 2927350 h 5854700"/>
              <a:gd name="connsiteX7" fmla="*/ 2927350 w 5854700"/>
              <a:gd name="connsiteY7" fmla="*/ 5854700 h 5854700"/>
              <a:gd name="connsiteX8" fmla="*/ 0 w 5854700"/>
              <a:gd name="connsiteY8" fmla="*/ 2927350 h 5854700"/>
              <a:gd name="connsiteX9" fmla="*/ 2927350 w 5854700"/>
              <a:gd name="connsiteY9" fmla="*/ 0 h 5854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854700" h="5854700">
                <a:moveTo>
                  <a:pt x="2927350" y="1442350"/>
                </a:moveTo>
                <a:cubicBezTo>
                  <a:pt x="2107207" y="1442350"/>
                  <a:pt x="1442350" y="2107207"/>
                  <a:pt x="1442350" y="2927350"/>
                </a:cubicBezTo>
                <a:cubicBezTo>
                  <a:pt x="1442350" y="3747493"/>
                  <a:pt x="2107207" y="4412350"/>
                  <a:pt x="2927350" y="4412350"/>
                </a:cubicBezTo>
                <a:cubicBezTo>
                  <a:pt x="3747493" y="4412350"/>
                  <a:pt x="4412350" y="3747493"/>
                  <a:pt x="4412350" y="2927350"/>
                </a:cubicBezTo>
                <a:cubicBezTo>
                  <a:pt x="4412350" y="2107207"/>
                  <a:pt x="3747493" y="1442350"/>
                  <a:pt x="2927350" y="1442350"/>
                </a:cubicBezTo>
                <a:close/>
                <a:moveTo>
                  <a:pt x="2927350" y="0"/>
                </a:moveTo>
                <a:cubicBezTo>
                  <a:pt x="4544081" y="0"/>
                  <a:pt x="5854700" y="1310619"/>
                  <a:pt x="5854700" y="2927350"/>
                </a:cubicBezTo>
                <a:cubicBezTo>
                  <a:pt x="5854700" y="4544081"/>
                  <a:pt x="4544081" y="5854700"/>
                  <a:pt x="2927350" y="5854700"/>
                </a:cubicBezTo>
                <a:cubicBezTo>
                  <a:pt x="1310619" y="5854700"/>
                  <a:pt x="0" y="4544081"/>
                  <a:pt x="0" y="2927350"/>
                </a:cubicBezTo>
                <a:cubicBezTo>
                  <a:pt x="0" y="1310619"/>
                  <a:pt x="1310619" y="0"/>
                  <a:pt x="292735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22" name="Овал 21" hidden="1">
            <a:extLst>
              <a:ext uri="{FF2B5EF4-FFF2-40B4-BE49-F238E27FC236}">
                <a16:creationId xmlns:a16="http://schemas.microsoft.com/office/drawing/2014/main" xmlns="" id="{222C5F0B-6EFC-4407-96C1-A95810130485}"/>
              </a:ext>
            </a:extLst>
          </p:cNvPr>
          <p:cNvSpPr/>
          <p:nvPr/>
        </p:nvSpPr>
        <p:spPr>
          <a:xfrm>
            <a:off x="5239105" y="2187426"/>
            <a:ext cx="2475000" cy="24750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>
            <a:extLst>
              <a:ext uri="{FF2B5EF4-FFF2-40B4-BE49-F238E27FC236}">
                <a16:creationId xmlns:a16="http://schemas.microsoft.com/office/drawing/2014/main" xmlns="" id="{F3E9BD90-30D0-4043-982A-073D8B8D5F32}"/>
              </a:ext>
            </a:extLst>
          </p:cNvPr>
          <p:cNvSpPr/>
          <p:nvPr/>
        </p:nvSpPr>
        <p:spPr>
          <a:xfrm>
            <a:off x="1725599" y="3292513"/>
            <a:ext cx="180000" cy="18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8" name="Овал 97">
            <a:extLst>
              <a:ext uri="{FF2B5EF4-FFF2-40B4-BE49-F238E27FC236}">
                <a16:creationId xmlns:a16="http://schemas.microsoft.com/office/drawing/2014/main" xmlns="" id="{3363B380-27C8-4A26-A7B1-A346CCFC4114}"/>
              </a:ext>
            </a:extLst>
          </p:cNvPr>
          <p:cNvSpPr/>
          <p:nvPr/>
        </p:nvSpPr>
        <p:spPr>
          <a:xfrm>
            <a:off x="3975600" y="3292513"/>
            <a:ext cx="180000" cy="18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0" name="Овал 99">
            <a:extLst>
              <a:ext uri="{FF2B5EF4-FFF2-40B4-BE49-F238E27FC236}">
                <a16:creationId xmlns:a16="http://schemas.microsoft.com/office/drawing/2014/main" xmlns="" id="{C25E64F9-09F9-4814-A2B1-19E73BDA83A1}"/>
              </a:ext>
            </a:extLst>
          </p:cNvPr>
          <p:cNvSpPr/>
          <p:nvPr/>
        </p:nvSpPr>
        <p:spPr>
          <a:xfrm>
            <a:off x="5649203" y="3339000"/>
            <a:ext cx="180000" cy="18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" name="Овал 101">
            <a:extLst>
              <a:ext uri="{FF2B5EF4-FFF2-40B4-BE49-F238E27FC236}">
                <a16:creationId xmlns:a16="http://schemas.microsoft.com/office/drawing/2014/main" xmlns="" id="{1C71C7A4-2B62-467D-B6E4-BB9B8D54C29F}"/>
              </a:ext>
            </a:extLst>
          </p:cNvPr>
          <p:cNvSpPr/>
          <p:nvPr/>
        </p:nvSpPr>
        <p:spPr>
          <a:xfrm>
            <a:off x="8475071" y="3292513"/>
            <a:ext cx="180000" cy="18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4" name="Овал 103">
            <a:extLst>
              <a:ext uri="{FF2B5EF4-FFF2-40B4-BE49-F238E27FC236}">
                <a16:creationId xmlns:a16="http://schemas.microsoft.com/office/drawing/2014/main" xmlns="" id="{6CB18B6B-9FB3-4975-9ED1-D8731CBC7B24}"/>
              </a:ext>
            </a:extLst>
          </p:cNvPr>
          <p:cNvSpPr/>
          <p:nvPr/>
        </p:nvSpPr>
        <p:spPr>
          <a:xfrm>
            <a:off x="10725600" y="3292513"/>
            <a:ext cx="180000" cy="18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xmlns="" id="{37354393-F239-4533-8A82-3BCBECBB2BC7}"/>
              </a:ext>
            </a:extLst>
          </p:cNvPr>
          <p:cNvSpPr txBox="1"/>
          <p:nvPr/>
        </p:nvSpPr>
        <p:spPr>
          <a:xfrm>
            <a:off x="610648" y="117652"/>
            <a:ext cx="1097070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семейного благополучия</a:t>
            </a:r>
          </a:p>
        </p:txBody>
      </p:sp>
      <p:sp>
        <p:nvSpPr>
          <p:cNvPr id="52" name="Овал 51">
            <a:extLst>
              <a:ext uri="{FF2B5EF4-FFF2-40B4-BE49-F238E27FC236}">
                <a16:creationId xmlns:a16="http://schemas.microsoft.com/office/drawing/2014/main" xmlns="" id="{8F6125CC-A68A-4552-8D7D-4EB2E5A9B33E}"/>
              </a:ext>
            </a:extLst>
          </p:cNvPr>
          <p:cNvSpPr/>
          <p:nvPr/>
        </p:nvSpPr>
        <p:spPr>
          <a:xfrm>
            <a:off x="7685184" y="3339000"/>
            <a:ext cx="180000" cy="18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Овал 52">
            <a:extLst>
              <a:ext uri="{FF2B5EF4-FFF2-40B4-BE49-F238E27FC236}">
                <a16:creationId xmlns:a16="http://schemas.microsoft.com/office/drawing/2014/main" xmlns="" id="{B500D6D7-D31A-408F-95E2-7CA74B21A3BC}"/>
              </a:ext>
            </a:extLst>
          </p:cNvPr>
          <p:cNvSpPr/>
          <p:nvPr/>
        </p:nvSpPr>
        <p:spPr>
          <a:xfrm>
            <a:off x="9402829" y="3382513"/>
            <a:ext cx="180000" cy="18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Овал 54">
            <a:extLst>
              <a:ext uri="{FF2B5EF4-FFF2-40B4-BE49-F238E27FC236}">
                <a16:creationId xmlns:a16="http://schemas.microsoft.com/office/drawing/2014/main" xmlns="" id="{510F7538-7EBF-49C0-A13B-57AC87C871F0}"/>
              </a:ext>
            </a:extLst>
          </p:cNvPr>
          <p:cNvSpPr/>
          <p:nvPr/>
        </p:nvSpPr>
        <p:spPr>
          <a:xfrm>
            <a:off x="11401351" y="3339000"/>
            <a:ext cx="180000" cy="18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3215709"/>
              </p:ext>
            </p:extLst>
          </p:nvPr>
        </p:nvGraphicFramePr>
        <p:xfrm>
          <a:off x="178431" y="820080"/>
          <a:ext cx="11857050" cy="54901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21500"/>
                <a:gridCol w="2615219"/>
                <a:gridCol w="8020331"/>
              </a:tblGrid>
              <a:tr h="4991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37" marR="5263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семейного неблагополучия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37" marR="5263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уровня семейного неблагополучия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37" marR="52637" marT="0" marB="0" anchor="ctr"/>
                </a:tc>
              </a:tr>
              <a:tr h="4991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– 25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37" marR="5263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уровень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(благополучный уровень)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37" marR="52637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семья полностью справляется со своими задачами и предоставляет все для полноценного развития и воспитания ребенка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37" marR="52637" marT="0" marB="0" anchor="ctr"/>
                </a:tc>
              </a:tr>
              <a:tr h="12477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– 49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37" marR="5263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уровень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(уровень социального риска)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37" marR="52637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семья имеет незначительные факторы риска, влияющие на благополучность семьи, но может самостоятельно справиться или с небольшой поддержкой от специалистов (консультирование, информирование). Наличие трудностей не оказывает существенного влияния на ребенка, отсутствует риск социально опасного положения, ребенку ничего не угрожает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37" marR="52637" marT="0" marB="0" anchor="ctr"/>
                </a:tc>
              </a:tr>
              <a:tr h="12477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 – 65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37" marR="5263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уровень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(неблагополучный уровень)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37" marR="52637" marT="0" marB="0" anchor="ctr"/>
                </a:tc>
                <a:tc>
                  <a:txBody>
                    <a:bodyPr/>
                    <a:lstStyle/>
                    <a:p>
                      <a:pPr indent="20320" algn="just"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6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семья имеет значительные трудности, с которыми не может самостоятельно справиться и которые влияют негативно на ребенка (детей). Имеется риск, что ребенок окажется в социально опасном положении, при этом отсутствуют признаки, указывающие на то, что ребенку грозит непосредственная опасность серьезных физических травм или смерти. Требуется поддержка и помощь соответствующих организаций</a:t>
                      </a:r>
                      <a:endParaRPr lang="ru-RU" sz="16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37" marR="52637" marT="0" marB="0" anchor="ctr"/>
                </a:tc>
              </a:tr>
              <a:tr h="14973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 –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37" marR="5263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уровень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(кризисный уровень)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37" marR="52637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семья и ребенок в трудной жизненной ситуации/социально опасном положении, самостоятельно справиться не могут. Существует большая вероятность причинения серьезного вреда ребенку (вплоть до нанесения увечья или летального исхода). Требуется немедленное вмешательство специалистов межведомственных структур для обеспечения безопасности и благополучия ребенка, вывода семьи из кризисной ситуации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37" marR="52637" marT="0" marB="0" anchor="ctr"/>
                </a:tc>
              </a:tr>
              <a:tr h="499100">
                <a:tc grid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Примечание: соотношение баллов и уровня семейного неблагополучия могут быть дополнены (изменены) с учетом практической деятельности учреждений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37" marR="52637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7485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Рисунок 19">
            <a:hlinkClick r:id="rId3" action="ppaction://hlinkpres?slideindex=1&amp;slidetitle="/>
            <a:extLst>
              <a:ext uri="{FF2B5EF4-FFF2-40B4-BE49-F238E27FC236}">
                <a16:creationId xmlns:a16="http://schemas.microsoft.com/office/drawing/2014/main" xmlns="" id="{FF6F96AA-5EA4-4422-A632-BAC368A7551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185" y="0"/>
            <a:ext cx="12176760" cy="6858000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1B48C7A7-1831-41C0-98B6-D3486098F8F3}"/>
              </a:ext>
            </a:extLst>
          </p:cNvPr>
          <p:cNvSpPr txBox="1"/>
          <p:nvPr/>
        </p:nvSpPr>
        <p:spPr>
          <a:xfrm>
            <a:off x="177157" y="287471"/>
            <a:ext cx="571169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Контактные данные </a:t>
            </a:r>
          </a:p>
          <a:p>
            <a:pPr algn="ctr"/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специалистов</a:t>
            </a:r>
            <a:endParaRPr lang="ru-RU" sz="20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1D4B6E7B-D73E-40C5-9F6E-F14E49F265B8}"/>
              </a:ext>
            </a:extLst>
          </p:cNvPr>
          <p:cNvSpPr txBox="1"/>
          <p:nvPr/>
        </p:nvSpPr>
        <p:spPr>
          <a:xfrm>
            <a:off x="368724" y="1420335"/>
            <a:ext cx="5331786" cy="41036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49580" algn="just">
              <a:spcAft>
                <a:spcPts val="800"/>
              </a:spcAft>
            </a:pPr>
            <a: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indent="449580" algn="just">
              <a:spcAft>
                <a:spcPts val="800"/>
              </a:spcAft>
            </a:pPr>
            <a:r>
              <a:rPr lang="ru-RU" sz="20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Пасицкая Ирина Николаевна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директор учреждения</a:t>
            </a: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spcAft>
                <a:spcPts val="80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ел.: 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 </a:t>
            </a: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3467) 320-79 (доб. 232)</a:t>
            </a:r>
          </a:p>
          <a:p>
            <a:pPr indent="449580" algn="just">
              <a:spcAft>
                <a:spcPts val="800"/>
              </a:spcAft>
            </a:pP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E-mail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5" tooltip="Создать сообщение для выбранных контактов"/>
              </a:rPr>
              <a:t>PasickayaIN@hmcssv.ru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9580" algn="just">
              <a:spcAft>
                <a:spcPts val="800"/>
              </a:spcAft>
            </a:pP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9580" algn="just">
              <a:spcAft>
                <a:spcPts val="800"/>
              </a:spcAft>
            </a:pPr>
            <a:r>
              <a:rPr lang="ru-RU" sz="20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Рясная Анастасия Дмитриевна, 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заведующий отделением «Семейный многофункциональный центр»</a:t>
            </a:r>
          </a:p>
          <a:p>
            <a:pPr indent="449580" algn="just">
              <a:spcAft>
                <a:spcPts val="80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ел.: 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 </a:t>
            </a: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3467) 320-791 </a:t>
            </a: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(доб. 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252)</a:t>
            </a:r>
          </a:p>
          <a:p>
            <a:pPr indent="449580" algn="just">
              <a:spcAft>
                <a:spcPts val="800"/>
              </a:spcAft>
            </a:pP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E-mail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RyasnayaAD@hmcssv.ru</a:t>
            </a: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xmlns="" id="{01DD957E-5C6E-4338-B06E-2DB838CDCB7F}"/>
              </a:ext>
            </a:extLst>
          </p:cNvPr>
          <p:cNvSpPr txBox="1"/>
          <p:nvPr/>
        </p:nvSpPr>
        <p:spPr>
          <a:xfrm>
            <a:off x="6077195" y="287470"/>
            <a:ext cx="571169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Наши аккаунты </a:t>
            </a:r>
          </a:p>
          <a:p>
            <a:pPr algn="ctr"/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социальных сетях</a:t>
            </a:r>
            <a:endParaRPr lang="ru-RU" sz="20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F438B8E6-C30A-4B5D-9433-D894A7E99BC2}"/>
              </a:ext>
            </a:extLst>
          </p:cNvPr>
          <p:cNvSpPr txBox="1"/>
          <p:nvPr/>
        </p:nvSpPr>
        <p:spPr>
          <a:xfrm>
            <a:off x="6414248" y="1529047"/>
            <a:ext cx="5037589" cy="47079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49580" algn="just">
              <a:lnSpc>
                <a:spcPct val="107000"/>
              </a:lnSpc>
              <a:spcAft>
                <a:spcPts val="800"/>
              </a:spcAft>
            </a:pPr>
            <a:r>
              <a:rPr lang="ru-RU" sz="1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«Ханты-Мансийский центр содействия семейному воспитанию» в социальной сети </a:t>
            </a:r>
            <a:r>
              <a:rPr lang="ru-RU" sz="1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ВКонтакте</a:t>
            </a:r>
            <a:r>
              <a:rPr lang="ru-RU" sz="1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indent="449580" algn="just">
              <a:lnSpc>
                <a:spcPct val="107000"/>
              </a:lnSpc>
              <a:spcAft>
                <a:spcPts val="800"/>
              </a:spcAft>
            </a:pPr>
            <a:endParaRPr lang="ru-RU" sz="16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  <a:hlinkClick r:id="rId7"/>
            </a:endParaRPr>
          </a:p>
          <a:p>
            <a:pPr indent="449580" algn="just">
              <a:lnSpc>
                <a:spcPct val="107000"/>
              </a:lnSpc>
              <a:spcAft>
                <a:spcPts val="800"/>
              </a:spcAft>
            </a:pPr>
            <a:r>
              <a:rPr lang="en-US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https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://</a:t>
            </a:r>
            <a:r>
              <a:rPr lang="en-US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vk.com/hmcpd</a:t>
            </a: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lang="ru-RU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800"/>
              </a:spcAft>
            </a:pPr>
            <a:endParaRPr lang="ru-RU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800"/>
              </a:spcAft>
            </a:pPr>
            <a:endParaRPr lang="ru-RU" sz="16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800"/>
              </a:spcAft>
            </a:pP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«Ханты-Мансийский 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центр содействия семейному воспитанию» </a:t>
            </a: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социальной сети </a:t>
            </a:r>
            <a:r>
              <a:rPr lang="ru-RU" sz="1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Одноклассники:</a:t>
            </a:r>
          </a:p>
          <a:p>
            <a:pPr indent="449580" algn="just">
              <a:lnSpc>
                <a:spcPct val="107000"/>
              </a:lnSpc>
              <a:spcAft>
                <a:spcPts val="800"/>
              </a:spcAft>
            </a:pPr>
            <a:endParaRPr lang="ru-RU" sz="16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  <a:hlinkClick r:id="rId8"/>
            </a:endParaRPr>
          </a:p>
          <a:p>
            <a:pPr indent="449580" algn="just">
              <a:lnSpc>
                <a:spcPct val="107000"/>
              </a:lnSpc>
              <a:spcAft>
                <a:spcPts val="800"/>
              </a:spcAft>
            </a:pPr>
            <a:r>
              <a:rPr lang="en-US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8"/>
              </a:rPr>
              <a:t>https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8"/>
              </a:rPr>
              <a:t>://</a:t>
            </a:r>
            <a:r>
              <a:rPr lang="en-US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8"/>
              </a:rPr>
              <a:t>ok.ru/hmcpd</a:t>
            </a: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indent="449580" algn="just">
              <a:lnSpc>
                <a:spcPct val="107000"/>
              </a:lnSpc>
              <a:spcAft>
                <a:spcPts val="800"/>
              </a:spcAft>
            </a:pPr>
            <a:endParaRPr lang="ru-RU" sz="1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800"/>
              </a:spcAft>
            </a:pPr>
            <a:endParaRPr lang="ru-RU" sz="1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800"/>
              </a:spcAft>
            </a:pPr>
            <a:endParaRPr lang="ru-RU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2771" y="4580382"/>
            <a:ext cx="1478288" cy="147828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3042" y="2219215"/>
            <a:ext cx="1478288" cy="1478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892813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767</TotalTime>
  <Words>717</Words>
  <Application>Microsoft Office PowerPoint</Application>
  <PresentationFormat>Широкоэкранный</PresentationFormat>
  <Paragraphs>164</Paragraphs>
  <Slides>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4" baseType="lpstr">
      <vt:lpstr>NSimSun</vt:lpstr>
      <vt:lpstr>Arial</vt:lpstr>
      <vt:lpstr>Calibri</vt:lpstr>
      <vt:lpstr>Calibri Light</vt:lpstr>
      <vt:lpstr>Lucida Sans</vt:lpstr>
      <vt:lpstr>Myriad Pro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Анна Кудрявцева</dc:creator>
  <cp:lastModifiedBy>2-102-3</cp:lastModifiedBy>
  <cp:revision>84</cp:revision>
  <dcterms:created xsi:type="dcterms:W3CDTF">2021-11-23T06:58:52Z</dcterms:created>
  <dcterms:modified xsi:type="dcterms:W3CDTF">2025-07-25T05:35:44Z</dcterms:modified>
</cp:coreProperties>
</file>