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Получатели социальных услуг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10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273088"/>
        <c:axId val="101280704"/>
      </c:barChart>
      <c:catAx>
        <c:axId val="1012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280704"/>
        <c:crosses val="autoZero"/>
        <c:auto val="1"/>
        <c:lblAlgn val="ctr"/>
        <c:lblOffset val="100"/>
        <c:noMultiLvlLbl val="0"/>
      </c:catAx>
      <c:valAx>
        <c:axId val="10128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2730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smarteka.com/contest/practice/proekt-vmeste-s-mamoj-dla-detej-vhodasih-v-gruppu-biologiceskogo-i-socialnogo-riska-i-detej-invalidov-v-vozraste-ot-15-do-3-let-i-ih-roditelej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hyperlink" Target="https://docs.cntd.ru/document/72768631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soboedetstvo.ru/post/2021/12/itogi-kruglogo-stola-osobye-deti-obychnaya-zhizn-normalizaciya-zhizni-osobogo-cheloveka" TargetMode="External"/><Relationship Id="rId5" Type="http://schemas.openxmlformats.org/officeDocument/2006/relationships/hyperlink" Target="https://social-forum.ru/templates/fsi/files/resolution.pdf" TargetMode="External"/><Relationship Id="rId4" Type="http://schemas.openxmlformats.org/officeDocument/2006/relationships/hyperlink" Target="http://www.admoil.ru/trud/rab_gruppa/koncepciya_04-06-2021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150"/>
            <a:ext cx="9144000" cy="395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1463115" cy="916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837"/>
            <a:ext cx="784371" cy="784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255" y="6021288"/>
            <a:ext cx="3548705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Museo Sans Cyrl 900" pitchFamily="50" charset="-52"/>
              </a:rPr>
              <a:t>Ханты-Мансийский автономный округ – Югра</a:t>
            </a:r>
          </a:p>
          <a:p>
            <a:pPr algn="ctr">
              <a:spcAft>
                <a:spcPts val="120"/>
              </a:spcAft>
            </a:pPr>
            <a:endParaRPr lang="ru-RU" sz="1100" b="1" dirty="0" smtClean="0">
              <a:solidFill>
                <a:schemeClr val="bg1"/>
              </a:solidFill>
              <a:latin typeface="Museo Sans Cyrl 900" pitchFamily="50" charset="-52"/>
            </a:endParaRPr>
          </a:p>
          <a:p>
            <a:pPr algn="ctr">
              <a:spcAft>
                <a:spcPts val="12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Museo Sans Cyrl 900" pitchFamily="50" charset="-52"/>
              </a:rPr>
              <a:t>г. Ханты-Мансийск</a:t>
            </a:r>
            <a:endParaRPr lang="ru-RU" sz="1100" b="1" dirty="0">
              <a:solidFill>
                <a:schemeClr val="bg1"/>
              </a:solidFill>
              <a:latin typeface="Museo Sans Cyrl 900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8496"/>
            <a:ext cx="836712" cy="8367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79712" y="134076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useo Sans Cyrl 900"/>
                <a:cs typeface="Times New Roman" panose="02020603050405020304" pitchFamily="18" charset="0"/>
              </a:rPr>
              <a:t>Проект «Вместе с мамой»</a:t>
            </a:r>
            <a:endParaRPr lang="ru-RU" sz="2800" b="1" dirty="0">
              <a:solidFill>
                <a:srgbClr val="002060"/>
              </a:solidFill>
              <a:latin typeface="Museo Sans Cyrl 90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2276872"/>
            <a:ext cx="7200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rgbClr val="0070C0"/>
                </a:solidFill>
                <a:latin typeface="Museo Sans Cyrl 900"/>
              </a:rPr>
              <a:t>Заведующий отделением социальной реабилитации и абилитации </a:t>
            </a:r>
          </a:p>
          <a:p>
            <a:pPr algn="r"/>
            <a:r>
              <a:rPr lang="ru-RU" sz="1200" dirty="0" smtClean="0">
                <a:solidFill>
                  <a:srgbClr val="0070C0"/>
                </a:solidFill>
                <a:latin typeface="Museo Sans Cyrl 900"/>
              </a:rPr>
              <a:t>(в том числе «Служба социального сопровождения», сектор ранней помощи, </a:t>
            </a:r>
          </a:p>
          <a:p>
            <a:pPr algn="r"/>
            <a:r>
              <a:rPr lang="ru-RU" sz="1200" dirty="0" smtClean="0">
                <a:solidFill>
                  <a:srgbClr val="0070C0"/>
                </a:solidFill>
                <a:latin typeface="Museo Sans Cyrl 900"/>
              </a:rPr>
              <a:t>подготовка к сопровождаемому (самостоятельному) проживанию инвалидов) бюджетного учреждения Ханты-Мансийского автономного округа – Югры «Ханты-Мансийский реабилитационный центр»</a:t>
            </a:r>
          </a:p>
          <a:p>
            <a:pPr algn="r"/>
            <a:endParaRPr lang="ru-RU" sz="1600" b="1" dirty="0" smtClean="0">
              <a:solidFill>
                <a:srgbClr val="002060"/>
              </a:solidFill>
              <a:latin typeface="Museo Sans Cyrl 900"/>
              <a:cs typeface="Times New Roman" pitchFamily="18" charset="0"/>
            </a:endParaRPr>
          </a:p>
          <a:p>
            <a:pPr algn="r"/>
            <a:r>
              <a:rPr lang="ru-RU" sz="1600" b="1" dirty="0" err="1" smtClean="0">
                <a:solidFill>
                  <a:srgbClr val="002060"/>
                </a:solidFill>
                <a:latin typeface="Museo Sans Cyrl 900"/>
                <a:cs typeface="Times New Roman" pitchFamily="18" charset="0"/>
              </a:rPr>
              <a:t>Уракбаева</a:t>
            </a:r>
            <a:r>
              <a:rPr lang="ru-RU" sz="1600" b="1" dirty="0" smtClean="0">
                <a:solidFill>
                  <a:srgbClr val="002060"/>
                </a:solidFill>
                <a:latin typeface="Museo Sans Cyrl 900"/>
                <a:cs typeface="Times New Roman" pitchFamily="18" charset="0"/>
              </a:rPr>
              <a:t> Галина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999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8708504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Взаимодействие, </a:t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социальные партнеры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218074"/>
              </p:ext>
            </p:extLst>
          </p:nvPr>
        </p:nvGraphicFramePr>
        <p:xfrm>
          <a:off x="323528" y="1619592"/>
          <a:ext cx="8496944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579"/>
                <a:gridCol w="4845365"/>
              </a:tblGrid>
              <a:tr h="34215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партнеры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взаимодействия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5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Окружная</a:t>
                      </a:r>
                      <a:r>
                        <a:rPr lang="ru-RU" sz="2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клиническая </a:t>
                      </a:r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больница, </a:t>
                      </a:r>
                    </a:p>
                    <a:p>
                      <a:r>
                        <a:rPr lang="ru-RU" sz="2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Ханты-Мансийская районная больница</a:t>
                      </a:r>
                      <a:endParaRPr lang="ru-RU" sz="21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Списки несовершеннолетних </a:t>
                      </a:r>
                      <a:br>
                        <a:rPr lang="ru-RU" sz="2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инвалидностью по возрастам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15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образования </a:t>
                      </a:r>
                      <a:b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Ханты-Мансийскому району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Списки несовершеннолетних, нуждающихся в ранней помощи</a:t>
                      </a: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ПМПК)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69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sz="2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бюджетные д</a:t>
                      </a:r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ошкольные</a:t>
                      </a:r>
                      <a:r>
                        <a:rPr lang="ru-RU" sz="2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образовательные учреждения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по развитию ребенка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69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</a:t>
                      </a:r>
                      <a:b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волонтерские организации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досуговых мероприятий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pic>
        <p:nvPicPr>
          <p:cNvPr id="4" name="Picture 3" descr="D:\desktop\фото ОППП\малыши\DSC_1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942" y="260648"/>
            <a:ext cx="5793378" cy="389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251520" y="4293096"/>
            <a:ext cx="8712968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(для несовершеннолетних):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навыки социального взаимодействия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адаптация в коллективе сверстников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навыки самообслуживания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навыки самостоятельности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pic>
        <p:nvPicPr>
          <p:cNvPr id="4" name="Picture 3" descr="D:\desktop\2020\Для Г.Н. октябрь\Вместе с мамой\20201022_102030.jpg"/>
          <p:cNvPicPr>
            <a:picLocks noChangeAspect="1" noChangeArrowheads="1"/>
          </p:cNvPicPr>
          <p:nvPr/>
        </p:nvPicPr>
        <p:blipFill>
          <a:blip r:embed="rId4" cstate="print"/>
          <a:srcRect l="22115" t="2564" r="5769" b="28205"/>
          <a:stretch>
            <a:fillRect/>
          </a:stretch>
        </p:blipFill>
        <p:spPr bwMode="auto">
          <a:xfrm>
            <a:off x="3851920" y="188640"/>
            <a:ext cx="420046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32143"/>
            <a:ext cx="4083964" cy="3249605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79512" y="1196752"/>
            <a:ext cx="4038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родителей):</a:t>
            </a:r>
          </a:p>
          <a:p>
            <a:pPr marL="0" indent="0">
              <a:buFont typeface="Arial" pitchFamily="34" charset="0"/>
              <a:buNone/>
            </a:pPr>
            <a:endParaRPr lang="ru-RU" sz="2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своение эффективных видов игровой активности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оррекция тревожности 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екомендации специалистов </a:t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дальнейшему развитию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ндивидуальные консультации психолога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179512" y="1268760"/>
            <a:ext cx="8712968" cy="5472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проекта:</a:t>
            </a:r>
          </a:p>
          <a:p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100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</a:p>
          <a:p>
            <a:pPr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методических пособий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 100 %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нуждающихся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ранней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плана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90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несовершеннолетних, получивших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рамках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не менее 30% сотрудников, реализующих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>
              <a:buNone/>
            </a:pP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*До внедрения практики (проекта) дети до 3 лет получали в учреждении только социально-медицинские услуги</a:t>
            </a:r>
            <a:endParaRPr lang="ru-RU" sz="2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8" descr="IMG_9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1184" y="237616"/>
            <a:ext cx="2901295" cy="391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8708504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Влияние практики </a:t>
            </a:r>
            <a:b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повышение уровня жизни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917722"/>
              </p:ext>
            </p:extLst>
          </p:nvPr>
        </p:nvGraphicFramePr>
        <p:xfrm>
          <a:off x="251520" y="1556792"/>
          <a:ext cx="8640960" cy="5096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471"/>
                <a:gridCol w="4927489"/>
              </a:tblGrid>
              <a:tr h="398242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</a:t>
                      </a:r>
                      <a:r>
                        <a:rPr lang="ru-RU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достижения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114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непрерывности реабилитационного процесса 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родительской компетенции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405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Достижение максимально возможных изменений </a:t>
                      </a:r>
                      <a:br>
                        <a:rPr lang="ru-RU" sz="2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развитии ребенка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Раннее начало комплексной помощи, поддержание здоровья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01479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Успешная социализация, интеграция в коллектив сверстников</a:t>
                      </a:r>
                      <a:endParaRPr lang="ru-RU" sz="2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навыков социального взаимодействия,</a:t>
                      </a: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подборка технологий </a:t>
                      </a:r>
                      <a:b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направлений в соответствии </a:t>
                      </a:r>
                      <a:b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психофизиологическими особенностями ребенка, выявленными </a:t>
                      </a:r>
                      <a:b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ходе междисциплинарной оценки состояния здоровья, психического развития, ситуации в целом</a:t>
                      </a:r>
                      <a:endParaRPr lang="ru-RU" sz="2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323528" y="1124744"/>
            <a:ext cx="856895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практики:</a:t>
            </a:r>
          </a:p>
          <a:p>
            <a:pPr marL="0" indent="0">
              <a:buFont typeface="Arial" pitchFamily="34" charset="0"/>
              <a:buNone/>
            </a:pP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на официальном сайте учреждения в разделе «Новости»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Посты в официальных группах учреждения в социальных сетях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«Ранняя помощь» на официальном сайте учреждения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(см.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в корпоративной газете «Подсолнух»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фильмы для социальных партнеров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продукция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на информационно-дискуссионных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площадке «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Смартека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практики возможно в любой организации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требуемых специалистов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атериалы практики представлены на сайте учреждения в разделе «Ранняя помощь» вкладки «Родителям»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852936"/>
            <a:ext cx="1439924" cy="1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5" y="0"/>
            <a:ext cx="9149392" cy="688538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566071" y="1297182"/>
            <a:ext cx="1944217" cy="1944217"/>
            <a:chOff x="4566071" y="1297182"/>
            <a:chExt cx="1944217" cy="1944217"/>
          </a:xfrm>
        </p:grpSpPr>
        <p:sp>
          <p:nvSpPr>
            <p:cNvPr id="9" name="Овал 8"/>
            <p:cNvSpPr/>
            <p:nvPr/>
          </p:nvSpPr>
          <p:spPr>
            <a:xfrm>
              <a:off x="4566071" y="1297182"/>
              <a:ext cx="1944217" cy="1944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1">
                    <a:lumMod val="75000"/>
                  </a:schemeClr>
                </a:solidFill>
                <a:latin typeface="Museo Sans Cyrl 900" pitchFamily="50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685831" y="1412776"/>
              <a:ext cx="1704696" cy="170469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7" r="19053"/>
          <a:stretch/>
        </p:blipFill>
        <p:spPr>
          <a:xfrm>
            <a:off x="7236296" y="0"/>
            <a:ext cx="1907704" cy="1874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88" y="332656"/>
            <a:ext cx="1539119" cy="964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725469"/>
            <a:ext cx="554461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Museo Sans Cyrl 900" pitchFamily="50" charset="-52"/>
              </a:rPr>
              <a:t>XI</a:t>
            </a:r>
            <a:r>
              <a:rPr lang="en-US" sz="1600" b="1" dirty="0" smtClean="0">
                <a:solidFill>
                  <a:schemeClr val="bg1"/>
                </a:solidFill>
                <a:latin typeface="Museo Sans Cyrl 900" pitchFamily="50" charset="-52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  <a:latin typeface="Museo Sans Cyrl 900" pitchFamily="50" charset="-52"/>
              </a:rPr>
              <a:t>I </a:t>
            </a:r>
            <a:r>
              <a:rPr lang="ru-RU" sz="1600" b="1" dirty="0">
                <a:solidFill>
                  <a:schemeClr val="bg1"/>
                </a:solidFill>
                <a:latin typeface="Museo Sans Cyrl 900" pitchFamily="50" charset="-52"/>
              </a:rPr>
              <a:t>ВСЕРОССИЙСКИЙ ФОРУМ</a:t>
            </a:r>
          </a:p>
          <a:p>
            <a:pPr>
              <a:spcAft>
                <a:spcPts val="120"/>
              </a:spcAft>
            </a:pPr>
            <a:r>
              <a:rPr lang="ru-RU" sz="1600" b="1" dirty="0">
                <a:solidFill>
                  <a:schemeClr val="bg1"/>
                </a:solidFill>
                <a:latin typeface="Museo Sans Cyrl 900" pitchFamily="50" charset="-52"/>
              </a:rPr>
              <a:t>«ВМЕСТЕ – РАДИ ДЕТЕЙ!»</a:t>
            </a:r>
          </a:p>
          <a:p>
            <a:pPr>
              <a:spcAft>
                <a:spcPts val="120"/>
              </a:spcAft>
            </a:pPr>
            <a:r>
              <a:rPr lang="ru-RU" sz="1600" b="1" dirty="0">
                <a:solidFill>
                  <a:schemeClr val="bg1"/>
                </a:solidFill>
                <a:latin typeface="Museo Sans Cyrl 900" pitchFamily="50" charset="-52"/>
              </a:rPr>
              <a:t>ДОСТУПНАЯ И КАЧЕСТВЕННАЯ ПОМОЩЬ»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460851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"/>
              </a:spcAft>
            </a:pPr>
            <a:r>
              <a:rPr lang="ru-RU" sz="1200" dirty="0" smtClean="0">
                <a:solidFill>
                  <a:schemeClr val="bg1"/>
                </a:solidFill>
                <a:latin typeface="Museo Sans Cyrl 300" pitchFamily="50" charset="-52"/>
              </a:rPr>
              <a:t>Проект «Вместе с мамой</a:t>
            </a:r>
            <a:r>
              <a:rPr lang="ru-RU" sz="1200" dirty="0">
                <a:solidFill>
                  <a:schemeClr val="bg1"/>
                </a:solidFill>
                <a:latin typeface="Museo Sans Cyrl 300" pitchFamily="50" charset="-52"/>
              </a:rPr>
              <a:t>» </a:t>
            </a:r>
            <a:endParaRPr lang="ru-RU" sz="1200" dirty="0" smtClean="0">
              <a:solidFill>
                <a:schemeClr val="bg1"/>
              </a:solidFill>
              <a:latin typeface="Museo Sans Cyrl 300" pitchFamily="50" charset="-52"/>
            </a:endParaRPr>
          </a:p>
          <a:p>
            <a:pPr algn="just">
              <a:spcAft>
                <a:spcPts val="120"/>
              </a:spcAft>
            </a:pPr>
            <a:endParaRPr lang="ru-RU" sz="1200" dirty="0">
              <a:solidFill>
                <a:schemeClr val="bg1"/>
              </a:solidFill>
              <a:latin typeface="Museo Sans Cyrl 300" pitchFamily="50" charset="-52"/>
            </a:endParaRPr>
          </a:p>
          <a:p>
            <a:pPr>
              <a:spcAft>
                <a:spcPts val="120"/>
              </a:spcAft>
            </a:pPr>
            <a:r>
              <a:rPr lang="ru-RU" sz="1200" dirty="0">
                <a:solidFill>
                  <a:schemeClr val="bg1"/>
                </a:solidFill>
                <a:latin typeface="Museo Sans Cyrl 300" pitchFamily="50" charset="-52"/>
              </a:rPr>
              <a:t>Д</a:t>
            </a:r>
            <a:r>
              <a:rPr lang="ru-RU" sz="1200" dirty="0" smtClean="0">
                <a:solidFill>
                  <a:schemeClr val="bg1"/>
                </a:solidFill>
                <a:latin typeface="Museo Sans Cyrl 300" pitchFamily="50" charset="-52"/>
              </a:rPr>
              <a:t>ети</a:t>
            </a:r>
            <a:r>
              <a:rPr lang="ru-RU" sz="1200" dirty="0">
                <a:solidFill>
                  <a:schemeClr val="bg1"/>
                </a:solidFill>
                <a:latin typeface="Museo Sans Cyrl 300" pitchFamily="50" charset="-52"/>
              </a:rPr>
              <a:t>, входящие в группу биологического и социального риска, и дети-инвалиды в возрасте от 1,5 до 3 лет </a:t>
            </a:r>
            <a:r>
              <a:rPr lang="ru-RU" sz="1200" dirty="0" smtClean="0">
                <a:solidFill>
                  <a:schemeClr val="bg1"/>
                </a:solidFill>
                <a:latin typeface="Museo Sans Cyrl 300" pitchFamily="50" charset="-52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Museo Sans Cyrl 300" pitchFamily="50" charset="-52"/>
              </a:rPr>
            </a:br>
            <a:r>
              <a:rPr lang="ru-RU" sz="1200" dirty="0" smtClean="0">
                <a:solidFill>
                  <a:schemeClr val="bg1"/>
                </a:solidFill>
                <a:latin typeface="Museo Sans Cyrl 300" pitchFamily="50" charset="-52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Museo Sans Cyrl 300" pitchFamily="50" charset="-52"/>
              </a:rPr>
              <a:t>их </a:t>
            </a:r>
            <a:r>
              <a:rPr lang="ru-RU" sz="1200" dirty="0" smtClean="0">
                <a:solidFill>
                  <a:schemeClr val="bg1"/>
                </a:solidFill>
                <a:latin typeface="Museo Sans Cyrl 300" pitchFamily="50" charset="-52"/>
              </a:rPr>
              <a:t>родители</a:t>
            </a:r>
          </a:p>
          <a:p>
            <a:pPr algn="just">
              <a:spcAft>
                <a:spcPts val="120"/>
              </a:spcAft>
            </a:pPr>
            <a:endParaRPr lang="ru-RU" sz="1200" dirty="0">
              <a:solidFill>
                <a:schemeClr val="bg1"/>
              </a:solidFill>
              <a:latin typeface="Museo Sans Cyrl 300" pitchFamily="50" charset="-52"/>
            </a:endParaRPr>
          </a:p>
          <a:p>
            <a:pPr algn="just">
              <a:spcAft>
                <a:spcPts val="120"/>
              </a:spcAft>
            </a:pPr>
            <a:r>
              <a:rPr lang="ru-RU" sz="1200" dirty="0" smtClean="0">
                <a:solidFill>
                  <a:schemeClr val="bg1"/>
                </a:solidFill>
                <a:latin typeface="Museo Sans Cyrl 300" pitchFamily="50" charset="-52"/>
              </a:rPr>
              <a:t>БУ «Ханты-Мансийский реабилитационный центр»</a:t>
            </a:r>
            <a:endParaRPr lang="ru-RU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2096" y="1772816"/>
            <a:ext cx="151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useo Sans Cyrl 900" pitchFamily="50" charset="-52"/>
              </a:rPr>
              <a:t>21-23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useo Sans Cyrl 9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2096" y="2279042"/>
            <a:ext cx="14654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latin typeface="Museo Sans Cyrl 900" pitchFamily="50" charset="-52"/>
              </a:rPr>
              <a:t>СЕНТЯБРЯ</a:t>
            </a:r>
            <a:endParaRPr lang="ru-RU" sz="1900" dirty="0">
              <a:solidFill>
                <a:schemeClr val="accent1">
                  <a:lumMod val="75000"/>
                </a:schemeClr>
              </a:solidFill>
              <a:latin typeface="Museo Sans Cyrl 900" pitchFamily="50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57" y="5834882"/>
            <a:ext cx="318919" cy="504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4128" y="5877272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ЭФФЕКТИВНЫЕ СОЦИАЛЬНЫЕ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Museo Sans Cyrl 500" pitchFamily="50" charset="-52"/>
              </a:rPr>
              <a:t>ПРАКТИКИ ЮГРЫ</a:t>
            </a:r>
          </a:p>
        </p:txBody>
      </p:sp>
    </p:spTree>
    <p:extLst>
      <p:ext uri="{BB962C8B-B14F-4D97-AF65-F5344CB8AC3E}">
        <p14:creationId xmlns:p14="http://schemas.microsoft.com/office/powerpoint/2010/main" val="15379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12474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«Вместе с мамой»</a:t>
            </a: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дети, входящие в группу биологического и социального риска, и дети-инвалиды в возрасте от 1,5 до 3 лет и их родители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135396" cy="3384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805264"/>
            <a:ext cx="88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Территория внедрения – город Ханты-Мансийск</a:t>
            </a:r>
          </a:p>
        </p:txBody>
      </p:sp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pic>
        <p:nvPicPr>
          <p:cNvPr id="4" name="Picture 2" descr="D:\desktop\2020\Для Г.Н. октябрь\Вместе с мамой\IMG_20200921_104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032448" cy="537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179512" y="1124744"/>
            <a:ext cx="4680520" cy="30963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Обслужено в рамках проекта 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(2021 год):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получателя социальных услуг </a:t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4% детей с инвалидностью до 3 лет в субъекте РФ </a:t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24 % получателей социальных услуг учреждения в возрасте до 3 лет </a:t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100% направленных социально-реабилитационным консилиумом учреждения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329326"/>
              </p:ext>
            </p:extLst>
          </p:nvPr>
        </p:nvGraphicFramePr>
        <p:xfrm>
          <a:off x="251520" y="4365104"/>
          <a:ext cx="4464496" cy="221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4211778" y="476672"/>
            <a:ext cx="4239997" cy="52295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ранней помощи: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r:id="rId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Концепция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развития комплексной системы реабилитации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абилитации , а также ранней помощи в автономном округе,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период до 2025 года (утверждена 04.06.2021)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П.11.3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Рекомендаций четвертого Форума социальных инноваций регионов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9–11.09.2021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Резолюция Круглого стола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Общественной палате РФ  «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Особые дети – обычная жизнь. Нормализация жизни особого человека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от 11.12.2021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Распоряжение Правительства РФ от 18 декабря 2021 года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/>
              </a:rPr>
              <a:t>№ 3711-р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 descr="D:\desktop\2020\Для Г.Н. октябрь\Вместе с мамой\IMG_20200923_1008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341" y="1268760"/>
            <a:ext cx="394243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pic>
        <p:nvPicPr>
          <p:cNvPr id="4" name="Picture 2" descr="F:\Малыши\IMG-9f0da514e725ecc0db567fbdc2dc325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4014446" cy="5352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0" y="692696"/>
            <a:ext cx="4320480" cy="572934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Социальная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инновационность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комплексный индивидуальный подход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эффективности ранней помощи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качества жизни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 качественной комплексной помощи семье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ребенку с ограниченными возможностями здоровья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инвалидностью для предупреждения и коррекции имеющихся у ребенка отклонений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развитии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493738"/>
              </p:ext>
            </p:extLst>
          </p:nvPr>
        </p:nvGraphicFramePr>
        <p:xfrm>
          <a:off x="179511" y="1118555"/>
          <a:ext cx="8780513" cy="556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/>
                <a:gridCol w="5760640"/>
                <a:gridCol w="931640"/>
              </a:tblGrid>
              <a:tr h="2641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23873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Организационно-диагностический (мониторинг списков, подборка аудитории, диагностика)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Организационные:</a:t>
                      </a:r>
                      <a:endParaRPr lang="ru-RU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1) создать и поддерживать в актуальном состоянии информационную базу данных детей целевой группы, охваченных услугами ранней помощи</a:t>
                      </a:r>
                      <a:endParaRPr lang="ru-RU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2) создать условия для организации ранней помощи в учреждении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221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(проведение занятий по проекту)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Практические:</a:t>
                      </a:r>
                      <a:endParaRPr lang="ru-RU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3) реализовать план мероприятий проекта</a:t>
                      </a:r>
                      <a:endParaRPr lang="ru-RU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4) обеспечить повышение квалификации сотрудников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проекта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недель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284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(подведение итогов, рекомендации специалистов)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buNone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Аналитические:</a:t>
                      </a:r>
                      <a:endParaRPr lang="ru-RU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5) проанализировать эффективность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реализации проекта</a:t>
                      </a:r>
                      <a:endParaRPr lang="ru-RU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6) сформировать методическую базу</a:t>
                      </a:r>
                    </a:p>
                    <a:p>
                      <a:pPr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 реализации проекта</a:t>
                      </a:r>
                      <a:endParaRPr lang="ru-RU" sz="2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51520" y="1118556"/>
            <a:ext cx="4536504" cy="55508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Курс по проекту – 10 занятий 2 раза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неделю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занятия (60 минут):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общее начало (постановка задач)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свободная деятельность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монтессори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-среде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занятия в мини-группах с узкими специалистами (20 минут)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подведение итогов, консультирование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работы: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индивидуальные занятия, групповые занятия, </a:t>
            </a:r>
            <a:b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мини-группы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Финансовые ресурсы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в рамках бюджетных ассигнований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 descr="D:\desktop\2021\Направления работы\Вместе с мамой\Вместе с мамой статья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379" y="758516"/>
            <a:ext cx="4001085" cy="533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1086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331640" cy="834504"/>
          </a:xfrm>
          <a:prstGeom prst="rect">
            <a:avLst/>
          </a:prstGeom>
        </p:spPr>
      </p:pic>
      <p:pic>
        <p:nvPicPr>
          <p:cNvPr id="4" name="Содержимое 9" descr="IMG-6aa794b3cb4dd88f4fd483034352d15c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478" y="1268760"/>
            <a:ext cx="405045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23928" y="476672"/>
            <a:ext cx="4820072" cy="5628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Кадровые ресурсы: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(адаптация в социуме, коррекция тревожности, психологическая поддержка)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ЛОГОПЕДЫ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(развитие зрительных, слуховых, речедвигательных ощущений, фонематического слуха, моторики)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КОМПЛЕКСНОЙ РЕАБИЛИТАЦИИ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моторики, познавательных процессов, эмоционального контакта, взаимодействия, эффективное использование монтессори-материалов,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психологии поведения детей)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ЗАВЕДУЮЩИЙ ОТДЕЛЕНИЕМ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(руководство, мониторинг)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ДИРЕКТОРА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(координация, курирование)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499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Museo Sans Cyrl 300</vt:lpstr>
      <vt:lpstr>Museo Sans Cyrl 500</vt:lpstr>
      <vt:lpstr>Museo Sans Cyrl 900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Бисс Евгений Юрьевич</dc:creator>
  <cp:lastModifiedBy> Овчинникова Елена Викторовна </cp:lastModifiedBy>
  <cp:revision>21</cp:revision>
  <dcterms:created xsi:type="dcterms:W3CDTF">2022-08-10T06:26:13Z</dcterms:created>
  <dcterms:modified xsi:type="dcterms:W3CDTF">2022-09-09T09:49:46Z</dcterms:modified>
</cp:coreProperties>
</file>