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90" r:id="rId3"/>
    <p:sldId id="316" r:id="rId4"/>
    <p:sldId id="285" r:id="rId5"/>
    <p:sldId id="314" r:id="rId6"/>
    <p:sldId id="296" r:id="rId7"/>
    <p:sldId id="297" r:id="rId8"/>
    <p:sldId id="288" r:id="rId9"/>
    <p:sldId id="310" r:id="rId10"/>
    <p:sldId id="293" r:id="rId11"/>
    <p:sldId id="31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635B8-9CA4-4763-A181-441778C50A7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0898E-BB79-49C9-8F9F-90202E80118D}">
      <dgm:prSet phldrT="[Текст]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ru-RU" dirty="0" smtClean="0"/>
            <a:t>Восстановление кровного семейного окружения и родственных внутрисемейных связей для несовершеннолетнего по окончании его временного пребывания в учреждении</a:t>
          </a:r>
          <a:endParaRPr lang="ru-RU" dirty="0"/>
        </a:p>
      </dgm:t>
    </dgm:pt>
    <dgm:pt modelId="{6F5BC420-030C-47D2-AEE4-69A640D7E75C}" type="parTrans" cxnId="{52A99613-C845-4014-BF2A-F1D526BD158E}">
      <dgm:prSet/>
      <dgm:spPr/>
      <dgm:t>
        <a:bodyPr/>
        <a:lstStyle/>
        <a:p>
          <a:endParaRPr lang="ru-RU"/>
        </a:p>
      </dgm:t>
    </dgm:pt>
    <dgm:pt modelId="{24D9DF04-F186-4249-85A2-9824988E5916}" type="sibTrans" cxnId="{52A99613-C845-4014-BF2A-F1D526BD158E}">
      <dgm:prSet/>
      <dgm:spPr/>
      <dgm:t>
        <a:bodyPr/>
        <a:lstStyle/>
        <a:p>
          <a:endParaRPr lang="ru-RU"/>
        </a:p>
      </dgm:t>
    </dgm:pt>
    <dgm:pt modelId="{C751A63B-06B3-40E7-848C-DDC4E9730E33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ЗАДАЧИ:</a:t>
          </a:r>
          <a:endParaRPr lang="ru-RU" dirty="0"/>
        </a:p>
      </dgm:t>
    </dgm:pt>
    <dgm:pt modelId="{CFAD69E0-986C-4380-AE41-0E386B8ADEBC}" type="parTrans" cxnId="{851797B9-B6EE-4D69-8BA2-D77E3FFD8467}">
      <dgm:prSet/>
      <dgm:spPr/>
      <dgm:t>
        <a:bodyPr/>
        <a:lstStyle/>
        <a:p>
          <a:endParaRPr lang="ru-RU"/>
        </a:p>
      </dgm:t>
    </dgm:pt>
    <dgm:pt modelId="{3A4A25F7-44EA-46AF-9397-5A3E6D75F52B}" type="sibTrans" cxnId="{851797B9-B6EE-4D69-8BA2-D77E3FFD8467}">
      <dgm:prSet/>
      <dgm:spPr/>
      <dgm:t>
        <a:bodyPr/>
        <a:lstStyle/>
        <a:p>
          <a:endParaRPr lang="ru-RU"/>
        </a:p>
      </dgm:t>
    </dgm:pt>
    <dgm:pt modelId="{3FA58833-F23F-468D-A7CC-AD1F4D427B67}">
      <dgm:prSet phldrT="[Текст]"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ru-RU" sz="1400" dirty="0" smtClean="0"/>
            <a:t>Формировать положительную мотивацию родителей и родственников на восстановление утраченных внутрисемейных связей.</a:t>
          </a:r>
          <a:endParaRPr lang="ru-RU" sz="1600" dirty="0"/>
        </a:p>
      </dgm:t>
    </dgm:pt>
    <dgm:pt modelId="{96EDE937-720B-4EF6-8899-FDD030CFD673}" type="parTrans" cxnId="{F3E61FB7-27A3-4D52-B737-F6B0392E0A7D}">
      <dgm:prSet/>
      <dgm:spPr/>
      <dgm:t>
        <a:bodyPr/>
        <a:lstStyle/>
        <a:p>
          <a:endParaRPr lang="ru-RU"/>
        </a:p>
      </dgm:t>
    </dgm:pt>
    <dgm:pt modelId="{ABCFBEFE-2BE3-41BE-8109-1E96B3B696A2}" type="sibTrans" cxnId="{F3E61FB7-27A3-4D52-B737-F6B0392E0A7D}">
      <dgm:prSet/>
      <dgm:spPr/>
      <dgm:t>
        <a:bodyPr/>
        <a:lstStyle/>
        <a:p>
          <a:endParaRPr lang="ru-RU"/>
        </a:p>
      </dgm:t>
    </dgm:pt>
    <dgm:pt modelId="{BD3505F3-4B54-4CE8-9A90-9AD08F516F53}">
      <dgm:prSet phldrT="[Текст]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ru-RU" sz="1400" dirty="0"/>
        </a:p>
      </dgm:t>
    </dgm:pt>
    <dgm:pt modelId="{86EFE1AC-E60D-426A-9FAB-39D77FA7B00C}" type="parTrans" cxnId="{89CA4183-358B-4BC4-9699-09B834649653}">
      <dgm:prSet/>
      <dgm:spPr/>
      <dgm:t>
        <a:bodyPr/>
        <a:lstStyle/>
        <a:p>
          <a:endParaRPr lang="ru-RU"/>
        </a:p>
      </dgm:t>
    </dgm:pt>
    <dgm:pt modelId="{CFE84372-57CE-49F9-A45C-D088A5028CC5}" type="sibTrans" cxnId="{89CA4183-358B-4BC4-9699-09B834649653}">
      <dgm:prSet/>
      <dgm:spPr/>
      <dgm:t>
        <a:bodyPr/>
        <a:lstStyle/>
        <a:p>
          <a:endParaRPr lang="ru-RU"/>
        </a:p>
      </dgm:t>
    </dgm:pt>
    <dgm:pt modelId="{9E7F00A9-760C-43CF-85DE-9FFC5C70F8E4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ЦЕЛЬ:</a:t>
          </a:r>
          <a:endParaRPr lang="ru-RU" dirty="0"/>
        </a:p>
      </dgm:t>
    </dgm:pt>
    <dgm:pt modelId="{5D3C0C0C-D004-45D9-952C-276A5D0E9346}" type="sibTrans" cxnId="{A3309028-72DA-49EA-8059-E00D7FFED5AD}">
      <dgm:prSet/>
      <dgm:spPr/>
      <dgm:t>
        <a:bodyPr/>
        <a:lstStyle/>
        <a:p>
          <a:endParaRPr lang="ru-RU"/>
        </a:p>
      </dgm:t>
    </dgm:pt>
    <dgm:pt modelId="{8AA4CA3C-0F86-4030-9C22-F337A15C6D0D}" type="parTrans" cxnId="{A3309028-72DA-49EA-8059-E00D7FFED5AD}">
      <dgm:prSet/>
      <dgm:spPr/>
      <dgm:t>
        <a:bodyPr/>
        <a:lstStyle/>
        <a:p>
          <a:endParaRPr lang="ru-RU"/>
        </a:p>
      </dgm:t>
    </dgm:pt>
    <dgm:pt modelId="{0BE89012-55A7-4773-9784-32EA9446BF78}">
      <dgm:prSet custT="1"/>
      <dgm:spPr/>
      <dgm:t>
        <a:bodyPr/>
        <a:lstStyle/>
        <a:p>
          <a:pPr algn="just"/>
          <a:r>
            <a:rPr lang="ru-RU" sz="1400" dirty="0" smtClean="0"/>
            <a:t>Способствовать восстановлению детско-родительских отношений.</a:t>
          </a:r>
          <a:endParaRPr lang="ru-RU" sz="1400" dirty="0"/>
        </a:p>
      </dgm:t>
    </dgm:pt>
    <dgm:pt modelId="{6F6BEB18-AAE2-45DB-8E74-F2D86100B9A0}" type="parTrans" cxnId="{8DB342C4-2D8A-4318-8DCB-BAEAC334AED4}">
      <dgm:prSet/>
      <dgm:spPr/>
      <dgm:t>
        <a:bodyPr/>
        <a:lstStyle/>
        <a:p>
          <a:endParaRPr lang="ru-RU"/>
        </a:p>
      </dgm:t>
    </dgm:pt>
    <dgm:pt modelId="{4BA4B6EA-04D3-47B4-8832-E471CC940888}" type="sibTrans" cxnId="{8DB342C4-2D8A-4318-8DCB-BAEAC334AED4}">
      <dgm:prSet/>
      <dgm:spPr/>
      <dgm:t>
        <a:bodyPr/>
        <a:lstStyle/>
        <a:p>
          <a:endParaRPr lang="ru-RU"/>
        </a:p>
      </dgm:t>
    </dgm:pt>
    <dgm:pt modelId="{99D13851-471C-4D80-859D-CBC4A6B5E070}">
      <dgm:prSet custT="1"/>
      <dgm:spPr/>
      <dgm:t>
        <a:bodyPr/>
        <a:lstStyle/>
        <a:p>
          <a:pPr algn="just"/>
          <a:r>
            <a:rPr lang="ru-RU" sz="1400" dirty="0" smtClean="0"/>
            <a:t>Взаимодействовать с городской системой профилактики безнадзорности и правонарушений несовершеннолетних по созданию условий защищенности ребенка, имеющего негативный опыт проживания в неблагополучной семье</a:t>
          </a:r>
          <a:endParaRPr lang="ru-RU" sz="1400" dirty="0"/>
        </a:p>
      </dgm:t>
    </dgm:pt>
    <dgm:pt modelId="{1922D6C0-5904-45E9-8CA1-2173FA82E0C8}" type="parTrans" cxnId="{F38E79F9-82FD-4115-B9F9-1D5C6622DEA1}">
      <dgm:prSet/>
      <dgm:spPr/>
      <dgm:t>
        <a:bodyPr/>
        <a:lstStyle/>
        <a:p>
          <a:endParaRPr lang="ru-RU"/>
        </a:p>
      </dgm:t>
    </dgm:pt>
    <dgm:pt modelId="{B3AB93B3-4F07-44BC-A1BA-63A3CE37E2E5}" type="sibTrans" cxnId="{F38E79F9-82FD-4115-B9F9-1D5C6622DEA1}">
      <dgm:prSet/>
      <dgm:spPr/>
      <dgm:t>
        <a:bodyPr/>
        <a:lstStyle/>
        <a:p>
          <a:endParaRPr lang="ru-RU"/>
        </a:p>
      </dgm:t>
    </dgm:pt>
    <dgm:pt modelId="{4DB853F7-743F-4077-B828-F5C0F87A4DD3}">
      <dgm:prSet phldrT="[Текст]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ru-RU" dirty="0"/>
        </a:p>
      </dgm:t>
    </dgm:pt>
    <dgm:pt modelId="{5BFA75A9-26F1-4EA1-A4E6-FB8D85CD9BD7}" type="parTrans" cxnId="{62208C38-962C-4373-93F4-E04628EE8964}">
      <dgm:prSet/>
      <dgm:spPr/>
      <dgm:t>
        <a:bodyPr/>
        <a:lstStyle/>
        <a:p>
          <a:endParaRPr lang="ru-RU"/>
        </a:p>
      </dgm:t>
    </dgm:pt>
    <dgm:pt modelId="{C65C4CC6-7646-42E4-8DE6-5CD300CB8E94}" type="sibTrans" cxnId="{62208C38-962C-4373-93F4-E04628EE8964}">
      <dgm:prSet/>
      <dgm:spPr/>
      <dgm:t>
        <a:bodyPr/>
        <a:lstStyle/>
        <a:p>
          <a:endParaRPr lang="ru-RU"/>
        </a:p>
      </dgm:t>
    </dgm:pt>
    <dgm:pt modelId="{5B627F09-C1C6-4165-85F6-F4AF4FA7E99B}" type="pres">
      <dgm:prSet presAssocID="{4DD635B8-9CA4-4763-A181-441778C50A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308B1C-0D9D-4C61-854E-7D3458FB0C73}" type="pres">
      <dgm:prSet presAssocID="{9E7F00A9-760C-43CF-85DE-9FFC5C70F8E4}" presName="linNode" presStyleCnt="0"/>
      <dgm:spPr/>
    </dgm:pt>
    <dgm:pt modelId="{F7175CE5-5736-4212-BFCE-B490D536D44B}" type="pres">
      <dgm:prSet presAssocID="{9E7F00A9-760C-43CF-85DE-9FFC5C70F8E4}" presName="parentShp" presStyleLbl="node1" presStyleIdx="0" presStyleCnt="2" custScaleY="48846" custLinFactNeighborX="-3691" custLinFactNeighborY="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BF938-A386-4D81-A2B7-C271BEE77B15}" type="pres">
      <dgm:prSet presAssocID="{9E7F00A9-760C-43CF-85DE-9FFC5C70F8E4}" presName="childShp" presStyleLbl="bgAccFollowNode1" presStyleIdx="0" presStyleCnt="2" custScaleX="93937" custScaleY="68738" custLinFactNeighborX="4308" custLinFactNeighborY="-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66885-8A9E-4118-AE4C-B689A5FA7A8A}" type="pres">
      <dgm:prSet presAssocID="{5D3C0C0C-D004-45D9-952C-276A5D0E9346}" presName="spacing" presStyleCnt="0"/>
      <dgm:spPr/>
    </dgm:pt>
    <dgm:pt modelId="{E3B6A628-D23A-4711-B806-24D8ECD01A43}" type="pres">
      <dgm:prSet presAssocID="{C751A63B-06B3-40E7-848C-DDC4E9730E33}" presName="linNode" presStyleCnt="0"/>
      <dgm:spPr/>
    </dgm:pt>
    <dgm:pt modelId="{EDAC0A51-F803-4E06-B148-DF3604051119}" type="pres">
      <dgm:prSet presAssocID="{C751A63B-06B3-40E7-848C-DDC4E9730E33}" presName="parentShp" presStyleLbl="node1" presStyleIdx="1" presStyleCnt="2" custScaleY="119169" custLinFactNeighborX="-5115" custLinFactNeighborY="-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D84AC-48EE-473E-937A-37C7EAB88A04}" type="pres">
      <dgm:prSet presAssocID="{C751A63B-06B3-40E7-848C-DDC4E9730E33}" presName="childShp" presStyleLbl="bgAccFollowNode1" presStyleIdx="1" presStyleCnt="2" custScaleX="91252" custScaleY="152650" custLinFactNeighborX="6683" custLinFactNeighborY="-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61FB7-27A3-4D52-B737-F6B0392E0A7D}" srcId="{C751A63B-06B3-40E7-848C-DDC4E9730E33}" destId="{3FA58833-F23F-468D-A7CC-AD1F4D427B67}" srcOrd="0" destOrd="0" parTransId="{96EDE937-720B-4EF6-8899-FDD030CFD673}" sibTransId="{ABCFBEFE-2BE3-41BE-8109-1E96B3B696A2}"/>
    <dgm:cxn modelId="{04550FCA-26C4-482E-B647-9A8E55067B4D}" type="presOf" srcId="{99D13851-471C-4D80-859D-CBC4A6B5E070}" destId="{644D84AC-48EE-473E-937A-37C7EAB88A04}" srcOrd="0" destOrd="2" presId="urn:microsoft.com/office/officeart/2005/8/layout/vList6"/>
    <dgm:cxn modelId="{F38E79F9-82FD-4115-B9F9-1D5C6622DEA1}" srcId="{C751A63B-06B3-40E7-848C-DDC4E9730E33}" destId="{99D13851-471C-4D80-859D-CBC4A6B5E070}" srcOrd="2" destOrd="0" parTransId="{1922D6C0-5904-45E9-8CA1-2173FA82E0C8}" sibTransId="{B3AB93B3-4F07-44BC-A1BA-63A3CE37E2E5}"/>
    <dgm:cxn modelId="{59EB55FC-5E42-4C45-890B-3C4B49823102}" type="presOf" srcId="{4DD635B8-9CA4-4763-A181-441778C50A76}" destId="{5B627F09-C1C6-4165-85F6-F4AF4FA7E99B}" srcOrd="0" destOrd="0" presId="urn:microsoft.com/office/officeart/2005/8/layout/vList6"/>
    <dgm:cxn modelId="{C5AAD27B-1633-48C0-905F-4682E5ADBB39}" type="presOf" srcId="{3FA58833-F23F-468D-A7CC-AD1F4D427B67}" destId="{644D84AC-48EE-473E-937A-37C7EAB88A04}" srcOrd="0" destOrd="0" presId="urn:microsoft.com/office/officeart/2005/8/layout/vList6"/>
    <dgm:cxn modelId="{89CA4183-358B-4BC4-9699-09B834649653}" srcId="{C751A63B-06B3-40E7-848C-DDC4E9730E33}" destId="{BD3505F3-4B54-4CE8-9A90-9AD08F516F53}" srcOrd="3" destOrd="0" parTransId="{86EFE1AC-E60D-426A-9FAB-39D77FA7B00C}" sibTransId="{CFE84372-57CE-49F9-A45C-D088A5028CC5}"/>
    <dgm:cxn modelId="{A3309028-72DA-49EA-8059-E00D7FFED5AD}" srcId="{4DD635B8-9CA4-4763-A181-441778C50A76}" destId="{9E7F00A9-760C-43CF-85DE-9FFC5C70F8E4}" srcOrd="0" destOrd="0" parTransId="{8AA4CA3C-0F86-4030-9C22-F337A15C6D0D}" sibTransId="{5D3C0C0C-D004-45D9-952C-276A5D0E9346}"/>
    <dgm:cxn modelId="{11610550-27E6-4A09-9876-0E7C45F7D627}" type="presOf" srcId="{9E7F00A9-760C-43CF-85DE-9FFC5C70F8E4}" destId="{F7175CE5-5736-4212-BFCE-B490D536D44B}" srcOrd="0" destOrd="0" presId="urn:microsoft.com/office/officeart/2005/8/layout/vList6"/>
    <dgm:cxn modelId="{6AAED0CB-EB04-4DBB-929C-FE4D3DD64E0B}" type="presOf" srcId="{C751A63B-06B3-40E7-848C-DDC4E9730E33}" destId="{EDAC0A51-F803-4E06-B148-DF3604051119}" srcOrd="0" destOrd="0" presId="urn:microsoft.com/office/officeart/2005/8/layout/vList6"/>
    <dgm:cxn modelId="{EC217E34-F49B-4F48-9DB7-B33FF79660B7}" type="presOf" srcId="{0BE89012-55A7-4773-9784-32EA9446BF78}" destId="{644D84AC-48EE-473E-937A-37C7EAB88A04}" srcOrd="0" destOrd="1" presId="urn:microsoft.com/office/officeart/2005/8/layout/vList6"/>
    <dgm:cxn modelId="{62208C38-962C-4373-93F4-E04628EE8964}" srcId="{9E7F00A9-760C-43CF-85DE-9FFC5C70F8E4}" destId="{4DB853F7-743F-4077-B828-F5C0F87A4DD3}" srcOrd="0" destOrd="0" parTransId="{5BFA75A9-26F1-4EA1-A4E6-FB8D85CD9BD7}" sibTransId="{C65C4CC6-7646-42E4-8DE6-5CD300CB8E94}"/>
    <dgm:cxn modelId="{627EFF80-556C-4F2F-8395-BAFBE7EF4285}" type="presOf" srcId="{4DB853F7-743F-4077-B828-F5C0F87A4DD3}" destId="{96DBF938-A386-4D81-A2B7-C271BEE77B15}" srcOrd="0" destOrd="0" presId="urn:microsoft.com/office/officeart/2005/8/layout/vList6"/>
    <dgm:cxn modelId="{851797B9-B6EE-4D69-8BA2-D77E3FFD8467}" srcId="{4DD635B8-9CA4-4763-A181-441778C50A76}" destId="{C751A63B-06B3-40E7-848C-DDC4E9730E33}" srcOrd="1" destOrd="0" parTransId="{CFAD69E0-986C-4380-AE41-0E386B8ADEBC}" sibTransId="{3A4A25F7-44EA-46AF-9397-5A3E6D75F52B}"/>
    <dgm:cxn modelId="{8EEF1221-4EE5-4D31-98A3-D15ABBEE5F55}" type="presOf" srcId="{BD3505F3-4B54-4CE8-9A90-9AD08F516F53}" destId="{644D84AC-48EE-473E-937A-37C7EAB88A04}" srcOrd="0" destOrd="3" presId="urn:microsoft.com/office/officeart/2005/8/layout/vList6"/>
    <dgm:cxn modelId="{E648982E-6702-45EA-91EB-6EA7E18BED2F}" type="presOf" srcId="{9A90898E-BB79-49C9-8F9F-90202E80118D}" destId="{96DBF938-A386-4D81-A2B7-C271BEE77B15}" srcOrd="0" destOrd="1" presId="urn:microsoft.com/office/officeart/2005/8/layout/vList6"/>
    <dgm:cxn modelId="{8DB342C4-2D8A-4318-8DCB-BAEAC334AED4}" srcId="{C751A63B-06B3-40E7-848C-DDC4E9730E33}" destId="{0BE89012-55A7-4773-9784-32EA9446BF78}" srcOrd="1" destOrd="0" parTransId="{6F6BEB18-AAE2-45DB-8E74-F2D86100B9A0}" sibTransId="{4BA4B6EA-04D3-47B4-8832-E471CC940888}"/>
    <dgm:cxn modelId="{52A99613-C845-4014-BF2A-F1D526BD158E}" srcId="{9E7F00A9-760C-43CF-85DE-9FFC5C70F8E4}" destId="{9A90898E-BB79-49C9-8F9F-90202E80118D}" srcOrd="1" destOrd="0" parTransId="{6F5BC420-030C-47D2-AEE4-69A640D7E75C}" sibTransId="{24D9DF04-F186-4249-85A2-9824988E5916}"/>
    <dgm:cxn modelId="{D9D80BF5-D5C0-42BE-893A-E3431E54030D}" type="presParOf" srcId="{5B627F09-C1C6-4165-85F6-F4AF4FA7E99B}" destId="{4A308B1C-0D9D-4C61-854E-7D3458FB0C73}" srcOrd="0" destOrd="0" presId="urn:microsoft.com/office/officeart/2005/8/layout/vList6"/>
    <dgm:cxn modelId="{EE3100B0-131D-4C52-B211-C8FB40C5CA7D}" type="presParOf" srcId="{4A308B1C-0D9D-4C61-854E-7D3458FB0C73}" destId="{F7175CE5-5736-4212-BFCE-B490D536D44B}" srcOrd="0" destOrd="0" presId="urn:microsoft.com/office/officeart/2005/8/layout/vList6"/>
    <dgm:cxn modelId="{C6C9AB8B-0E4B-4CAE-A8BF-ABA73C0D78A7}" type="presParOf" srcId="{4A308B1C-0D9D-4C61-854E-7D3458FB0C73}" destId="{96DBF938-A386-4D81-A2B7-C271BEE77B15}" srcOrd="1" destOrd="0" presId="urn:microsoft.com/office/officeart/2005/8/layout/vList6"/>
    <dgm:cxn modelId="{092A8431-4299-4C94-AB57-EFE8FFAED3EF}" type="presParOf" srcId="{5B627F09-C1C6-4165-85F6-F4AF4FA7E99B}" destId="{04B66885-8A9E-4118-AE4C-B689A5FA7A8A}" srcOrd="1" destOrd="0" presId="urn:microsoft.com/office/officeart/2005/8/layout/vList6"/>
    <dgm:cxn modelId="{58EE32AA-1E51-4842-BB02-5DA0A7668689}" type="presParOf" srcId="{5B627F09-C1C6-4165-85F6-F4AF4FA7E99B}" destId="{E3B6A628-D23A-4711-B806-24D8ECD01A43}" srcOrd="2" destOrd="0" presId="urn:microsoft.com/office/officeart/2005/8/layout/vList6"/>
    <dgm:cxn modelId="{5B470318-59FC-45A1-B216-EC351D203E52}" type="presParOf" srcId="{E3B6A628-D23A-4711-B806-24D8ECD01A43}" destId="{EDAC0A51-F803-4E06-B148-DF3604051119}" srcOrd="0" destOrd="0" presId="urn:microsoft.com/office/officeart/2005/8/layout/vList6"/>
    <dgm:cxn modelId="{66F429E2-F795-4D0D-8B62-B35EE6C16DCA}" type="presParOf" srcId="{E3B6A628-D23A-4711-B806-24D8ECD01A43}" destId="{644D84AC-48EE-473E-937A-37C7EAB88A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BF938-A386-4D81-A2B7-C271BEE77B15}">
      <dsp:nvSpPr>
        <dsp:cNvPr id="0" name=""/>
        <dsp:cNvSpPr/>
      </dsp:nvSpPr>
      <dsp:spPr>
        <a:xfrm>
          <a:off x="3639355" y="0"/>
          <a:ext cx="4710891" cy="1676357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Восстановление кровного семейного окружения и родственных внутрисемейных связей для несовершеннолетнего по окончании его временного пребывания в учреждении</a:t>
          </a:r>
          <a:endParaRPr lang="ru-RU" sz="1400" kern="1200" dirty="0"/>
        </a:p>
      </dsp:txBody>
      <dsp:txXfrm>
        <a:off x="3639355" y="209545"/>
        <a:ext cx="4082257" cy="1257267"/>
      </dsp:txXfrm>
    </dsp:sp>
    <dsp:sp modelId="{F7175CE5-5736-4212-BFCE-B490D536D44B}">
      <dsp:nvSpPr>
        <dsp:cNvPr id="0" name=""/>
        <dsp:cNvSpPr/>
      </dsp:nvSpPr>
      <dsp:spPr>
        <a:xfrm>
          <a:off x="0" y="255490"/>
          <a:ext cx="3343298" cy="119123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ЦЕЛЬ:</a:t>
          </a:r>
          <a:endParaRPr lang="ru-RU" sz="4800" kern="1200" dirty="0"/>
        </a:p>
      </dsp:txBody>
      <dsp:txXfrm>
        <a:off x="58151" y="313641"/>
        <a:ext cx="3226996" cy="1074936"/>
      </dsp:txXfrm>
    </dsp:sp>
    <dsp:sp modelId="{644D84AC-48EE-473E-937A-37C7EAB88A04}">
      <dsp:nvSpPr>
        <dsp:cNvPr id="0" name=""/>
        <dsp:cNvSpPr/>
      </dsp:nvSpPr>
      <dsp:spPr>
        <a:xfrm>
          <a:off x="3786468" y="1885901"/>
          <a:ext cx="4571770" cy="3722772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Формировать положительную мотивацию родителей и родственников на восстановление утраченных внутрисемейных связей.</a:t>
          </a:r>
          <a:endParaRPr lang="ru-RU" sz="16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Способствовать восстановлению детско-родительских отношений.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Взаимодействовать с городской системой профилактики безнадзорности и правонарушений несовершеннолетних по созданию условий защищенности ребенка, имеющего негативный опыт проживания в неблагополучной семье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786468" y="2351248"/>
        <a:ext cx="3175731" cy="2792079"/>
      </dsp:txXfrm>
    </dsp:sp>
    <dsp:sp modelId="{EDAC0A51-F803-4E06-B148-DF3604051119}">
      <dsp:nvSpPr>
        <dsp:cNvPr id="0" name=""/>
        <dsp:cNvSpPr/>
      </dsp:nvSpPr>
      <dsp:spPr>
        <a:xfrm>
          <a:off x="0" y="2258483"/>
          <a:ext cx="3340033" cy="290625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ЗАДАЧИ:</a:t>
          </a:r>
          <a:endParaRPr lang="ru-RU" sz="4800" kern="1200" dirty="0"/>
        </a:p>
      </dsp:txBody>
      <dsp:txXfrm>
        <a:off x="141871" y="2400354"/>
        <a:ext cx="3056291" cy="262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237C3F-2392-4851-AB4D-27F0E95DEBE0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FCBDC8-10D6-4F52-AA22-90475B77BC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17248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«ТЕРРИТОРИЯ СЕМЬИ – ТЕРРИТОРИЯ УСПЕХА» </a:t>
            </a:r>
            <a:b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4030410" cy="143232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Специалист по работе с семьей отделения психологической </a:t>
            </a:r>
          </a:p>
          <a:p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помощи гражданам</a:t>
            </a:r>
          </a:p>
          <a:p>
            <a:r>
              <a:rPr lang="ru-RU" b="1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Зайцева Людмила Владимировна</a:t>
            </a:r>
            <a:endParaRPr lang="ru-RU" dirty="0" smtClean="0">
              <a:latin typeface="Constantia" panose="02030602050306030303" pitchFamily="18" charset="0"/>
            </a:endParaRPr>
          </a:p>
        </p:txBody>
      </p:sp>
      <p:pic>
        <p:nvPicPr>
          <p:cNvPr id="1027" name="Рисунок 1" descr="C:\Users\Татьяна\Desktop\ДЕЛО\ПРОГРАММА РАЗВИТИЯ\f128744fa72f6f0c6fe30cedf6087a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5" y="296890"/>
            <a:ext cx="9953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645711286_1-kartinkin-net-p-kartinki-semi-s-detmi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564035" cy="238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5" descr="Фиолетовый узор"/>
          <p:cNvSpPr>
            <a:spLocks noChangeArrowheads="1"/>
          </p:cNvSpPr>
          <p:nvPr/>
        </p:nvSpPr>
        <p:spPr bwMode="auto">
          <a:xfrm>
            <a:off x="1428728" y="214290"/>
            <a:ext cx="7319736" cy="13425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7030A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728" y="361543"/>
            <a:ext cx="73197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  <a:b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«Урайский комплексный центр социального обслуживания населения</a:t>
            </a:r>
            <a:r>
              <a:rPr lang="ru-RU" sz="16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3"/>
            <a:ext cx="7772400" cy="683191"/>
          </a:xfrm>
        </p:spPr>
        <p:txBody>
          <a:bodyPr/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СПОНСОРСКАЯ ПОМОЩЬ 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58214" y="6500834"/>
            <a:ext cx="64294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1428736"/>
            <a:ext cx="7772400" cy="8572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42844" y="1000108"/>
            <a:ext cx="8858281" cy="55007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1015" y="1078225"/>
            <a:ext cx="83582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семей получили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сертификаты на сумму 3 000 рублей для приобретения детской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одежды; дети из 15 семей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получили канцелярские принадлежности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 новому учебному году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4098" name="Picture 2" descr="E:\программа презентация\вечерний рейд\IMG_20240829_124659_996.jpg"/>
          <p:cNvPicPr>
            <a:picLocks noChangeAspect="1" noChangeArrowheads="1"/>
          </p:cNvPicPr>
          <p:nvPr/>
        </p:nvPicPr>
        <p:blipFill rotWithShape="1">
          <a:blip r:embed="rId3" cstate="print"/>
          <a:srcRect b="25680"/>
          <a:stretch/>
        </p:blipFill>
        <p:spPr bwMode="auto">
          <a:xfrm>
            <a:off x="857224" y="3408791"/>
            <a:ext cx="3363234" cy="278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программа презентация\вечерний рейд\20230822_120940.jpg"/>
          <p:cNvPicPr>
            <a:picLocks noChangeAspect="1" noChangeArrowheads="1"/>
          </p:cNvPicPr>
          <p:nvPr/>
        </p:nvPicPr>
        <p:blipFill rotWithShape="1">
          <a:blip r:embed="rId4" cstate="print"/>
          <a:srcRect b="10129"/>
          <a:stretch/>
        </p:blipFill>
        <p:spPr bwMode="auto">
          <a:xfrm>
            <a:off x="5449298" y="3617735"/>
            <a:ext cx="2908916" cy="279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C:\Users\Татьяна\Desktop\ДЕЛО\ПРОГРАММА РАЗВИТИЯ\f128744fa72f6f0c6fe30cedf6087a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67" y="56336"/>
            <a:ext cx="9953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97983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КОМАНДА ЕДИНОМЫШЛЕННИКОВ</a:t>
            </a:r>
            <a:endParaRPr lang="ru-RU" sz="3200" dirty="0">
              <a:latin typeface="+mn-lt"/>
            </a:endParaRPr>
          </a:p>
        </p:txBody>
      </p:sp>
      <p:pic>
        <p:nvPicPr>
          <p:cNvPr id="1026" name="Picture 2" descr="C:\Users\Арина\Desktop\Команда единомышленников, 2023.jpg"/>
          <p:cNvPicPr>
            <a:picLocks noChangeAspect="1" noChangeArrowheads="1"/>
          </p:cNvPicPr>
          <p:nvPr/>
        </p:nvPicPr>
        <p:blipFill rotWithShape="1">
          <a:blip r:embed="rId3" cstate="print"/>
          <a:srcRect l="1859"/>
          <a:stretch/>
        </p:blipFill>
        <p:spPr bwMode="auto">
          <a:xfrm>
            <a:off x="714348" y="1412776"/>
            <a:ext cx="7600426" cy="49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357166"/>
            <a:ext cx="7929618" cy="57361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Программа реинтеграции несовершеннолетнего ребенка в кровную семью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«Территория семьи – территория успеха»</a:t>
            </a:r>
            <a:endParaRPr lang="ru-RU" sz="3200" b="1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35719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282883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357166"/>
            <a:ext cx="7929618" cy="12144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Социальная проблема, на решение которой направлена программа: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35719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472" y="1714488"/>
            <a:ext cx="8025379" cy="50006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571604" y="282883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00166" y="2643182"/>
            <a:ext cx="62865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Несмотря на усилия со стороны государства и общества, семейное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неблагополучие по-прежнему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является одной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 самых трудноразрешимых проблем,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негативно влияющих на рождаемость, здоровье и социализацию детей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8877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2885876"/>
              </p:ext>
            </p:extLst>
          </p:nvPr>
        </p:nvGraphicFramePr>
        <p:xfrm>
          <a:off x="428596" y="642918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5" descr="Фиолетовый узор"/>
          <p:cNvSpPr>
            <a:spLocks noChangeArrowheads="1"/>
          </p:cNvSpPr>
          <p:nvPr/>
        </p:nvSpPr>
        <p:spPr bwMode="auto">
          <a:xfrm>
            <a:off x="642910" y="285728"/>
            <a:ext cx="8001056" cy="1571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7030A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25" name="Управляющая кнопка: назад 24">
            <a:hlinkClick r:id="rId2" action="ppaction://hlinksldjump" highlightClick="1"/>
          </p:cNvPr>
          <p:cNvSpPr/>
          <p:nvPr/>
        </p:nvSpPr>
        <p:spPr>
          <a:xfrm>
            <a:off x="8815964" y="6500810"/>
            <a:ext cx="32803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1523"/>
              </p:ext>
            </p:extLst>
          </p:nvPr>
        </p:nvGraphicFramePr>
        <p:xfrm>
          <a:off x="857224" y="571480"/>
          <a:ext cx="7500990" cy="928694"/>
        </p:xfrm>
        <a:graphic>
          <a:graphicData uri="http://schemas.openxmlformats.org/drawingml/2006/table">
            <a:tbl>
              <a:tblPr/>
              <a:tblGrid>
                <a:gridCol w="750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Целевая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программы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71472" y="2000240"/>
            <a:ext cx="8025379" cy="4714908"/>
            <a:chOff x="-126489" y="198784"/>
            <a:chExt cx="8025379" cy="4373248"/>
          </a:xfrm>
        </p:grpSpPr>
        <p:sp>
          <p:nvSpPr>
            <p:cNvPr id="8" name="Овал 7"/>
            <p:cNvSpPr/>
            <p:nvPr/>
          </p:nvSpPr>
          <p:spPr>
            <a:xfrm>
              <a:off x="-126489" y="198784"/>
              <a:ext cx="8025379" cy="43732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1048801" y="669558"/>
              <a:ext cx="5674799" cy="3232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baseline="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71604" y="2828836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Биологическая семья </a:t>
            </a:r>
          </a:p>
          <a:p>
            <a:pPr algn="ctr"/>
            <a:r>
              <a:rPr lang="ru-RU" sz="2800" b="1" dirty="0" smtClean="0"/>
              <a:t>(родители и другие члены кровной семьи), имеющая несовершеннолетнего ребенка, который временно находился в учреждении 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0550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РЕЗУЛЬТАТЫ ПРОГРАММЫ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за 2024 год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484784"/>
            <a:ext cx="8001056" cy="5016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еабилитацию в стационарном отделении для несовершеннолетних прошли </a:t>
            </a:r>
            <a:r>
              <a:rPr lang="ru-RU" sz="2400" b="1" dirty="0" smtClean="0">
                <a:solidFill>
                  <a:schemeClr val="bg1"/>
                </a:solidFill>
              </a:rPr>
              <a:t>60</a:t>
            </a:r>
            <a:r>
              <a:rPr lang="ru-RU" sz="2400" dirty="0" smtClean="0">
                <a:solidFill>
                  <a:schemeClr val="bg1"/>
                </a:solidFill>
              </a:rPr>
              <a:t> детей , из них: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-45 отчислены из учреждения в кровную семью;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9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-   15 детей проживают в центре</a:t>
            </a:r>
          </a:p>
        </p:txBody>
      </p:sp>
      <p:pic>
        <p:nvPicPr>
          <p:cNvPr id="11266" name="Picture 2" descr="E:\программа презентация\вечерний рейд\20221129_19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28680"/>
            <a:ext cx="3098386" cy="234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Admin\Desktop\технология асоц поведения\вечерний рейд\20230516_152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25922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8120090" cy="10858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ВОССТАНОВЛЕНИЕ ДЕТСКО-РОДИТЕЛЬСКИХ ОТНОШЕНИЙ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8429684" cy="48097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у 80% семей восстановлены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детско –родительские отношения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28575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E:\программа презентация\вечерний рейд\IMG-d68edf9bfc5be88ad85cd158a672fcb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316358" cy="288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E:\программа презентация\вечерний рейд\20240131_145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2780928"/>
            <a:ext cx="2595708" cy="331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ВЗАИМОДЕЙСТВИЕ С СИСТЕМОЙ ПРОФИЛАКТИКИ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33535"/>
            <a:ext cx="8712968" cy="135498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/>
              <a:t>О</a:t>
            </a:r>
            <a:r>
              <a:rPr lang="ru-RU" sz="2800" b="1" dirty="0" smtClean="0"/>
              <a:t>существлено 44 профилактических рейда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/>
              <a:t>и  26 выездов в рамках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/>
              <a:t>«Экстренная детская помощь»</a:t>
            </a:r>
          </a:p>
          <a:p>
            <a:endParaRPr lang="ru-RU" sz="2800" dirty="0"/>
          </a:p>
        </p:txBody>
      </p:sp>
      <p:pic>
        <p:nvPicPr>
          <p:cNvPr id="9217" name="Picture 1" descr="E:\программа презентация\вечерний рейд\20230323_19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50443"/>
            <a:ext cx="3317435" cy="339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E:\программа презентация\вечерний рейд\20240102_175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3078540"/>
            <a:ext cx="3359094" cy="340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0" y="1071546"/>
            <a:ext cx="8858281" cy="55007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ИНФОРМИРОВАНИЕ СЕМЕЙ</a:t>
            </a:r>
            <a:endParaRPr lang="ru-RU" sz="3200" dirty="0">
              <a:latin typeface="+mn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450761"/>
            <a:ext cx="8501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100 % семей получили информацию и приобрели 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новые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знания о воспитании детей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E:\программа презентация\вечерний рейд\20230227_11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71059"/>
            <a:ext cx="3164366" cy="307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программа презентация\вечерний рейд\20240902_144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14" y="2906064"/>
            <a:ext cx="303336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1234</TotalTime>
  <Words>233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Поток</vt:lpstr>
      <vt:lpstr>  «ТЕРРИТОРИЯ СЕМЬИ – ТЕРРИТОРИЯ УСПЕХА»  </vt:lpstr>
      <vt:lpstr>Презентация PowerPoint</vt:lpstr>
      <vt:lpstr>Презентация PowerPoint</vt:lpstr>
      <vt:lpstr> </vt:lpstr>
      <vt:lpstr>Презентация PowerPoint</vt:lpstr>
      <vt:lpstr>РЕЗУЛЬТАТЫ ПРОГРАММЫ за 2024 год</vt:lpstr>
      <vt:lpstr>ВОССТАНОВЛЕНИЕ ДЕТСКО-РОДИТЕЛЬСКИХ ОТНОШЕНИЙ</vt:lpstr>
      <vt:lpstr>ВЗАИМОДЕЙСТВИЕ С СИСТЕМОЙ ПРОФИЛАКТИКИ</vt:lpstr>
      <vt:lpstr>ИНФОРМИРОВАНИЕ СЕМЕЙ</vt:lpstr>
      <vt:lpstr>СПОНСОРСКАЯ ПОМОЩЬ </vt:lpstr>
      <vt:lpstr>КОМАНДА ЕДИНОМЫШЛЕННИКОВ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 1812 года</dc:title>
  <dc:creator>1</dc:creator>
  <cp:lastModifiedBy>Ukcson</cp:lastModifiedBy>
  <cp:revision>148</cp:revision>
  <dcterms:created xsi:type="dcterms:W3CDTF">2012-01-22T11:05:35Z</dcterms:created>
  <dcterms:modified xsi:type="dcterms:W3CDTF">2025-07-24T06:02:53Z</dcterms:modified>
</cp:coreProperties>
</file>