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2" r:id="rId4"/>
    <p:sldId id="269" r:id="rId5"/>
    <p:sldId id="264" r:id="rId6"/>
    <p:sldId id="257" r:id="rId7"/>
    <p:sldId id="270" r:id="rId8"/>
    <p:sldId id="271" r:id="rId9"/>
    <p:sldId id="272" r:id="rId10"/>
    <p:sldId id="273" r:id="rId11"/>
    <p:sldId id="274" r:id="rId12"/>
    <p:sldId id="275" r:id="rId13"/>
    <p:sldId id="276" r:id="rId14"/>
    <p:sldId id="277" r:id="rId15"/>
    <p:sldId id="278" r:id="rId16"/>
    <p:sldId id="279" r:id="rId17"/>
    <p:sldId id="259" r:id="rId1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D317D"/>
    <a:srgbClr val="F4F3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80" autoAdjust="0"/>
  </p:normalViewPr>
  <p:slideViewPr>
    <p:cSldViewPr snapToGrid="0">
      <p:cViewPr varScale="1">
        <p:scale>
          <a:sx n="108" d="100"/>
          <a:sy n="108" d="100"/>
        </p:scale>
        <p:origin x="654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13402DE-26BB-4BCF-8C93-FAD04400BB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A83779E9-AF53-4413-A8D8-51A79B256B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F0FC1D1-4967-46F6-9270-AC67D122C4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CB549-C0D1-4656-A5BD-ED58A8F4A0D7}" type="datetimeFigureOut">
              <a:rPr lang="ru-RU" smtClean="0"/>
              <a:pPr/>
              <a:t>02.10.2023</a:t>
            </a:fld>
            <a:endParaRPr lang="ru-RU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62151C5-9675-4FB3-A9E1-FD0F2FB2AB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C879930-0BE6-49A1-A29D-CF7A1C2099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F2441-D6DA-4825-A995-ADB1EDFCC012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665165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CDDA46F-E6BC-44AA-B58D-49120D92C0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F2D54BB4-C058-47B3-8EF7-64F6C3A2BA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8C824D2-D888-4EED-A085-B86A9527B9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CB549-C0D1-4656-A5BD-ED58A8F4A0D7}" type="datetimeFigureOut">
              <a:rPr lang="ru-RU" smtClean="0"/>
              <a:pPr/>
              <a:t>02.10.2023</a:t>
            </a:fld>
            <a:endParaRPr lang="ru-RU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2C370FD-550A-4EC7-BB53-EE8C19D7A4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E6D87EC-1D54-4194-A781-26A5597AFE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F2441-D6DA-4825-A995-ADB1EDFCC012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210600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5480194E-D98B-4BA2-A51A-DE04AE18504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85F494E7-53D1-4CF5-AC5E-C248016837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BBE343D-BBED-4E14-963D-4A30736E92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CB549-C0D1-4656-A5BD-ED58A8F4A0D7}" type="datetimeFigureOut">
              <a:rPr lang="ru-RU" smtClean="0"/>
              <a:pPr/>
              <a:t>02.10.2023</a:t>
            </a:fld>
            <a:endParaRPr lang="ru-RU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F137E36-EE47-49EA-BF1B-CD52DC3C04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F117537-53D1-45A6-BA59-DC2072191A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F2441-D6DA-4825-A995-ADB1EDFCC012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827549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592C2B7-CE0A-4658-AEC2-82AF0DA7B8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32B046E-161B-4BB1-A676-11F3DD105F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B4A17F6-C435-4845-BFEE-E8A623ED62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CB549-C0D1-4656-A5BD-ED58A8F4A0D7}" type="datetimeFigureOut">
              <a:rPr lang="ru-RU" smtClean="0"/>
              <a:pPr/>
              <a:t>02.10.2023</a:t>
            </a:fld>
            <a:endParaRPr lang="ru-RU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387316F-6109-4405-9414-87F39F8023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2A58A77-2DB6-462B-8270-6BFD8CFBE0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F2441-D6DA-4825-A995-ADB1EDFCC012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449018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0D37E0C-1179-4206-AFE4-A73ECB0B8F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DF10BB4-C028-4A2B-98CA-A9556EF4D4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15F20AA-8A4B-4E15-A3BE-0CAF05BEA1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CB549-C0D1-4656-A5BD-ED58A8F4A0D7}" type="datetimeFigureOut">
              <a:rPr lang="ru-RU" smtClean="0"/>
              <a:pPr/>
              <a:t>02.10.2023</a:t>
            </a:fld>
            <a:endParaRPr lang="ru-RU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A1E7456-E016-4761-B408-D9CE7B1586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AEB7BA6-E90B-4E14-BA27-B46C8D26F0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F2441-D6DA-4825-A995-ADB1EDFCC012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741845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FB12D98-52C5-47B5-B417-63C89FE564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6AB561C-CEC7-402D-8CBB-6A9DDB69484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B5EB95F8-CF15-4FC7-BDC7-F51454A6A0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9B6361F-5F19-40F3-891D-549FE8A31E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CB549-C0D1-4656-A5BD-ED58A8F4A0D7}" type="datetimeFigureOut">
              <a:rPr lang="ru-RU" smtClean="0"/>
              <a:pPr/>
              <a:t>02.10.2023</a:t>
            </a:fld>
            <a:endParaRPr lang="ru-RU" dirty="0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8FA8284-D1E7-41A4-822B-C00C5DFAB9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4D3D8FA-EA52-465F-9124-BDEABB7C3D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F2441-D6DA-4825-A995-ADB1EDFCC012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84180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5BEFF65-54A1-4E1A-8120-57A25C7F7A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6BFEAA8-17A9-4249-925D-50777103EA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111A22EE-BF1F-4DC5-BB8B-43D28BA8F0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B9D19C23-57FB-4209-8767-F31F572BDED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853EE85C-7EB8-42AA-91FB-6C0EFD0E69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433C7340-93AA-4C65-8866-71A0B0B0A1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CB549-C0D1-4656-A5BD-ED58A8F4A0D7}" type="datetimeFigureOut">
              <a:rPr lang="ru-RU" smtClean="0"/>
              <a:pPr/>
              <a:t>02.10.2023</a:t>
            </a:fld>
            <a:endParaRPr lang="ru-RU" dirty="0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FFB1775B-CCD5-4285-83A5-C37E76D582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0387084F-0F76-4F6C-B3A2-88DE97A32D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F2441-D6DA-4825-A995-ADB1EDFCC012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250547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7812071-D261-4C55-B474-A09501BBC4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910B00C2-48A6-4916-BA50-297E33107F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CB549-C0D1-4656-A5BD-ED58A8F4A0D7}" type="datetimeFigureOut">
              <a:rPr lang="ru-RU" smtClean="0"/>
              <a:pPr/>
              <a:t>02.10.2023</a:t>
            </a:fld>
            <a:endParaRPr lang="ru-RU" dirty="0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E1B7390B-A0BF-43B0-B3A4-56E53B7F71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7CE0CE8A-5981-47CE-8A7F-386F264D25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F2441-D6DA-4825-A995-ADB1EDFCC012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8598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B5EC44EF-6268-4A0A-859F-FFC7D2A7C8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CB549-C0D1-4656-A5BD-ED58A8F4A0D7}" type="datetimeFigureOut">
              <a:rPr lang="ru-RU" smtClean="0"/>
              <a:pPr/>
              <a:t>02.10.2023</a:t>
            </a:fld>
            <a:endParaRPr lang="ru-RU" dirty="0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4A76BE1E-50CE-49A4-AF16-864B9120D4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24FADB8D-4669-4D10-AEA2-F79D2FE163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F2441-D6DA-4825-A995-ADB1EDFCC012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942507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AB6A1A8-FFE3-46AF-85F7-479E2F7830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9DCCA0D-F639-476C-9738-242EB32773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E7920F67-7508-4B22-B3CB-19A1F7F0E2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DC839AA-F882-4E5E-BB6B-6225854B6E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CB549-C0D1-4656-A5BD-ED58A8F4A0D7}" type="datetimeFigureOut">
              <a:rPr lang="ru-RU" smtClean="0"/>
              <a:pPr/>
              <a:t>02.10.2023</a:t>
            </a:fld>
            <a:endParaRPr lang="ru-RU" dirty="0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058003C-5651-4F49-9BC5-219AE70555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5ACEB2F-0D53-4ADD-99E7-C112696F84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F2441-D6DA-4825-A995-ADB1EDFCC012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571576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7EC86DC-0CDB-4049-B538-82D7B878FD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98B32F26-FA4E-4A1B-8BB8-6900265CC68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23D723E6-485C-468C-AF43-DDA51CFD48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218E253-E8E8-4466-9AE5-DDB85406CD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CB549-C0D1-4656-A5BD-ED58A8F4A0D7}" type="datetimeFigureOut">
              <a:rPr lang="ru-RU" smtClean="0"/>
              <a:pPr/>
              <a:t>02.10.2023</a:t>
            </a:fld>
            <a:endParaRPr lang="ru-RU" dirty="0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26823DC-F4A4-4C98-8CA9-F2A1C7FA15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B83BF1F-26AA-4C9D-BA95-79E88E5CE4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F2441-D6DA-4825-A995-ADB1EDFCC012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896307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F3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FC0DD5F-4DCD-447D-B670-4DBCB81B51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523381E-F4D7-4182-A9FA-AEA9A72508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5B7DC95-BFE5-454C-93CC-2E3F4B367F4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2CB549-C0D1-4656-A5BD-ED58A8F4A0D7}" type="datetimeFigureOut">
              <a:rPr lang="ru-RU" smtClean="0"/>
              <a:pPr/>
              <a:t>02.10.2023</a:t>
            </a:fld>
            <a:endParaRPr lang="ru-RU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C9011CE-06C8-400C-902D-50E72699B63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DB5F93A-C940-48B1-A252-BEA86810D87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CF2441-D6DA-4825-A995-ADB1EDFCC012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093107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1.png"/><Relationship Id="rId4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2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608FD848-6BB3-40A1-845E-75AB25B5B54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092"/>
            <a:ext cx="12192000" cy="6853815"/>
          </a:xfrm>
          <a:prstGeom prst="rect">
            <a:avLst/>
          </a:prstGeom>
        </p:spPr>
      </p:pic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30C86B4F-CF60-4486-97C0-4897A681D0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9726" y="2157972"/>
            <a:ext cx="9938657" cy="1325563"/>
          </a:xfrm>
        </p:spPr>
        <p:txBody>
          <a:bodyPr>
            <a:noAutofit/>
          </a:bodyPr>
          <a:lstStyle/>
          <a:p>
            <a:pPr algn="ctr"/>
            <a:r>
              <a:rPr lang="ru-RU" sz="3000" dirty="0">
                <a:solidFill>
                  <a:srgbClr val="5D317D"/>
                </a:solidFill>
                <a:latin typeface="Actay Wide Bd" pitchFamily="50" charset="-52"/>
              </a:rPr>
              <a:t>Программа социального сопровождения</a:t>
            </a:r>
            <a:br>
              <a:rPr lang="ru-RU" sz="3000" dirty="0">
                <a:solidFill>
                  <a:srgbClr val="5D317D"/>
                </a:solidFill>
                <a:latin typeface="Actay Wide Bd" pitchFamily="50" charset="-52"/>
              </a:rPr>
            </a:br>
            <a:r>
              <a:rPr lang="ru-RU" sz="3000" dirty="0">
                <a:solidFill>
                  <a:srgbClr val="5D317D"/>
                </a:solidFill>
                <a:latin typeface="Actay Wide Bd" pitchFamily="50" charset="-52"/>
              </a:rPr>
              <a:t>лиц из числа детей-сирот и детей, оставшихся без попечения родителей, в возрасте </a:t>
            </a:r>
            <a:br>
              <a:rPr lang="ru-RU" sz="3000" dirty="0">
                <a:solidFill>
                  <a:srgbClr val="5D317D"/>
                </a:solidFill>
                <a:latin typeface="Actay Wide Bd" pitchFamily="50" charset="-52"/>
              </a:rPr>
            </a:br>
            <a:r>
              <a:rPr lang="ru-RU" sz="3000" dirty="0">
                <a:solidFill>
                  <a:srgbClr val="5D317D"/>
                </a:solidFill>
                <a:latin typeface="Actay Wide Bd" pitchFamily="50" charset="-52"/>
              </a:rPr>
              <a:t>от 18 до 23 лет </a:t>
            </a:r>
            <a:br>
              <a:rPr lang="ru-RU" sz="3000" dirty="0">
                <a:solidFill>
                  <a:srgbClr val="5D317D"/>
                </a:solidFill>
                <a:latin typeface="Actay Wide Bd" pitchFamily="50" charset="-52"/>
              </a:rPr>
            </a:br>
            <a:r>
              <a:rPr lang="ru-RU" sz="3000" dirty="0">
                <a:solidFill>
                  <a:srgbClr val="5D317D"/>
                </a:solidFill>
                <a:latin typeface="Actay Wide Bd" pitchFamily="50" charset="-52"/>
              </a:rPr>
              <a:t>«ВыПУСКник»</a:t>
            </a: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FB62D066-0605-4AF9-96CD-CE40C4D52BB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5685" y="441157"/>
            <a:ext cx="6099060" cy="1066802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538277" y="3914504"/>
            <a:ext cx="78325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solidFill>
                  <a:srgbClr val="5D317D"/>
                </a:solidFill>
                <a:latin typeface="Actay Wide Bd"/>
              </a:rPr>
              <a:t>БУ «Сургутский центр социальной помощи семье и детям»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387152" y="4489984"/>
            <a:ext cx="372583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b="1" dirty="0">
                <a:solidFill>
                  <a:srgbClr val="5D317D"/>
                </a:solidFill>
                <a:latin typeface="Actay Wide Bd"/>
              </a:rPr>
              <a:t>Шулько Юлия Ивановна,</a:t>
            </a:r>
          </a:p>
          <a:p>
            <a:pPr algn="just"/>
            <a:r>
              <a:rPr lang="ru-RU" sz="1600" b="1" dirty="0">
                <a:solidFill>
                  <a:srgbClr val="5D317D"/>
                </a:solidFill>
                <a:latin typeface="Actay Wide Bd"/>
              </a:rPr>
              <a:t>специалист по работе с семьей</a:t>
            </a:r>
          </a:p>
        </p:txBody>
      </p:sp>
    </p:spTree>
    <p:extLst>
      <p:ext uri="{BB962C8B-B14F-4D97-AF65-F5344CB8AC3E}">
        <p14:creationId xmlns:p14="http://schemas.microsoft.com/office/powerpoint/2010/main" val="33482222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49F02375-E376-471C-9829-6DE849E50CE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8709" y="3034"/>
            <a:ext cx="1962916" cy="6854966"/>
          </a:xfrm>
          <a:prstGeom prst="rect">
            <a:avLst/>
          </a:prstGeom>
        </p:spPr>
      </p:pic>
      <p:sp>
        <p:nvSpPr>
          <p:cNvPr id="6" name="Заголовок 3">
            <a:extLst>
              <a:ext uri="{FF2B5EF4-FFF2-40B4-BE49-F238E27FC236}">
                <a16:creationId xmlns:a16="http://schemas.microsoft.com/office/drawing/2014/main" id="{492BEC93-4AFD-45CA-A97B-2597E85CCCD9}"/>
              </a:ext>
            </a:extLst>
          </p:cNvPr>
          <p:cNvSpPr txBox="1">
            <a:spLocks/>
          </p:cNvSpPr>
          <p:nvPr/>
        </p:nvSpPr>
        <p:spPr>
          <a:xfrm>
            <a:off x="277042" y="2188248"/>
            <a:ext cx="9709168" cy="9986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endParaRPr lang="ru-RU" sz="2400" dirty="0">
              <a:solidFill>
                <a:srgbClr val="5D317D"/>
              </a:solidFill>
              <a:latin typeface="Actay Wide Bd" pitchFamily="50" charset="-52"/>
            </a:endParaRPr>
          </a:p>
        </p:txBody>
      </p:sp>
      <p:sp>
        <p:nvSpPr>
          <p:cNvPr id="7" name="Заголовок 3">
            <a:extLst>
              <a:ext uri="{FF2B5EF4-FFF2-40B4-BE49-F238E27FC236}">
                <a16:creationId xmlns:a16="http://schemas.microsoft.com/office/drawing/2014/main" id="{3BCD9286-F481-4385-936C-A24CADAB22CD}"/>
              </a:ext>
            </a:extLst>
          </p:cNvPr>
          <p:cNvSpPr txBox="1">
            <a:spLocks/>
          </p:cNvSpPr>
          <p:nvPr/>
        </p:nvSpPr>
        <p:spPr>
          <a:xfrm>
            <a:off x="405380" y="2166332"/>
            <a:ext cx="5196839" cy="8783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3500" dirty="0">
              <a:solidFill>
                <a:srgbClr val="5D317D"/>
              </a:solidFill>
              <a:latin typeface="Actay Wide Bd" pitchFamily="50" charset="-52"/>
            </a:endParaRPr>
          </a:p>
        </p:txBody>
      </p:sp>
      <p:sp>
        <p:nvSpPr>
          <p:cNvPr id="8" name="Заголовок 3">
            <a:extLst>
              <a:ext uri="{FF2B5EF4-FFF2-40B4-BE49-F238E27FC236}">
                <a16:creationId xmlns:a16="http://schemas.microsoft.com/office/drawing/2014/main" id="{492BEC93-4AFD-45CA-A97B-2597E85CCCD9}"/>
              </a:ext>
            </a:extLst>
          </p:cNvPr>
          <p:cNvSpPr txBox="1">
            <a:spLocks/>
          </p:cNvSpPr>
          <p:nvPr/>
        </p:nvSpPr>
        <p:spPr>
          <a:xfrm>
            <a:off x="277042" y="3136233"/>
            <a:ext cx="9709168" cy="316831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2400" dirty="0">
              <a:solidFill>
                <a:srgbClr val="5D317D"/>
              </a:solidFill>
              <a:latin typeface="Actay Wide Bd" pitchFamily="50" charset="-52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55737" y="116576"/>
            <a:ext cx="987434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500" dirty="0">
                <a:solidFill>
                  <a:srgbClr val="5D317D"/>
                </a:solidFill>
                <a:latin typeface="Actay Wide Bd"/>
              </a:rPr>
              <a:t>Кейс образование</a:t>
            </a:r>
            <a:endParaRPr lang="ru-RU" sz="4800" dirty="0">
              <a:solidFill>
                <a:srgbClr val="5D317D"/>
              </a:solidFill>
              <a:latin typeface="Actay Wide Bd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442174" y="870359"/>
            <a:ext cx="4384983" cy="974804"/>
          </a:xfrm>
          <a:prstGeom prst="roundRect">
            <a:avLst/>
          </a:prstGeom>
          <a:noFill/>
          <a:ln w="57150">
            <a:solidFill>
              <a:srgbClr val="5D317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1228610" y="892239"/>
            <a:ext cx="27308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solidFill>
                  <a:srgbClr val="5D317D"/>
                </a:solidFill>
                <a:latin typeface="Actay Wide Bd"/>
              </a:rPr>
              <a:t>Не имеет профессионального образования</a:t>
            </a:r>
          </a:p>
          <a:p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6174928" y="938302"/>
            <a:ext cx="259307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solidFill>
                  <a:srgbClr val="5D317D"/>
                </a:solidFill>
                <a:latin typeface="Actay Wide Bd"/>
              </a:rPr>
              <a:t>Имеет профессиональное образование</a:t>
            </a: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447299" y="2969208"/>
            <a:ext cx="4341269" cy="3241953"/>
          </a:xfrm>
          <a:prstGeom prst="roundRect">
            <a:avLst/>
          </a:prstGeom>
          <a:noFill/>
          <a:ln w="57150">
            <a:solidFill>
              <a:srgbClr val="5D317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427235" y="2969208"/>
            <a:ext cx="433359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solidFill>
                  <a:srgbClr val="5D317D"/>
                </a:solidFill>
                <a:latin typeface="Actay Wide Bd"/>
              </a:rPr>
              <a:t>Содержание</a:t>
            </a:r>
          </a:p>
          <a:p>
            <a:pPr algn="ctr"/>
            <a:r>
              <a:rPr lang="ru-RU" dirty="0">
                <a:solidFill>
                  <a:srgbClr val="5D317D"/>
                </a:solidFill>
                <a:latin typeface="Actay Wide Bd"/>
              </a:rPr>
              <a:t>2.1. Выбор направления (консультация).</a:t>
            </a:r>
          </a:p>
          <a:p>
            <a:pPr algn="ctr"/>
            <a:r>
              <a:rPr lang="ru-RU" dirty="0">
                <a:solidFill>
                  <a:srgbClr val="5D317D"/>
                </a:solidFill>
                <a:latin typeface="Actay Wide Bd"/>
              </a:rPr>
              <a:t>2.2.  Ты абитуриент (памятка, перечень документов).</a:t>
            </a:r>
          </a:p>
          <a:p>
            <a:pPr algn="ctr"/>
            <a:r>
              <a:rPr lang="ru-RU" dirty="0">
                <a:solidFill>
                  <a:srgbClr val="5D317D"/>
                </a:solidFill>
                <a:latin typeface="Actay Wide Bd"/>
              </a:rPr>
              <a:t>2.3. Подготовительные курсы (расписание).</a:t>
            </a:r>
          </a:p>
          <a:p>
            <a:pPr algn="ctr"/>
            <a:r>
              <a:rPr lang="ru-RU" dirty="0">
                <a:solidFill>
                  <a:srgbClr val="5D317D"/>
                </a:solidFill>
                <a:latin typeface="Actay Wide Bd"/>
              </a:rPr>
              <a:t>2.3.1 Онлайн семинары (ссылки).</a:t>
            </a:r>
          </a:p>
          <a:p>
            <a:pPr algn="ctr"/>
            <a:r>
              <a:rPr lang="ru-RU" dirty="0">
                <a:solidFill>
                  <a:srgbClr val="5D317D"/>
                </a:solidFill>
                <a:latin typeface="Actay Wide Bd"/>
              </a:rPr>
              <a:t>2.3. Сдача экзаменов.</a:t>
            </a:r>
          </a:p>
          <a:p>
            <a:endParaRPr lang="ru-RU" dirty="0"/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5131626" y="867261"/>
            <a:ext cx="4430134" cy="959462"/>
          </a:xfrm>
          <a:prstGeom prst="roundRect">
            <a:avLst/>
          </a:prstGeom>
          <a:noFill/>
          <a:ln w="57150">
            <a:solidFill>
              <a:srgbClr val="5D317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5340094" y="2969208"/>
            <a:ext cx="4341269" cy="3241953"/>
          </a:xfrm>
          <a:prstGeom prst="roundRect">
            <a:avLst/>
          </a:prstGeom>
          <a:noFill/>
          <a:ln w="57150">
            <a:solidFill>
              <a:srgbClr val="5D317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5359956" y="3044638"/>
            <a:ext cx="4430133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solidFill>
                  <a:srgbClr val="5D317D"/>
                </a:solidFill>
                <a:latin typeface="Actay Wide Bd"/>
              </a:rPr>
              <a:t>Содержание</a:t>
            </a:r>
          </a:p>
          <a:p>
            <a:pPr algn="ctr"/>
            <a:r>
              <a:rPr lang="ru-RU" dirty="0">
                <a:solidFill>
                  <a:srgbClr val="5D317D"/>
                </a:solidFill>
                <a:latin typeface="Actay Wide Bd"/>
              </a:rPr>
              <a:t>2.1. Выбор направления (консультация).</a:t>
            </a:r>
          </a:p>
          <a:p>
            <a:pPr algn="ctr"/>
            <a:r>
              <a:rPr lang="ru-RU" dirty="0">
                <a:solidFill>
                  <a:srgbClr val="5D317D"/>
                </a:solidFill>
                <a:latin typeface="Actay Wide Bd"/>
              </a:rPr>
              <a:t>2.2. 2.2.  Ты абитуриент (памятка, перечень документов).</a:t>
            </a:r>
          </a:p>
          <a:p>
            <a:pPr algn="ctr"/>
            <a:r>
              <a:rPr lang="ru-RU" dirty="0">
                <a:solidFill>
                  <a:srgbClr val="5D317D"/>
                </a:solidFill>
                <a:latin typeface="Actay Wide Bd"/>
              </a:rPr>
              <a:t>2.3. Подготовительные курсы (расписание).</a:t>
            </a:r>
          </a:p>
          <a:p>
            <a:pPr algn="ctr"/>
            <a:r>
              <a:rPr lang="ru-RU" dirty="0">
                <a:solidFill>
                  <a:srgbClr val="5D317D"/>
                </a:solidFill>
                <a:latin typeface="Actay Wide Bd"/>
              </a:rPr>
              <a:t>2.3.1 Онлайн семинары (ссылки).</a:t>
            </a:r>
          </a:p>
          <a:p>
            <a:pPr algn="ctr"/>
            <a:r>
              <a:rPr lang="ru-RU" dirty="0">
                <a:solidFill>
                  <a:srgbClr val="5D317D"/>
                </a:solidFill>
                <a:latin typeface="Actay Wide Bd"/>
              </a:rPr>
              <a:t>2.3. Центр занятости (курсы) профпереподготовки).</a:t>
            </a:r>
          </a:p>
          <a:p>
            <a:pPr algn="ctr"/>
            <a:r>
              <a:rPr lang="ru-RU" dirty="0">
                <a:solidFill>
                  <a:srgbClr val="5D317D"/>
                </a:solidFill>
                <a:latin typeface="Actay Wide Bd"/>
              </a:rPr>
              <a:t>2.4. Сдача экзаменов.</a:t>
            </a:r>
          </a:p>
          <a:p>
            <a:pPr algn="ctr"/>
            <a:endParaRPr lang="ru-RU" dirty="0">
              <a:latin typeface="Actay Wide Bd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0823" y="2188248"/>
            <a:ext cx="2249241" cy="522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128826" y="2288726"/>
            <a:ext cx="8018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>
                <a:solidFill>
                  <a:srgbClr val="5D317D"/>
                </a:solidFill>
                <a:latin typeface="Actay Wide Bd"/>
              </a:rPr>
              <a:t>Шаг 2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7134849" y="2326396"/>
            <a:ext cx="8018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>
                <a:solidFill>
                  <a:srgbClr val="5D317D"/>
                </a:solidFill>
                <a:latin typeface="Actay Wide Bd"/>
              </a:rPr>
              <a:t>Шаг 2</a:t>
            </a: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5443" y="1878692"/>
            <a:ext cx="169453" cy="4100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6314" y="2734549"/>
            <a:ext cx="128588" cy="311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6120" y="2720952"/>
            <a:ext cx="128588" cy="311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5864" y="2189140"/>
            <a:ext cx="2249488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5882" y="1856386"/>
            <a:ext cx="169453" cy="4100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0" name="Picture 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6882" y="6317725"/>
            <a:ext cx="2249488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3" name="Прямая со стрелкой 12"/>
          <p:cNvCxnSpPr/>
          <p:nvPr/>
        </p:nvCxnSpPr>
        <p:spPr>
          <a:xfrm>
            <a:off x="1897039" y="6304546"/>
            <a:ext cx="2062415" cy="275116"/>
          </a:xfrm>
          <a:prstGeom prst="straightConnector1">
            <a:avLst/>
          </a:prstGeom>
          <a:ln>
            <a:solidFill>
              <a:srgbClr val="5D317D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flipH="1">
            <a:off x="6365864" y="6304546"/>
            <a:ext cx="2249488" cy="275116"/>
          </a:xfrm>
          <a:prstGeom prst="straightConnector1">
            <a:avLst/>
          </a:prstGeom>
          <a:ln>
            <a:solidFill>
              <a:srgbClr val="5D317D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4006882" y="6377108"/>
            <a:ext cx="20260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solidFill>
                  <a:srgbClr val="5D317D"/>
                </a:solidFill>
                <a:latin typeface="Actay Wide Bd"/>
              </a:rPr>
              <a:t>Шаг 3</a:t>
            </a:r>
          </a:p>
        </p:txBody>
      </p:sp>
    </p:spTree>
    <p:extLst>
      <p:ext uri="{BB962C8B-B14F-4D97-AF65-F5344CB8AC3E}">
        <p14:creationId xmlns:p14="http://schemas.microsoft.com/office/powerpoint/2010/main" val="3271634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49F02375-E376-471C-9829-6DE849E50CE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8709" y="3034"/>
            <a:ext cx="1962916" cy="6854966"/>
          </a:xfrm>
          <a:prstGeom prst="rect">
            <a:avLst/>
          </a:prstGeom>
        </p:spPr>
      </p:pic>
      <p:sp>
        <p:nvSpPr>
          <p:cNvPr id="6" name="Заголовок 3">
            <a:extLst>
              <a:ext uri="{FF2B5EF4-FFF2-40B4-BE49-F238E27FC236}">
                <a16:creationId xmlns:a16="http://schemas.microsoft.com/office/drawing/2014/main" id="{492BEC93-4AFD-45CA-A97B-2597E85CCCD9}"/>
              </a:ext>
            </a:extLst>
          </p:cNvPr>
          <p:cNvSpPr txBox="1">
            <a:spLocks/>
          </p:cNvSpPr>
          <p:nvPr/>
        </p:nvSpPr>
        <p:spPr>
          <a:xfrm>
            <a:off x="277042" y="2431897"/>
            <a:ext cx="9709168" cy="9986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endParaRPr lang="ru-RU" sz="2400" dirty="0">
              <a:solidFill>
                <a:srgbClr val="5D317D"/>
              </a:solidFill>
              <a:latin typeface="Actay Wide Bd" pitchFamily="50" charset="-52"/>
            </a:endParaRPr>
          </a:p>
        </p:txBody>
      </p:sp>
      <p:sp>
        <p:nvSpPr>
          <p:cNvPr id="7" name="Заголовок 3">
            <a:extLst>
              <a:ext uri="{FF2B5EF4-FFF2-40B4-BE49-F238E27FC236}">
                <a16:creationId xmlns:a16="http://schemas.microsoft.com/office/drawing/2014/main" id="{3BCD9286-F481-4385-936C-A24CADAB22CD}"/>
              </a:ext>
            </a:extLst>
          </p:cNvPr>
          <p:cNvSpPr txBox="1">
            <a:spLocks/>
          </p:cNvSpPr>
          <p:nvPr/>
        </p:nvSpPr>
        <p:spPr>
          <a:xfrm>
            <a:off x="405380" y="2273969"/>
            <a:ext cx="5196839" cy="8783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3500" dirty="0">
              <a:solidFill>
                <a:srgbClr val="5D317D"/>
              </a:solidFill>
              <a:latin typeface="Actay Wide Bd" pitchFamily="50" charset="-52"/>
            </a:endParaRPr>
          </a:p>
        </p:txBody>
      </p:sp>
      <p:sp>
        <p:nvSpPr>
          <p:cNvPr id="8" name="Заголовок 3">
            <a:extLst>
              <a:ext uri="{FF2B5EF4-FFF2-40B4-BE49-F238E27FC236}">
                <a16:creationId xmlns:a16="http://schemas.microsoft.com/office/drawing/2014/main" id="{492BEC93-4AFD-45CA-A97B-2597E85CCCD9}"/>
              </a:ext>
            </a:extLst>
          </p:cNvPr>
          <p:cNvSpPr txBox="1">
            <a:spLocks/>
          </p:cNvSpPr>
          <p:nvPr/>
        </p:nvSpPr>
        <p:spPr>
          <a:xfrm>
            <a:off x="277042" y="3136233"/>
            <a:ext cx="9709168" cy="316831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2400" dirty="0">
              <a:solidFill>
                <a:srgbClr val="5D317D"/>
              </a:solidFill>
              <a:latin typeface="Actay Wide Bd" pitchFamily="50" charset="-52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64368" y="144548"/>
            <a:ext cx="987434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500" dirty="0">
                <a:solidFill>
                  <a:srgbClr val="5D317D"/>
                </a:solidFill>
                <a:latin typeface="Actay Wide Bd"/>
              </a:rPr>
              <a:t>Кейс образование</a:t>
            </a:r>
            <a:endParaRPr lang="ru-RU" sz="4800" dirty="0">
              <a:solidFill>
                <a:srgbClr val="5D317D"/>
              </a:solidFill>
              <a:latin typeface="Actay Wide Bd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6496" y="941808"/>
            <a:ext cx="2249488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042" y="5126767"/>
            <a:ext cx="9879303" cy="16015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317641" y="1028112"/>
            <a:ext cx="17671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solidFill>
                  <a:srgbClr val="5D317D"/>
                </a:solidFill>
                <a:latin typeface="Actay Wide Bd"/>
              </a:rPr>
              <a:t>Шаг 3</a:t>
            </a: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773" y="1781103"/>
            <a:ext cx="10074935" cy="30774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163773" y="1880471"/>
            <a:ext cx="1053607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solidFill>
                  <a:srgbClr val="5D317D"/>
                </a:solidFill>
                <a:latin typeface="Actay Wide Bd"/>
              </a:rPr>
              <a:t>СОДЕРЖАНИЕ</a:t>
            </a:r>
          </a:p>
          <a:p>
            <a:pPr algn="ctr"/>
            <a:r>
              <a:rPr lang="ru-RU" dirty="0">
                <a:solidFill>
                  <a:srgbClr val="5D317D"/>
                </a:solidFill>
                <a:latin typeface="Actay Wide Bd"/>
              </a:rPr>
              <a:t>3. Я студент! (памятка, документы, консультация).</a:t>
            </a:r>
          </a:p>
          <a:p>
            <a:pPr algn="ctr"/>
            <a:r>
              <a:rPr lang="ru-RU" dirty="0">
                <a:solidFill>
                  <a:srgbClr val="5D317D"/>
                </a:solidFill>
                <a:latin typeface="Actay Wide Bd"/>
              </a:rPr>
              <a:t>3.1. Поступление/Зачисление.</a:t>
            </a:r>
          </a:p>
          <a:p>
            <a:pPr algn="ctr"/>
            <a:r>
              <a:rPr lang="ru-RU" dirty="0">
                <a:solidFill>
                  <a:srgbClr val="5D317D"/>
                </a:solidFill>
                <a:latin typeface="Actay Wide Bd"/>
              </a:rPr>
              <a:t>3.1.1 Знакомство с образовательным учреждением (сопровождение специалиста). </a:t>
            </a:r>
          </a:p>
          <a:p>
            <a:pPr algn="ctr"/>
            <a:r>
              <a:rPr lang="ru-RU" dirty="0">
                <a:solidFill>
                  <a:srgbClr val="5D317D"/>
                </a:solidFill>
                <a:latin typeface="Actay Wide Bd"/>
              </a:rPr>
              <a:t>3.2 Общежитие (памятка, консультация, сопровождение специалиста, наставника).</a:t>
            </a:r>
          </a:p>
          <a:p>
            <a:pPr algn="ctr"/>
            <a:r>
              <a:rPr lang="ru-RU" dirty="0">
                <a:solidFill>
                  <a:srgbClr val="5D317D"/>
                </a:solidFill>
                <a:latin typeface="Actay Wide Bd"/>
              </a:rPr>
              <a:t>3.2.1 Правила проживания (памятка, соглашение)</a:t>
            </a:r>
          </a:p>
          <a:p>
            <a:pPr algn="ctr"/>
            <a:r>
              <a:rPr lang="ru-RU" dirty="0">
                <a:solidFill>
                  <a:srgbClr val="5D317D"/>
                </a:solidFill>
                <a:latin typeface="Actay Wide Bd"/>
              </a:rPr>
              <a:t>3.2.2 Дружные соседи (памятка).</a:t>
            </a:r>
          </a:p>
          <a:p>
            <a:pPr algn="ctr"/>
            <a:r>
              <a:rPr lang="ru-RU" dirty="0">
                <a:solidFill>
                  <a:srgbClr val="5D317D"/>
                </a:solidFill>
                <a:latin typeface="Actay Wide Bd"/>
              </a:rPr>
              <a:t>3.3 Меры социальной поддержки (памятка, контакты)</a:t>
            </a:r>
          </a:p>
          <a:p>
            <a:pPr algn="ctr"/>
            <a:r>
              <a:rPr lang="ru-RU" dirty="0">
                <a:solidFill>
                  <a:srgbClr val="5D317D"/>
                </a:solidFill>
                <a:latin typeface="Actay Wide Bd"/>
              </a:rPr>
              <a:t>3.3.1 Стипендия. </a:t>
            </a:r>
          </a:p>
          <a:p>
            <a:pPr algn="ctr"/>
            <a:r>
              <a:rPr lang="ru-RU" dirty="0">
                <a:solidFill>
                  <a:srgbClr val="5D317D"/>
                </a:solidFill>
                <a:latin typeface="Actay Wide Bd"/>
              </a:rPr>
              <a:t>3.3.2. Питание.</a:t>
            </a:r>
          </a:p>
        </p:txBody>
      </p:sp>
      <p:cxnSp>
        <p:nvCxnSpPr>
          <p:cNvPr id="14" name="Прямая со стрелкой 13"/>
          <p:cNvCxnSpPr>
            <a:endCxn id="4099" idx="0"/>
          </p:cNvCxnSpPr>
          <p:nvPr/>
        </p:nvCxnSpPr>
        <p:spPr>
          <a:xfrm>
            <a:off x="5201240" y="1465683"/>
            <a:ext cx="1" cy="315420"/>
          </a:xfrm>
          <a:prstGeom prst="straightConnector1">
            <a:avLst/>
          </a:prstGeom>
          <a:ln>
            <a:solidFill>
              <a:srgbClr val="5D317D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047302" y="5126767"/>
            <a:ext cx="8338782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solidFill>
                  <a:srgbClr val="5D317D"/>
                </a:solidFill>
                <a:latin typeface="Actay Wide Bd"/>
              </a:rPr>
              <a:t>Результат</a:t>
            </a:r>
          </a:p>
          <a:p>
            <a:pPr algn="ctr"/>
            <a:r>
              <a:rPr lang="ru-RU" sz="2000" b="1" dirty="0">
                <a:solidFill>
                  <a:srgbClr val="5D317D"/>
                </a:solidFill>
                <a:latin typeface="Actay Wide Bd"/>
              </a:rPr>
              <a:t>- Поступление в профессиональное учебное заведение, получение диплома о профессиональном образовании.</a:t>
            </a:r>
          </a:p>
          <a:p>
            <a:pPr algn="ctr"/>
            <a:r>
              <a:rPr lang="ru-RU" sz="2000" b="1" dirty="0">
                <a:solidFill>
                  <a:srgbClr val="5D317D"/>
                </a:solidFill>
                <a:latin typeface="Actay Wide Bd"/>
              </a:rPr>
              <a:t>-  Прохождение курсов профпереподготовки.</a:t>
            </a:r>
          </a:p>
          <a:p>
            <a:endParaRPr lang="ru-RU" dirty="0"/>
          </a:p>
        </p:txBody>
      </p:sp>
      <p:cxnSp>
        <p:nvCxnSpPr>
          <p:cNvPr id="26" name="Прямая со стрелкой 25"/>
          <p:cNvCxnSpPr/>
          <p:nvPr/>
        </p:nvCxnSpPr>
        <p:spPr>
          <a:xfrm>
            <a:off x="5126474" y="4811347"/>
            <a:ext cx="1" cy="315420"/>
          </a:xfrm>
          <a:prstGeom prst="straightConnector1">
            <a:avLst/>
          </a:prstGeom>
          <a:ln>
            <a:solidFill>
              <a:srgbClr val="5D317D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627435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49F02375-E376-471C-9829-6DE849E50CE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8709" y="3034"/>
            <a:ext cx="1962916" cy="6854966"/>
          </a:xfrm>
          <a:prstGeom prst="rect">
            <a:avLst/>
          </a:prstGeom>
        </p:spPr>
      </p:pic>
      <p:sp>
        <p:nvSpPr>
          <p:cNvPr id="6" name="Заголовок 3">
            <a:extLst>
              <a:ext uri="{FF2B5EF4-FFF2-40B4-BE49-F238E27FC236}">
                <a16:creationId xmlns:a16="http://schemas.microsoft.com/office/drawing/2014/main" id="{492BEC93-4AFD-45CA-A97B-2597E85CCCD9}"/>
              </a:ext>
            </a:extLst>
          </p:cNvPr>
          <p:cNvSpPr txBox="1">
            <a:spLocks/>
          </p:cNvSpPr>
          <p:nvPr/>
        </p:nvSpPr>
        <p:spPr>
          <a:xfrm>
            <a:off x="277042" y="2382044"/>
            <a:ext cx="9709168" cy="9986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endParaRPr lang="ru-RU" sz="2400" dirty="0">
              <a:solidFill>
                <a:srgbClr val="5D317D"/>
              </a:solidFill>
              <a:latin typeface="Actay Wide Bd" pitchFamily="50" charset="-52"/>
            </a:endParaRPr>
          </a:p>
        </p:txBody>
      </p:sp>
      <p:sp>
        <p:nvSpPr>
          <p:cNvPr id="7" name="Заголовок 3">
            <a:extLst>
              <a:ext uri="{FF2B5EF4-FFF2-40B4-BE49-F238E27FC236}">
                <a16:creationId xmlns:a16="http://schemas.microsoft.com/office/drawing/2014/main" id="{3BCD9286-F481-4385-936C-A24CADAB22CD}"/>
              </a:ext>
            </a:extLst>
          </p:cNvPr>
          <p:cNvSpPr txBox="1">
            <a:spLocks/>
          </p:cNvSpPr>
          <p:nvPr/>
        </p:nvSpPr>
        <p:spPr>
          <a:xfrm>
            <a:off x="405380" y="2273969"/>
            <a:ext cx="5196839" cy="8783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3500" dirty="0">
              <a:solidFill>
                <a:srgbClr val="5D317D"/>
              </a:solidFill>
              <a:latin typeface="Actay Wide Bd" pitchFamily="50" charset="-52"/>
            </a:endParaRPr>
          </a:p>
        </p:txBody>
      </p:sp>
      <p:sp>
        <p:nvSpPr>
          <p:cNvPr id="8" name="Заголовок 3">
            <a:extLst>
              <a:ext uri="{FF2B5EF4-FFF2-40B4-BE49-F238E27FC236}">
                <a16:creationId xmlns:a16="http://schemas.microsoft.com/office/drawing/2014/main" id="{492BEC93-4AFD-45CA-A97B-2597E85CCCD9}"/>
              </a:ext>
            </a:extLst>
          </p:cNvPr>
          <p:cNvSpPr txBox="1">
            <a:spLocks/>
          </p:cNvSpPr>
          <p:nvPr/>
        </p:nvSpPr>
        <p:spPr>
          <a:xfrm>
            <a:off x="277042" y="3136233"/>
            <a:ext cx="9709168" cy="316831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2400" dirty="0">
              <a:solidFill>
                <a:srgbClr val="5D317D"/>
              </a:solidFill>
              <a:latin typeface="Actay Wide Bd" pitchFamily="50" charset="-52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77042" y="112410"/>
            <a:ext cx="9280477" cy="20467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500" dirty="0">
                <a:solidFill>
                  <a:srgbClr val="5D317D"/>
                </a:solidFill>
                <a:latin typeface="Actay Wide Bd"/>
              </a:rPr>
              <a:t>Кейс трудоустройство</a:t>
            </a:r>
          </a:p>
          <a:p>
            <a:endParaRPr lang="ru-RU" sz="2000" dirty="0">
              <a:solidFill>
                <a:srgbClr val="5D317D"/>
              </a:solidFill>
              <a:latin typeface="Actay Wide Bd"/>
            </a:endParaRPr>
          </a:p>
          <a:p>
            <a:r>
              <a:rPr lang="ru-RU" sz="2400" dirty="0">
                <a:solidFill>
                  <a:srgbClr val="5D317D"/>
                </a:solidFill>
                <a:latin typeface="Actay Wide Bd"/>
              </a:rPr>
              <a:t>Поиск вариантов трудоустройства </a:t>
            </a:r>
          </a:p>
          <a:p>
            <a:endParaRPr lang="ru-RU" sz="2400" dirty="0">
              <a:solidFill>
                <a:srgbClr val="5D317D"/>
              </a:solidFill>
              <a:latin typeface="Actay Wide Bd"/>
            </a:endParaRPr>
          </a:p>
          <a:p>
            <a:r>
              <a:rPr lang="ru-RU" sz="2400" dirty="0">
                <a:solidFill>
                  <a:srgbClr val="5D317D"/>
                </a:solidFill>
                <a:latin typeface="Actay Wide Bd"/>
              </a:rPr>
              <a:t>Взаимодействие с Центром занятости</a:t>
            </a:r>
            <a:endParaRPr lang="ru-RU" sz="4800" dirty="0">
              <a:solidFill>
                <a:srgbClr val="5D317D"/>
              </a:solidFill>
              <a:latin typeface="Actay Wide Bd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5985" y="2470486"/>
            <a:ext cx="1837529" cy="808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176982" y="2677336"/>
            <a:ext cx="14805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solidFill>
                  <a:srgbClr val="5D317D"/>
                </a:solidFill>
                <a:latin typeface="Actay Wide Bd"/>
              </a:rPr>
              <a:t>Шаг 1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405381" y="3430518"/>
            <a:ext cx="4400902" cy="2367589"/>
          </a:xfrm>
          <a:prstGeom prst="roundRect">
            <a:avLst/>
          </a:prstGeom>
          <a:noFill/>
          <a:ln w="57150">
            <a:solidFill>
              <a:srgbClr val="5D317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5131626" y="3380664"/>
            <a:ext cx="4341269" cy="2417443"/>
          </a:xfrm>
          <a:prstGeom prst="roundRect">
            <a:avLst/>
          </a:prstGeom>
          <a:noFill/>
          <a:ln w="57150">
            <a:solidFill>
              <a:srgbClr val="5D317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576617" y="3489783"/>
            <a:ext cx="399879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solidFill>
                  <a:srgbClr val="5D317D"/>
                </a:solidFill>
                <a:latin typeface="Actay Wide Bd"/>
              </a:rPr>
              <a:t>Оказание содействия в подаче документов для оформления государственной социальной помощи на основании социального контракта по направлению трудоустройства посредством единого портала «Государственных услуг»</a:t>
            </a:r>
          </a:p>
          <a:p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5131626" y="3489783"/>
            <a:ext cx="4425893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>
                <a:solidFill>
                  <a:srgbClr val="5D317D"/>
                </a:solidFill>
                <a:latin typeface="Actay Wide Bd"/>
              </a:rPr>
              <a:t>Оказание содействия в записи на прием в АУ «Многофункциональный центр предоставления государственных и муниципальных услуг города Сургута для оформления государственной социальной помощи на основании социального контракта по направлению трудоустройства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7364" y="5898939"/>
            <a:ext cx="3534770" cy="811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3613729" y="5954663"/>
            <a:ext cx="278414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solidFill>
                  <a:srgbClr val="5D317D"/>
                </a:solidFill>
                <a:latin typeface="Actay Wide Bd"/>
              </a:rPr>
              <a:t>Шаг 2 Подписание социального контракта</a:t>
            </a:r>
          </a:p>
          <a:p>
            <a:pPr algn="ctr"/>
            <a:endParaRPr lang="ru-RU" dirty="0">
              <a:solidFill>
                <a:srgbClr val="5D317D"/>
              </a:solidFill>
              <a:latin typeface="Actay Wide Bd"/>
            </a:endParaRPr>
          </a:p>
        </p:txBody>
      </p:sp>
      <p:cxnSp>
        <p:nvCxnSpPr>
          <p:cNvPr id="16" name="Прямая со стрелкой 15"/>
          <p:cNvCxnSpPr/>
          <p:nvPr/>
        </p:nvCxnSpPr>
        <p:spPr>
          <a:xfrm>
            <a:off x="5903514" y="3046668"/>
            <a:ext cx="1548164" cy="232731"/>
          </a:xfrm>
          <a:prstGeom prst="straightConnector1">
            <a:avLst/>
          </a:prstGeom>
          <a:ln>
            <a:solidFill>
              <a:srgbClr val="5D317D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flipH="1">
            <a:off x="2442949" y="2881354"/>
            <a:ext cx="1623036" cy="499310"/>
          </a:xfrm>
          <a:prstGeom prst="straightConnector1">
            <a:avLst/>
          </a:prstGeom>
          <a:ln>
            <a:solidFill>
              <a:srgbClr val="5D317D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>
            <a:off x="1119116" y="5898939"/>
            <a:ext cx="2098248" cy="405606"/>
          </a:xfrm>
          <a:prstGeom prst="straightConnector1">
            <a:avLst/>
          </a:prstGeom>
          <a:ln>
            <a:solidFill>
              <a:srgbClr val="5D317D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>
            <a:endCxn id="5122" idx="3"/>
          </p:cNvCxnSpPr>
          <p:nvPr/>
        </p:nvCxnSpPr>
        <p:spPr>
          <a:xfrm flipH="1">
            <a:off x="6752134" y="5898939"/>
            <a:ext cx="1996081" cy="405607"/>
          </a:xfrm>
          <a:prstGeom prst="straightConnector1">
            <a:avLst/>
          </a:prstGeom>
          <a:ln>
            <a:solidFill>
              <a:srgbClr val="5D317D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856923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49F02375-E376-471C-9829-6DE849E50CE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8709" y="3034"/>
            <a:ext cx="1962916" cy="6854966"/>
          </a:xfrm>
          <a:prstGeom prst="rect">
            <a:avLst/>
          </a:prstGeom>
        </p:spPr>
      </p:pic>
      <p:sp>
        <p:nvSpPr>
          <p:cNvPr id="7" name="Заголовок 3">
            <a:extLst>
              <a:ext uri="{FF2B5EF4-FFF2-40B4-BE49-F238E27FC236}">
                <a16:creationId xmlns:a16="http://schemas.microsoft.com/office/drawing/2014/main" id="{3BCD9286-F481-4385-936C-A24CADAB22CD}"/>
              </a:ext>
            </a:extLst>
          </p:cNvPr>
          <p:cNvSpPr txBox="1">
            <a:spLocks/>
          </p:cNvSpPr>
          <p:nvPr/>
        </p:nvSpPr>
        <p:spPr>
          <a:xfrm>
            <a:off x="405380" y="2273969"/>
            <a:ext cx="5196839" cy="8783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3500" dirty="0">
              <a:solidFill>
                <a:srgbClr val="5D317D"/>
              </a:solidFill>
              <a:latin typeface="Actay Wide Bd" pitchFamily="50" charset="-52"/>
            </a:endParaRPr>
          </a:p>
        </p:txBody>
      </p:sp>
      <p:sp>
        <p:nvSpPr>
          <p:cNvPr id="8" name="Заголовок 3">
            <a:extLst>
              <a:ext uri="{FF2B5EF4-FFF2-40B4-BE49-F238E27FC236}">
                <a16:creationId xmlns:a16="http://schemas.microsoft.com/office/drawing/2014/main" id="{492BEC93-4AFD-45CA-A97B-2597E85CCCD9}"/>
              </a:ext>
            </a:extLst>
          </p:cNvPr>
          <p:cNvSpPr txBox="1">
            <a:spLocks/>
          </p:cNvSpPr>
          <p:nvPr/>
        </p:nvSpPr>
        <p:spPr>
          <a:xfrm>
            <a:off x="277042" y="3136233"/>
            <a:ext cx="9709168" cy="316831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2400" dirty="0">
              <a:solidFill>
                <a:srgbClr val="5D317D"/>
              </a:solidFill>
              <a:latin typeface="Actay Wide Bd" pitchFamily="50" charset="-52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77042" y="259308"/>
            <a:ext cx="7911615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500" dirty="0">
                <a:solidFill>
                  <a:srgbClr val="5D317D"/>
                </a:solidFill>
                <a:latin typeface="Actay Wide Bd"/>
              </a:rPr>
              <a:t>Кейс трудоустройство</a:t>
            </a:r>
            <a:endParaRPr lang="ru-RU" sz="4800" dirty="0">
              <a:solidFill>
                <a:srgbClr val="5D317D"/>
              </a:solidFill>
              <a:latin typeface="Actay Wide Bd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277042" y="1301467"/>
            <a:ext cx="4400902" cy="2367589"/>
          </a:xfrm>
          <a:prstGeom prst="roundRect">
            <a:avLst/>
          </a:prstGeom>
          <a:noFill/>
          <a:ln w="57150">
            <a:solidFill>
              <a:srgbClr val="5D317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5216250" y="1324783"/>
            <a:ext cx="4307411" cy="2344274"/>
          </a:xfrm>
          <a:prstGeom prst="roundRect">
            <a:avLst/>
          </a:prstGeom>
          <a:noFill/>
          <a:ln w="57150">
            <a:solidFill>
              <a:srgbClr val="5D317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277042" y="4251658"/>
            <a:ext cx="4400902" cy="2367589"/>
          </a:xfrm>
          <a:prstGeom prst="roundRect">
            <a:avLst/>
          </a:prstGeom>
          <a:noFill/>
          <a:ln w="57150">
            <a:solidFill>
              <a:srgbClr val="5D317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5122759" y="4251657"/>
            <a:ext cx="4400902" cy="2367589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668740" y="1351129"/>
            <a:ext cx="356410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rgbClr val="5D317D"/>
                </a:solidFill>
                <a:latin typeface="Actay Wide Bd"/>
              </a:rPr>
              <a:t>ШАГ 3</a:t>
            </a:r>
            <a:endParaRPr lang="ru-RU" dirty="0">
              <a:solidFill>
                <a:srgbClr val="5D317D"/>
              </a:solidFill>
              <a:latin typeface="Actay Wide Bd"/>
            </a:endParaRPr>
          </a:p>
          <a:p>
            <a:pPr algn="ctr"/>
            <a:r>
              <a:rPr lang="ru-RU" dirty="0">
                <a:solidFill>
                  <a:srgbClr val="5D317D"/>
                </a:solidFill>
                <a:latin typeface="Actay Wide Bd"/>
              </a:rPr>
              <a:t>Содействие в подготовке резюме и размещение его на сайте «Работа России», на Интернет-ресурсах по поиску работы</a:t>
            </a:r>
          </a:p>
          <a:p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5390866" y="1388027"/>
            <a:ext cx="399879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rgbClr val="5D317D"/>
                </a:solidFill>
                <a:latin typeface="Actay Wide Bd"/>
              </a:rPr>
              <a:t>ШАГ 4</a:t>
            </a:r>
            <a:endParaRPr lang="ru-RU" dirty="0">
              <a:solidFill>
                <a:srgbClr val="5D317D"/>
              </a:solidFill>
              <a:latin typeface="Actay Wide Bd"/>
            </a:endParaRPr>
          </a:p>
          <a:p>
            <a:pPr algn="ctr"/>
            <a:r>
              <a:rPr lang="ru-RU" dirty="0">
                <a:solidFill>
                  <a:srgbClr val="5D317D"/>
                </a:solidFill>
                <a:latin typeface="Actay Wide Bd"/>
              </a:rPr>
              <a:t>Посещение центра занятости, подбор вакансий для прохождения собеседования, получение справки о состоянии на учете в качестве безработного/гражданина, ищущего работу</a:t>
            </a:r>
          </a:p>
          <a:p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559558" y="4419789"/>
            <a:ext cx="391690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rgbClr val="5D317D"/>
                </a:solidFill>
                <a:latin typeface="Actay Wide Bd"/>
              </a:rPr>
              <a:t>ШАГ 5</a:t>
            </a:r>
            <a:endParaRPr lang="ru-RU" dirty="0">
              <a:solidFill>
                <a:srgbClr val="5D317D"/>
              </a:solidFill>
              <a:latin typeface="Actay Wide Bd"/>
            </a:endParaRPr>
          </a:p>
          <a:p>
            <a:pPr algn="ctr"/>
            <a:r>
              <a:rPr lang="ru-RU" dirty="0">
                <a:solidFill>
                  <a:srgbClr val="5D317D"/>
                </a:solidFill>
                <a:latin typeface="Actay Wide Bd"/>
              </a:rPr>
              <a:t>Предоставление Выпускником первого отчета (справка о состоянии на учете в качестве безработного/гражданина, ищущего работу).</a:t>
            </a:r>
          </a:p>
          <a:p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5605888" y="4558289"/>
            <a:ext cx="352813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rgbClr val="5D317D"/>
                </a:solidFill>
                <a:latin typeface="Actay Wide Bd"/>
              </a:rPr>
              <a:t>Внимание!</a:t>
            </a:r>
            <a:endParaRPr lang="ru-RU" dirty="0">
              <a:solidFill>
                <a:srgbClr val="5D317D"/>
              </a:solidFill>
              <a:latin typeface="Actay Wide Bd"/>
            </a:endParaRPr>
          </a:p>
          <a:p>
            <a:pPr algn="ctr"/>
            <a:r>
              <a:rPr lang="ru-RU" dirty="0">
                <a:solidFill>
                  <a:srgbClr val="5D317D"/>
                </a:solidFill>
                <a:latin typeface="Actay Wide Bd"/>
              </a:rPr>
              <a:t>Пункты 3,4,5 должны быть выполнены в течение месяца после подписания социального контракта</a:t>
            </a:r>
          </a:p>
          <a:p>
            <a:endParaRPr lang="ru-RU" dirty="0"/>
          </a:p>
        </p:txBody>
      </p:sp>
      <p:cxnSp>
        <p:nvCxnSpPr>
          <p:cNvPr id="28" name="Прямая со стрелкой 27"/>
          <p:cNvCxnSpPr/>
          <p:nvPr/>
        </p:nvCxnSpPr>
        <p:spPr>
          <a:xfrm>
            <a:off x="4764807" y="2539852"/>
            <a:ext cx="366819" cy="0"/>
          </a:xfrm>
          <a:prstGeom prst="straightConnector1">
            <a:avLst/>
          </a:prstGeom>
          <a:ln>
            <a:solidFill>
              <a:srgbClr val="5D317D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20" name="Прямая со стрелкой 5119"/>
          <p:cNvCxnSpPr/>
          <p:nvPr/>
        </p:nvCxnSpPr>
        <p:spPr>
          <a:xfrm flipH="1">
            <a:off x="3588667" y="3474304"/>
            <a:ext cx="1504059" cy="718402"/>
          </a:xfrm>
          <a:prstGeom prst="straightConnector1">
            <a:avLst/>
          </a:prstGeom>
          <a:ln>
            <a:solidFill>
              <a:srgbClr val="5D317D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354014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49F02375-E376-471C-9829-6DE849E50CE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8709" y="3034"/>
            <a:ext cx="1962916" cy="6854966"/>
          </a:xfrm>
          <a:prstGeom prst="rect">
            <a:avLst/>
          </a:prstGeom>
        </p:spPr>
      </p:pic>
      <p:sp>
        <p:nvSpPr>
          <p:cNvPr id="8" name="Заголовок 3">
            <a:extLst>
              <a:ext uri="{FF2B5EF4-FFF2-40B4-BE49-F238E27FC236}">
                <a16:creationId xmlns:a16="http://schemas.microsoft.com/office/drawing/2014/main" id="{492BEC93-4AFD-45CA-A97B-2597E85CCCD9}"/>
              </a:ext>
            </a:extLst>
          </p:cNvPr>
          <p:cNvSpPr txBox="1">
            <a:spLocks/>
          </p:cNvSpPr>
          <p:nvPr/>
        </p:nvSpPr>
        <p:spPr>
          <a:xfrm>
            <a:off x="277042" y="3136233"/>
            <a:ext cx="9709168" cy="316831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2400" dirty="0">
              <a:solidFill>
                <a:srgbClr val="5D317D"/>
              </a:solidFill>
              <a:latin typeface="Actay Wide Bd" pitchFamily="50" charset="-52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77042" y="259308"/>
            <a:ext cx="7911615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500" dirty="0">
                <a:solidFill>
                  <a:srgbClr val="5D317D"/>
                </a:solidFill>
                <a:latin typeface="Actay Wide Bd"/>
              </a:rPr>
              <a:t>Кейс трудоустройство</a:t>
            </a:r>
            <a:endParaRPr lang="ru-RU" sz="4800" dirty="0">
              <a:solidFill>
                <a:srgbClr val="5D317D"/>
              </a:solidFill>
              <a:latin typeface="Actay Wide Bd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2892274" y="1292750"/>
            <a:ext cx="4400902" cy="2367589"/>
          </a:xfrm>
          <a:prstGeom prst="roundRect">
            <a:avLst/>
          </a:prstGeom>
          <a:noFill/>
          <a:ln w="57150">
            <a:solidFill>
              <a:srgbClr val="5D317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1071417" y="4156122"/>
            <a:ext cx="8120418" cy="2367589"/>
          </a:xfrm>
          <a:prstGeom prst="roundRect">
            <a:avLst/>
          </a:prstGeom>
          <a:noFill/>
          <a:ln w="57150">
            <a:solidFill>
              <a:srgbClr val="5D317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123" name="TextBox 5122"/>
          <p:cNvSpPr txBox="1"/>
          <p:nvPr/>
        </p:nvSpPr>
        <p:spPr>
          <a:xfrm>
            <a:off x="3461817" y="1399192"/>
            <a:ext cx="3261815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rgbClr val="5D317D"/>
                </a:solidFill>
                <a:latin typeface="Actay Wide Bd"/>
              </a:rPr>
              <a:t>ШАГ 6</a:t>
            </a:r>
            <a:endParaRPr lang="ru-RU" dirty="0">
              <a:solidFill>
                <a:srgbClr val="5D317D"/>
              </a:solidFill>
              <a:latin typeface="Actay Wide Bd"/>
            </a:endParaRPr>
          </a:p>
          <a:p>
            <a:pPr algn="ctr"/>
            <a:r>
              <a:rPr lang="ru-RU" dirty="0">
                <a:solidFill>
                  <a:srgbClr val="5D317D"/>
                </a:solidFill>
                <a:latin typeface="Actay Wide Bd"/>
              </a:rPr>
              <a:t>Трудоустройство и предоставление отчета о трудоустройстве 3 месяца подряд до 25 числа ежемесячно</a:t>
            </a:r>
          </a:p>
          <a:p>
            <a:endParaRPr lang="ru-RU" dirty="0"/>
          </a:p>
        </p:txBody>
      </p:sp>
      <p:sp>
        <p:nvSpPr>
          <p:cNvPr id="5124" name="TextBox 5123"/>
          <p:cNvSpPr txBox="1"/>
          <p:nvPr/>
        </p:nvSpPr>
        <p:spPr>
          <a:xfrm>
            <a:off x="1985817" y="4231920"/>
            <a:ext cx="6291617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solidFill>
                  <a:srgbClr val="5D317D"/>
                </a:solidFill>
                <a:latin typeface="Actay Wide Bd"/>
              </a:rPr>
              <a:t>Результат</a:t>
            </a:r>
          </a:p>
          <a:p>
            <a:pPr algn="ctr"/>
            <a:r>
              <a:rPr lang="ru-RU" sz="2000" b="1" dirty="0">
                <a:solidFill>
                  <a:srgbClr val="5D317D"/>
                </a:solidFill>
                <a:latin typeface="Actay Wide Bd"/>
              </a:rPr>
              <a:t>- Официальное трудоустройство в организацию/предприятие, получение стабильного дохода</a:t>
            </a:r>
          </a:p>
          <a:p>
            <a:pPr algn="ctr"/>
            <a:r>
              <a:rPr lang="ru-RU" sz="2000" b="1" dirty="0">
                <a:solidFill>
                  <a:srgbClr val="5D317D"/>
                </a:solidFill>
                <a:latin typeface="Actay Wide Bd"/>
              </a:rPr>
              <a:t>-  Получение выплат за выполнение условий социального контракта</a:t>
            </a:r>
          </a:p>
          <a:p>
            <a:endParaRPr lang="ru-RU" dirty="0"/>
          </a:p>
        </p:txBody>
      </p:sp>
      <p:cxnSp>
        <p:nvCxnSpPr>
          <p:cNvPr id="5126" name="Прямая со стрелкой 5125"/>
          <p:cNvCxnSpPr>
            <a:stCxn id="12" idx="2"/>
          </p:cNvCxnSpPr>
          <p:nvPr/>
        </p:nvCxnSpPr>
        <p:spPr>
          <a:xfrm flipH="1">
            <a:off x="5092724" y="3660339"/>
            <a:ext cx="1" cy="495783"/>
          </a:xfrm>
          <a:prstGeom prst="straightConnector1">
            <a:avLst/>
          </a:prstGeom>
          <a:ln>
            <a:solidFill>
              <a:srgbClr val="5D317D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411636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30C86B4F-CF60-4486-97C0-4897A681D0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0799" y="174714"/>
            <a:ext cx="8790144" cy="859429"/>
          </a:xfrm>
        </p:spPr>
        <p:txBody>
          <a:bodyPr>
            <a:normAutofit/>
          </a:bodyPr>
          <a:lstStyle/>
          <a:p>
            <a:r>
              <a:rPr lang="ru-RU" sz="3500" dirty="0">
                <a:solidFill>
                  <a:srgbClr val="5D317D"/>
                </a:solidFill>
                <a:latin typeface="Actay Wide Bd" pitchFamily="50" charset="-52"/>
              </a:rPr>
              <a:t>Результаты: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49F02375-E376-471C-9829-6DE849E50CE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8709" y="3034"/>
            <a:ext cx="1962916" cy="6854966"/>
          </a:xfrm>
          <a:prstGeom prst="rect">
            <a:avLst/>
          </a:prstGeom>
        </p:spPr>
      </p:pic>
      <p:pic>
        <p:nvPicPr>
          <p:cNvPr id="25" name="Рисунок 24">
            <a:extLst>
              <a:ext uri="{FF2B5EF4-FFF2-40B4-BE49-F238E27FC236}">
                <a16:creationId xmlns:a16="http://schemas.microsoft.com/office/drawing/2014/main" id="{FB5B3B2C-8B2F-4FD9-9899-A9468F14674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933" y="3975535"/>
            <a:ext cx="448466" cy="449408"/>
          </a:xfrm>
          <a:prstGeom prst="rect">
            <a:avLst/>
          </a:prstGeom>
        </p:spPr>
      </p:pic>
      <p:pic>
        <p:nvPicPr>
          <p:cNvPr id="26" name="Рисунок 25">
            <a:extLst>
              <a:ext uri="{FF2B5EF4-FFF2-40B4-BE49-F238E27FC236}">
                <a16:creationId xmlns:a16="http://schemas.microsoft.com/office/drawing/2014/main" id="{6A92619A-EAD5-4089-A0E0-598E02E88C3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566" y="4706151"/>
            <a:ext cx="448466" cy="449408"/>
          </a:xfrm>
          <a:prstGeom prst="rect">
            <a:avLst/>
          </a:prstGeom>
        </p:spPr>
      </p:pic>
      <p:pic>
        <p:nvPicPr>
          <p:cNvPr id="27" name="Рисунок 26">
            <a:extLst>
              <a:ext uri="{FF2B5EF4-FFF2-40B4-BE49-F238E27FC236}">
                <a16:creationId xmlns:a16="http://schemas.microsoft.com/office/drawing/2014/main" id="{5F6B04EA-338A-4BB9-80E1-D9746F56FE2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933" y="5584281"/>
            <a:ext cx="448466" cy="449408"/>
          </a:xfrm>
          <a:prstGeom prst="rect">
            <a:avLst/>
          </a:prstGeom>
        </p:spPr>
      </p:pic>
      <p:sp>
        <p:nvSpPr>
          <p:cNvPr id="33" name="Заголовок 3">
            <a:extLst>
              <a:ext uri="{FF2B5EF4-FFF2-40B4-BE49-F238E27FC236}">
                <a16:creationId xmlns:a16="http://schemas.microsoft.com/office/drawing/2014/main" id="{D81B1862-E34D-4D2F-8E84-569D0A8E8EDA}"/>
              </a:ext>
            </a:extLst>
          </p:cNvPr>
          <p:cNvSpPr txBox="1">
            <a:spLocks/>
          </p:cNvSpPr>
          <p:nvPr/>
        </p:nvSpPr>
        <p:spPr>
          <a:xfrm>
            <a:off x="1318661" y="3694327"/>
            <a:ext cx="8619423" cy="10118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500" dirty="0">
                <a:solidFill>
                  <a:srgbClr val="5D317D"/>
                </a:solidFill>
                <a:latin typeface="Actay Wide Bd" pitchFamily="50" charset="-52"/>
              </a:rPr>
              <a:t> 39-ти выпускникам была оказана юридическая помощь;</a:t>
            </a:r>
          </a:p>
        </p:txBody>
      </p:sp>
      <p:sp>
        <p:nvSpPr>
          <p:cNvPr id="34" name="Заголовок 3">
            <a:extLst>
              <a:ext uri="{FF2B5EF4-FFF2-40B4-BE49-F238E27FC236}">
                <a16:creationId xmlns:a16="http://schemas.microsoft.com/office/drawing/2014/main" id="{E97F9EBD-F888-4555-87EC-1772E158E018}"/>
              </a:ext>
            </a:extLst>
          </p:cNvPr>
          <p:cNvSpPr txBox="1">
            <a:spLocks/>
          </p:cNvSpPr>
          <p:nvPr/>
        </p:nvSpPr>
        <p:spPr>
          <a:xfrm>
            <a:off x="1318661" y="4649647"/>
            <a:ext cx="8210350" cy="10118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700" dirty="0">
                <a:solidFill>
                  <a:srgbClr val="5D317D"/>
                </a:solidFill>
                <a:latin typeface="Actay Wide Bd" pitchFamily="50" charset="-52"/>
              </a:rPr>
              <a:t> 18-ти выпускникам оказана помощь в оформлении мер социальной поддержки;</a:t>
            </a:r>
            <a:br>
              <a:rPr lang="ru-RU" sz="2500" b="1" dirty="0">
                <a:solidFill>
                  <a:srgbClr val="5D317D"/>
                </a:solidFill>
                <a:latin typeface="Actay Wide Bd" pitchFamily="50" charset="-52"/>
              </a:rPr>
            </a:br>
            <a:endParaRPr lang="ru-RU" sz="2500" b="1" dirty="0">
              <a:solidFill>
                <a:srgbClr val="5D317D"/>
              </a:solidFill>
              <a:latin typeface="Actay Wide Bd" pitchFamily="50" charset="-52"/>
            </a:endParaRPr>
          </a:p>
        </p:txBody>
      </p:sp>
      <p:sp>
        <p:nvSpPr>
          <p:cNvPr id="35" name="Заголовок 3">
            <a:extLst>
              <a:ext uri="{FF2B5EF4-FFF2-40B4-BE49-F238E27FC236}">
                <a16:creationId xmlns:a16="http://schemas.microsoft.com/office/drawing/2014/main" id="{59FE1F22-EA27-4598-900F-ECC46496D473}"/>
              </a:ext>
            </a:extLst>
          </p:cNvPr>
          <p:cNvSpPr txBox="1">
            <a:spLocks/>
          </p:cNvSpPr>
          <p:nvPr/>
        </p:nvSpPr>
        <p:spPr>
          <a:xfrm>
            <a:off x="1455821" y="5527777"/>
            <a:ext cx="8482263" cy="10118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500" dirty="0">
                <a:solidFill>
                  <a:srgbClr val="5D317D"/>
                </a:solidFill>
                <a:latin typeface="Actay Wide Bd" pitchFamily="50" charset="-52"/>
              </a:rPr>
              <a:t>17-ти выпускникам оказана психологическая помощь;</a:t>
            </a:r>
            <a:br>
              <a:rPr lang="ru-RU" sz="2500" dirty="0">
                <a:solidFill>
                  <a:srgbClr val="5D317D"/>
                </a:solidFill>
                <a:latin typeface="Actay Wide Bd" pitchFamily="50" charset="-52"/>
              </a:rPr>
            </a:br>
            <a:endParaRPr lang="ru-RU" sz="2500" dirty="0">
              <a:solidFill>
                <a:srgbClr val="5D317D"/>
              </a:solidFill>
              <a:latin typeface="Actay Wide Bd" pitchFamily="50" charset="-52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06566" y="1245584"/>
            <a:ext cx="9532143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rgbClr val="5D317D"/>
                </a:solidFill>
                <a:latin typeface="Actay Wide Bd" pitchFamily="50" charset="-52"/>
                <a:ea typeface="+mj-ea"/>
                <a:cs typeface="+mj-cs"/>
              </a:rPr>
              <a:t>Программа «ВыПУСКник» была внедрена в учреждение в январе 2023 года.</a:t>
            </a:r>
          </a:p>
          <a:p>
            <a:r>
              <a:rPr lang="ru-RU" sz="2400" dirty="0">
                <a:solidFill>
                  <a:srgbClr val="5D317D"/>
                </a:solidFill>
                <a:latin typeface="Actay Wide Bd" pitchFamily="50" charset="-52"/>
                <a:ea typeface="+mj-ea"/>
                <a:cs typeface="+mj-cs"/>
              </a:rPr>
              <a:t>За период реализации программы получены следующие результаты:</a:t>
            </a:r>
          </a:p>
          <a:p>
            <a:endParaRPr lang="ru-RU" sz="2400" dirty="0">
              <a:solidFill>
                <a:srgbClr val="5D317D"/>
              </a:solidFill>
              <a:latin typeface="Actay Wide Bd" pitchFamily="50" charset="-52"/>
              <a:ea typeface="+mj-ea"/>
              <a:cs typeface="+mj-cs"/>
            </a:endParaRPr>
          </a:p>
          <a:p>
            <a:r>
              <a:rPr lang="ru-RU" sz="2400" dirty="0">
                <a:solidFill>
                  <a:srgbClr val="5D317D"/>
                </a:solidFill>
                <a:latin typeface="Actay Wide Bd" pitchFamily="50" charset="-52"/>
                <a:ea typeface="+mj-ea"/>
                <a:cs typeface="+mj-cs"/>
              </a:rPr>
              <a:t>66 Выпускников приняли участие в программе ВыПУСКник, из них: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78299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30C86B4F-CF60-4486-97C0-4897A681D0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0932" y="305343"/>
            <a:ext cx="8172705" cy="848543"/>
          </a:xfrm>
        </p:spPr>
        <p:txBody>
          <a:bodyPr>
            <a:normAutofit/>
          </a:bodyPr>
          <a:lstStyle/>
          <a:p>
            <a:r>
              <a:rPr lang="ru-RU" sz="3500" dirty="0">
                <a:solidFill>
                  <a:srgbClr val="5D317D"/>
                </a:solidFill>
                <a:latin typeface="Actay Wide Bd" pitchFamily="50" charset="-52"/>
              </a:rPr>
              <a:t>Результаты: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49F02375-E376-471C-9829-6DE849E50CE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8709" y="3034"/>
            <a:ext cx="1962916" cy="6854966"/>
          </a:xfrm>
          <a:prstGeom prst="rect">
            <a:avLst/>
          </a:prstGeom>
        </p:spPr>
      </p:pic>
      <p:pic>
        <p:nvPicPr>
          <p:cNvPr id="24" name="Рисунок 23">
            <a:extLst>
              <a:ext uri="{FF2B5EF4-FFF2-40B4-BE49-F238E27FC236}">
                <a16:creationId xmlns:a16="http://schemas.microsoft.com/office/drawing/2014/main" id="{23189062-F7F5-4633-A19E-BA15C41D419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932" y="1600862"/>
            <a:ext cx="448466" cy="449408"/>
          </a:xfrm>
          <a:prstGeom prst="rect">
            <a:avLst/>
          </a:prstGeom>
        </p:spPr>
      </p:pic>
      <p:pic>
        <p:nvPicPr>
          <p:cNvPr id="25" name="Рисунок 24">
            <a:extLst>
              <a:ext uri="{FF2B5EF4-FFF2-40B4-BE49-F238E27FC236}">
                <a16:creationId xmlns:a16="http://schemas.microsoft.com/office/drawing/2014/main" id="{FB5B3B2C-8B2F-4FD9-9899-A9468F14674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299" y="2738389"/>
            <a:ext cx="448466" cy="449408"/>
          </a:xfrm>
          <a:prstGeom prst="rect">
            <a:avLst/>
          </a:prstGeom>
        </p:spPr>
      </p:pic>
      <p:pic>
        <p:nvPicPr>
          <p:cNvPr id="26" name="Рисунок 25">
            <a:extLst>
              <a:ext uri="{FF2B5EF4-FFF2-40B4-BE49-F238E27FC236}">
                <a16:creationId xmlns:a16="http://schemas.microsoft.com/office/drawing/2014/main" id="{6A92619A-EAD5-4089-A0E0-598E02E88C3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932" y="4649717"/>
            <a:ext cx="448466" cy="449408"/>
          </a:xfrm>
          <a:prstGeom prst="rect">
            <a:avLst/>
          </a:prstGeom>
        </p:spPr>
      </p:pic>
      <p:sp>
        <p:nvSpPr>
          <p:cNvPr id="32" name="Заголовок 3">
            <a:extLst>
              <a:ext uri="{FF2B5EF4-FFF2-40B4-BE49-F238E27FC236}">
                <a16:creationId xmlns:a16="http://schemas.microsoft.com/office/drawing/2014/main" id="{C641535D-DFDD-418A-B3FA-54C68966C7C1}"/>
              </a:ext>
            </a:extLst>
          </p:cNvPr>
          <p:cNvSpPr txBox="1">
            <a:spLocks/>
          </p:cNvSpPr>
          <p:nvPr/>
        </p:nvSpPr>
        <p:spPr>
          <a:xfrm>
            <a:off x="1535229" y="1636040"/>
            <a:ext cx="7933624" cy="10118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ru-RU" sz="4000" dirty="0">
                <a:solidFill>
                  <a:srgbClr val="5D317D"/>
                </a:solidFill>
                <a:latin typeface="Actay Wide Bd" pitchFamily="50" charset="-52"/>
              </a:rPr>
              <a:t> 8-ми выпускникам оказывались социально-педагогические консультации;</a:t>
            </a:r>
          </a:p>
          <a:p>
            <a:br>
              <a:rPr lang="ru-RU" sz="2500" b="1" dirty="0">
                <a:solidFill>
                  <a:srgbClr val="5D317D"/>
                </a:solidFill>
                <a:latin typeface="Actay Wide Bd" pitchFamily="50" charset="-52"/>
              </a:rPr>
            </a:br>
            <a:endParaRPr lang="ru-RU" sz="2500" b="1" dirty="0">
              <a:solidFill>
                <a:srgbClr val="5D317D"/>
              </a:solidFill>
              <a:latin typeface="Actay Wide Bd" pitchFamily="50" charset="-52"/>
            </a:endParaRPr>
          </a:p>
        </p:txBody>
      </p:sp>
      <p:sp>
        <p:nvSpPr>
          <p:cNvPr id="33" name="Заголовок 3">
            <a:extLst>
              <a:ext uri="{FF2B5EF4-FFF2-40B4-BE49-F238E27FC236}">
                <a16:creationId xmlns:a16="http://schemas.microsoft.com/office/drawing/2014/main" id="{D81B1862-E34D-4D2F-8E84-569D0A8E8EDA}"/>
              </a:ext>
            </a:extLst>
          </p:cNvPr>
          <p:cNvSpPr txBox="1">
            <a:spLocks/>
          </p:cNvSpPr>
          <p:nvPr/>
        </p:nvSpPr>
        <p:spPr>
          <a:xfrm>
            <a:off x="1443791" y="2637209"/>
            <a:ext cx="8205535" cy="10035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ru-RU" sz="3200" dirty="0">
                <a:solidFill>
                  <a:srgbClr val="5D317D"/>
                </a:solidFill>
                <a:latin typeface="Actay Wide Bd" pitchFamily="50" charset="-52"/>
              </a:rPr>
              <a:t> </a:t>
            </a:r>
            <a:r>
              <a:rPr lang="ru-RU" sz="2700" dirty="0">
                <a:solidFill>
                  <a:srgbClr val="5D317D"/>
                </a:solidFill>
                <a:latin typeface="Actay Wide Bd" pitchFamily="50" charset="-52"/>
              </a:rPr>
              <a:t>15 выпускников прошли профориентацию;</a:t>
            </a:r>
            <a:br>
              <a:rPr lang="ru-RU" sz="2500" b="1" dirty="0">
                <a:solidFill>
                  <a:srgbClr val="5D317D"/>
                </a:solidFill>
                <a:latin typeface="Actay Wide Bd" pitchFamily="50" charset="-52"/>
              </a:rPr>
            </a:br>
            <a:endParaRPr lang="ru-RU" sz="2500" b="1" dirty="0">
              <a:solidFill>
                <a:srgbClr val="5D317D"/>
              </a:solidFill>
              <a:latin typeface="Actay Wide Bd" pitchFamily="50" charset="-52"/>
            </a:endParaRPr>
          </a:p>
        </p:txBody>
      </p:sp>
      <p:sp>
        <p:nvSpPr>
          <p:cNvPr id="34" name="Заголовок 3">
            <a:extLst>
              <a:ext uri="{FF2B5EF4-FFF2-40B4-BE49-F238E27FC236}">
                <a16:creationId xmlns:a16="http://schemas.microsoft.com/office/drawing/2014/main" id="{E97F9EBD-F888-4555-87EC-1772E158E018}"/>
              </a:ext>
            </a:extLst>
          </p:cNvPr>
          <p:cNvSpPr txBox="1">
            <a:spLocks/>
          </p:cNvSpPr>
          <p:nvPr/>
        </p:nvSpPr>
        <p:spPr>
          <a:xfrm>
            <a:off x="1535229" y="4468082"/>
            <a:ext cx="8542420" cy="10118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500" dirty="0">
                <a:solidFill>
                  <a:srgbClr val="5D317D"/>
                </a:solidFill>
                <a:latin typeface="Actay Wide Bd" pitchFamily="50" charset="-52"/>
              </a:rPr>
              <a:t> 7 выпускников трудоустроились</a:t>
            </a:r>
            <a:endParaRPr lang="ru-RU" sz="2500" b="1" dirty="0">
              <a:solidFill>
                <a:srgbClr val="5D317D"/>
              </a:solidFill>
              <a:latin typeface="Actay Wide Bd" pitchFamily="50" charset="-52"/>
            </a:endParaRPr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6A92619A-EAD5-4089-A0E0-598E02E88C3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939" y="3640753"/>
            <a:ext cx="448466" cy="449408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3791" y="3430517"/>
            <a:ext cx="8450262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6389064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608FD848-6BB3-40A1-845E-75AB25B5B54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092"/>
            <a:ext cx="12192000" cy="6853815"/>
          </a:xfrm>
          <a:prstGeom prst="rect">
            <a:avLst/>
          </a:prstGeom>
        </p:spPr>
      </p:pic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30C86B4F-CF60-4486-97C0-4897A681D0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7415" y="2294593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sz="4000" dirty="0">
                <a:solidFill>
                  <a:srgbClr val="5D317D"/>
                </a:solidFill>
                <a:latin typeface="Actay Wide Bd" pitchFamily="50" charset="-52"/>
              </a:rPr>
              <a:t>Спасибо за внимание</a:t>
            </a:r>
            <a:br>
              <a:rPr lang="ru-RU" sz="4000" dirty="0">
                <a:solidFill>
                  <a:srgbClr val="5D317D"/>
                </a:solidFill>
                <a:latin typeface="Actay Wide Bd" pitchFamily="50" charset="-52"/>
              </a:rPr>
            </a:br>
            <a:endParaRPr lang="ru-RU" sz="4000" dirty="0">
              <a:solidFill>
                <a:srgbClr val="5D317D"/>
              </a:solidFill>
              <a:latin typeface="Actay Wide Bd" pitchFamily="50" charset="-52"/>
            </a:endParaRP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FB62D066-0605-4AF9-96CD-CE40C4D52BB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5685" y="441157"/>
            <a:ext cx="6099060" cy="10668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81717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49F02375-E376-471C-9829-6DE849E50CE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8709" y="3034"/>
            <a:ext cx="1962916" cy="6854966"/>
          </a:xfrm>
          <a:prstGeom prst="rect">
            <a:avLst/>
          </a:prstGeom>
        </p:spPr>
      </p:pic>
      <p:sp>
        <p:nvSpPr>
          <p:cNvPr id="5" name="Заголовок 3">
            <a:extLst>
              <a:ext uri="{FF2B5EF4-FFF2-40B4-BE49-F238E27FC236}">
                <a16:creationId xmlns:a16="http://schemas.microsoft.com/office/drawing/2014/main" id="{3BCD9286-F481-4385-936C-A24CADAB22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5327" y="305344"/>
            <a:ext cx="5196839" cy="1078290"/>
          </a:xfrm>
        </p:spPr>
        <p:txBody>
          <a:bodyPr>
            <a:normAutofit/>
          </a:bodyPr>
          <a:lstStyle/>
          <a:p>
            <a:r>
              <a:rPr lang="ru-RU" sz="3500" dirty="0">
                <a:solidFill>
                  <a:srgbClr val="5D317D"/>
                </a:solidFill>
                <a:latin typeface="Actay Wide Bd" pitchFamily="50" charset="-52"/>
              </a:rPr>
              <a:t>Цель программы</a:t>
            </a:r>
          </a:p>
        </p:txBody>
      </p:sp>
      <p:sp>
        <p:nvSpPr>
          <p:cNvPr id="6" name="Заголовок 3">
            <a:extLst>
              <a:ext uri="{FF2B5EF4-FFF2-40B4-BE49-F238E27FC236}">
                <a16:creationId xmlns:a16="http://schemas.microsoft.com/office/drawing/2014/main" id="{492BEC93-4AFD-45CA-A97B-2597E85CCCD9}"/>
              </a:ext>
            </a:extLst>
          </p:cNvPr>
          <p:cNvSpPr txBox="1">
            <a:spLocks/>
          </p:cNvSpPr>
          <p:nvPr/>
        </p:nvSpPr>
        <p:spPr>
          <a:xfrm>
            <a:off x="249746" y="1233508"/>
            <a:ext cx="9709168" cy="9986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ru-RU" sz="2400" dirty="0">
                <a:solidFill>
                  <a:srgbClr val="5D317D"/>
                </a:solidFill>
                <a:latin typeface="Actay Wide Bd" pitchFamily="50" charset="-52"/>
              </a:rPr>
              <a:t>Содействие в успешной социальной адаптации к условиям самостоятельной жизни Выпускника.</a:t>
            </a:r>
          </a:p>
        </p:txBody>
      </p:sp>
      <p:sp>
        <p:nvSpPr>
          <p:cNvPr id="7" name="Заголовок 3">
            <a:extLst>
              <a:ext uri="{FF2B5EF4-FFF2-40B4-BE49-F238E27FC236}">
                <a16:creationId xmlns:a16="http://schemas.microsoft.com/office/drawing/2014/main" id="{3BCD9286-F481-4385-936C-A24CADAB22CD}"/>
              </a:ext>
            </a:extLst>
          </p:cNvPr>
          <p:cNvSpPr txBox="1">
            <a:spLocks/>
          </p:cNvSpPr>
          <p:nvPr/>
        </p:nvSpPr>
        <p:spPr>
          <a:xfrm>
            <a:off x="405380" y="2273969"/>
            <a:ext cx="5196839" cy="7694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500" dirty="0">
                <a:solidFill>
                  <a:srgbClr val="5D317D"/>
                </a:solidFill>
                <a:latin typeface="Actay Wide Bd" pitchFamily="50" charset="-52"/>
              </a:rPr>
              <a:t>Задачи программы:</a:t>
            </a:r>
          </a:p>
        </p:txBody>
      </p:sp>
      <p:sp>
        <p:nvSpPr>
          <p:cNvPr id="8" name="Заголовок 3">
            <a:extLst>
              <a:ext uri="{FF2B5EF4-FFF2-40B4-BE49-F238E27FC236}">
                <a16:creationId xmlns:a16="http://schemas.microsoft.com/office/drawing/2014/main" id="{492BEC93-4AFD-45CA-A97B-2597E85CCCD9}"/>
              </a:ext>
            </a:extLst>
          </p:cNvPr>
          <p:cNvSpPr txBox="1">
            <a:spLocks/>
          </p:cNvSpPr>
          <p:nvPr/>
        </p:nvSpPr>
        <p:spPr>
          <a:xfrm>
            <a:off x="277042" y="3136233"/>
            <a:ext cx="9709168" cy="316831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dirty="0">
                <a:solidFill>
                  <a:srgbClr val="5D317D"/>
                </a:solidFill>
                <a:latin typeface="Actay Wide Bd" pitchFamily="50" charset="-52"/>
              </a:rPr>
              <a:t>1. Сформировать умения и навыки самостоятельного проживания через активизацию собственных внутренних ресурсов Выпускника.</a:t>
            </a:r>
          </a:p>
          <a:p>
            <a:r>
              <a:rPr lang="ru-RU" sz="2400" dirty="0">
                <a:solidFill>
                  <a:srgbClr val="5D317D"/>
                </a:solidFill>
                <a:latin typeface="Actay Wide Bd" pitchFamily="50" charset="-52"/>
              </a:rPr>
              <a:t>2. Сформировать знания и навыки правомерного поведения.</a:t>
            </a:r>
          </a:p>
          <a:p>
            <a:r>
              <a:rPr lang="ru-RU" sz="2400" dirty="0">
                <a:solidFill>
                  <a:srgbClr val="5D317D"/>
                </a:solidFill>
                <a:latin typeface="Actay Wide Bd" pitchFamily="50" charset="-52"/>
              </a:rPr>
              <a:t>3. Содействовать в получении профессионального образования и трудоустройства, в том числе организация работы по профориентации.</a:t>
            </a:r>
          </a:p>
          <a:p>
            <a:r>
              <a:rPr lang="ru-RU" sz="2400" dirty="0">
                <a:solidFill>
                  <a:srgbClr val="5D317D"/>
                </a:solidFill>
                <a:latin typeface="Actay Wide Bd" pitchFamily="50" charset="-52"/>
              </a:rPr>
              <a:t>4.Оказать социально-педагогическую, социально-психологическую, социально-правовую помощь в процессе социального обслуживания.</a:t>
            </a:r>
          </a:p>
        </p:txBody>
      </p:sp>
    </p:spTree>
    <p:extLst>
      <p:ext uri="{BB962C8B-B14F-4D97-AF65-F5344CB8AC3E}">
        <p14:creationId xmlns:p14="http://schemas.microsoft.com/office/powerpoint/2010/main" val="18599184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49F02375-E376-471C-9829-6DE849E50CE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8709" y="3034"/>
            <a:ext cx="1962916" cy="6854966"/>
          </a:xfrm>
          <a:prstGeom prst="rect">
            <a:avLst/>
          </a:prstGeom>
        </p:spPr>
      </p:pic>
      <p:sp>
        <p:nvSpPr>
          <p:cNvPr id="5" name="Заголовок 3">
            <a:extLst>
              <a:ext uri="{FF2B5EF4-FFF2-40B4-BE49-F238E27FC236}">
                <a16:creationId xmlns:a16="http://schemas.microsoft.com/office/drawing/2014/main" id="{3BCD9286-F481-4385-936C-A24CADAB22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5327" y="305344"/>
            <a:ext cx="8036778" cy="1078290"/>
          </a:xfrm>
        </p:spPr>
        <p:txBody>
          <a:bodyPr>
            <a:normAutofit/>
          </a:bodyPr>
          <a:lstStyle/>
          <a:p>
            <a:r>
              <a:rPr lang="ru-RU" sz="3500" dirty="0">
                <a:solidFill>
                  <a:srgbClr val="5D317D"/>
                </a:solidFill>
                <a:latin typeface="Actay Wide Bd" pitchFamily="50" charset="-52"/>
              </a:rPr>
              <a:t>Актуальность программы:</a:t>
            </a:r>
            <a:br>
              <a:rPr lang="ru-RU" sz="3500" dirty="0">
                <a:solidFill>
                  <a:srgbClr val="5D317D"/>
                </a:solidFill>
                <a:latin typeface="Actay Wide Bd" pitchFamily="50" charset="-52"/>
              </a:rPr>
            </a:br>
            <a:endParaRPr lang="ru-RU" sz="3500" dirty="0">
              <a:solidFill>
                <a:srgbClr val="5D317D"/>
              </a:solidFill>
              <a:latin typeface="Actay Wide Bd" pitchFamily="50" charset="-52"/>
            </a:endParaRPr>
          </a:p>
        </p:txBody>
      </p:sp>
      <p:sp>
        <p:nvSpPr>
          <p:cNvPr id="6" name="Заголовок 3">
            <a:extLst>
              <a:ext uri="{FF2B5EF4-FFF2-40B4-BE49-F238E27FC236}">
                <a16:creationId xmlns:a16="http://schemas.microsoft.com/office/drawing/2014/main" id="{492BEC93-4AFD-45CA-A97B-2597E85CCCD9}"/>
              </a:ext>
            </a:extLst>
          </p:cNvPr>
          <p:cNvSpPr txBox="1">
            <a:spLocks/>
          </p:cNvSpPr>
          <p:nvPr/>
        </p:nvSpPr>
        <p:spPr>
          <a:xfrm>
            <a:off x="447198" y="1050613"/>
            <a:ext cx="9709168" cy="81557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ru-RU" sz="2400" dirty="0">
                <a:solidFill>
                  <a:srgbClr val="5D317D"/>
                </a:solidFill>
                <a:latin typeface="Actay Wide Bd" pitchFamily="50" charset="-52"/>
              </a:rPr>
              <a:t>Вхождение Выпускников в самостоятельную жизнь сопряжено с большими трудностями и не всегда проходит успешно.</a:t>
            </a:r>
          </a:p>
        </p:txBody>
      </p:sp>
      <p:sp>
        <p:nvSpPr>
          <p:cNvPr id="8" name="Заголовок 3">
            <a:extLst>
              <a:ext uri="{FF2B5EF4-FFF2-40B4-BE49-F238E27FC236}">
                <a16:creationId xmlns:a16="http://schemas.microsoft.com/office/drawing/2014/main" id="{492BEC93-4AFD-45CA-A97B-2597E85CCCD9}"/>
              </a:ext>
            </a:extLst>
          </p:cNvPr>
          <p:cNvSpPr txBox="1">
            <a:spLocks/>
          </p:cNvSpPr>
          <p:nvPr/>
        </p:nvSpPr>
        <p:spPr>
          <a:xfrm>
            <a:off x="277042" y="3136233"/>
            <a:ext cx="9879324" cy="316831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2400" dirty="0">
              <a:solidFill>
                <a:srgbClr val="5D317D"/>
              </a:solidFill>
              <a:latin typeface="Actay Wide Bd" pitchFamily="50" charset="-52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781" y="3702280"/>
            <a:ext cx="1500321" cy="1500321"/>
          </a:xfrm>
          <a:prstGeom prst="rect">
            <a:avLst/>
          </a:prstGeom>
        </p:spPr>
      </p:pic>
      <p:sp>
        <p:nvSpPr>
          <p:cNvPr id="10" name="Заголовок 3">
            <a:extLst>
              <a:ext uri="{FF2B5EF4-FFF2-40B4-BE49-F238E27FC236}">
                <a16:creationId xmlns:a16="http://schemas.microsoft.com/office/drawing/2014/main" id="{492BEC93-4AFD-45CA-A97B-2597E85CCCD9}"/>
              </a:ext>
            </a:extLst>
          </p:cNvPr>
          <p:cNvSpPr txBox="1">
            <a:spLocks/>
          </p:cNvSpPr>
          <p:nvPr/>
        </p:nvSpPr>
        <p:spPr>
          <a:xfrm>
            <a:off x="277043" y="2153078"/>
            <a:ext cx="9879324" cy="115654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400" dirty="0">
                <a:solidFill>
                  <a:srgbClr val="5D317D"/>
                </a:solidFill>
                <a:latin typeface="Actay Wide Bd" pitchFamily="50" charset="-52"/>
              </a:rPr>
              <a:t>Необходима система адаптационных мер по подготовке граждан целевой группы к самостоятельной жизни.</a:t>
            </a:r>
          </a:p>
        </p:txBody>
      </p:sp>
      <p:sp>
        <p:nvSpPr>
          <p:cNvPr id="11" name="Заголовок 3">
            <a:extLst>
              <a:ext uri="{FF2B5EF4-FFF2-40B4-BE49-F238E27FC236}">
                <a16:creationId xmlns:a16="http://schemas.microsoft.com/office/drawing/2014/main" id="{492BEC93-4AFD-45CA-A97B-2597E85CCCD9}"/>
              </a:ext>
            </a:extLst>
          </p:cNvPr>
          <p:cNvSpPr txBox="1">
            <a:spLocks/>
          </p:cNvSpPr>
          <p:nvPr/>
        </p:nvSpPr>
        <p:spPr>
          <a:xfrm>
            <a:off x="1730829" y="4044656"/>
            <a:ext cx="8507880" cy="81557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ru-RU" sz="2400" dirty="0">
                <a:solidFill>
                  <a:srgbClr val="5D317D"/>
                </a:solidFill>
                <a:latin typeface="Actay Wide Bd" pitchFamily="50" charset="-52"/>
              </a:rPr>
              <a:t>Наличие </a:t>
            </a:r>
            <a:r>
              <a:rPr lang="ru-RU" sz="2400" b="1" dirty="0">
                <a:solidFill>
                  <a:srgbClr val="5D317D"/>
                </a:solidFill>
                <a:latin typeface="Actay Wide Bd" pitchFamily="50" charset="-52"/>
              </a:rPr>
              <a:t>«значимых других» </a:t>
            </a:r>
            <a:r>
              <a:rPr lang="ru-RU" sz="2400" dirty="0">
                <a:solidFill>
                  <a:srgbClr val="5D317D"/>
                </a:solidFill>
                <a:latin typeface="Actay Wide Bd" pitchFamily="50" charset="-52"/>
              </a:rPr>
              <a:t>-</a:t>
            </a:r>
            <a:r>
              <a:rPr lang="ru-RU" sz="2400" b="1" dirty="0">
                <a:solidFill>
                  <a:srgbClr val="5D317D"/>
                </a:solidFill>
                <a:latin typeface="Actay Wide Bd" pitchFamily="50" charset="-52"/>
              </a:rPr>
              <a:t> </a:t>
            </a:r>
            <a:r>
              <a:rPr lang="ru-RU" sz="2400" dirty="0">
                <a:solidFill>
                  <a:srgbClr val="5D317D"/>
                </a:solidFill>
                <a:latin typeface="Actay Wide Bd" pitchFamily="50" charset="-52"/>
              </a:rPr>
              <a:t>людей, играющих решающую роль в процессе социализации, чьи суждения и действия являются образцом при формировании собственного мнения, суждения или линии поведения.</a:t>
            </a:r>
          </a:p>
        </p:txBody>
      </p:sp>
    </p:spTree>
    <p:extLst>
      <p:ext uri="{BB962C8B-B14F-4D97-AF65-F5344CB8AC3E}">
        <p14:creationId xmlns:p14="http://schemas.microsoft.com/office/powerpoint/2010/main" val="28164368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49F02375-E376-471C-9829-6DE849E50CE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8709" y="3034"/>
            <a:ext cx="1962916" cy="6854966"/>
          </a:xfrm>
          <a:prstGeom prst="rect">
            <a:avLst/>
          </a:prstGeom>
        </p:spPr>
      </p:pic>
      <p:sp>
        <p:nvSpPr>
          <p:cNvPr id="5" name="Заголовок 3">
            <a:extLst>
              <a:ext uri="{FF2B5EF4-FFF2-40B4-BE49-F238E27FC236}">
                <a16:creationId xmlns:a16="http://schemas.microsoft.com/office/drawing/2014/main" id="{3BCD9286-F481-4385-936C-A24CADAB22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3645" y="332819"/>
            <a:ext cx="8036778" cy="813593"/>
          </a:xfrm>
        </p:spPr>
        <p:txBody>
          <a:bodyPr>
            <a:normAutofit/>
          </a:bodyPr>
          <a:lstStyle/>
          <a:p>
            <a:r>
              <a:rPr lang="ru-RU" sz="3500" dirty="0">
                <a:solidFill>
                  <a:srgbClr val="5D317D"/>
                </a:solidFill>
                <a:latin typeface="Actay Wide Bd" pitchFamily="50" charset="-52"/>
              </a:rPr>
              <a:t>Наставник/Куратор</a:t>
            </a:r>
          </a:p>
        </p:txBody>
      </p:sp>
      <p:sp>
        <p:nvSpPr>
          <p:cNvPr id="6" name="Заголовок 3">
            <a:extLst>
              <a:ext uri="{FF2B5EF4-FFF2-40B4-BE49-F238E27FC236}">
                <a16:creationId xmlns:a16="http://schemas.microsoft.com/office/drawing/2014/main" id="{492BEC93-4AFD-45CA-A97B-2597E85CCCD9}"/>
              </a:ext>
            </a:extLst>
          </p:cNvPr>
          <p:cNvSpPr txBox="1">
            <a:spLocks/>
          </p:cNvSpPr>
          <p:nvPr/>
        </p:nvSpPr>
        <p:spPr>
          <a:xfrm>
            <a:off x="277042" y="2431897"/>
            <a:ext cx="9709168" cy="9986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endParaRPr lang="ru-RU" sz="2400" dirty="0">
              <a:solidFill>
                <a:srgbClr val="5D317D"/>
              </a:solidFill>
              <a:latin typeface="Actay Wide Bd" pitchFamily="50" charset="-52"/>
            </a:endParaRP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23189062-F7F5-4633-A19E-BA15C41D419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758" y="1670506"/>
            <a:ext cx="448466" cy="449408"/>
          </a:xfrm>
          <a:prstGeom prst="rect">
            <a:avLst/>
          </a:prstGeom>
        </p:spPr>
      </p:pic>
      <p:sp>
        <p:nvSpPr>
          <p:cNvPr id="13" name="Прямоугольник 12"/>
          <p:cNvSpPr/>
          <p:nvPr/>
        </p:nvSpPr>
        <p:spPr>
          <a:xfrm>
            <a:off x="1628632" y="1384195"/>
            <a:ext cx="840247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solidFill>
                  <a:srgbClr val="5D317D"/>
                </a:solidFill>
                <a:latin typeface="Actay Wide Bd" pitchFamily="50" charset="-52"/>
              </a:rPr>
              <a:t>Профессионально грамотный специалист, закрепленный за Выпускником на весь период его социальной адаптации</a:t>
            </a:r>
            <a:endParaRPr lang="ru-RU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14" name="Рисунок 13">
            <a:extLst>
              <a:ext uri="{FF2B5EF4-FFF2-40B4-BE49-F238E27FC236}">
                <a16:creationId xmlns:a16="http://schemas.microsoft.com/office/drawing/2014/main" id="{23189062-F7F5-4633-A19E-BA15C41D419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681" y="3193576"/>
            <a:ext cx="448466" cy="429866"/>
          </a:xfrm>
          <a:prstGeom prst="rect">
            <a:avLst/>
          </a:prstGeom>
        </p:spPr>
      </p:pic>
      <p:sp>
        <p:nvSpPr>
          <p:cNvPr id="15" name="Прямоугольник 14"/>
          <p:cNvSpPr/>
          <p:nvPr/>
        </p:nvSpPr>
        <p:spPr>
          <a:xfrm>
            <a:off x="1642279" y="3064892"/>
            <a:ext cx="836152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solidFill>
                  <a:srgbClr val="5D317D"/>
                </a:solidFill>
                <a:latin typeface="Actay Wide Bd" pitchFamily="50" charset="-52"/>
              </a:rPr>
              <a:t>Способен в кратчайшие сроки установить контакт и сформировать устойчивые отношения с Выпускником</a:t>
            </a:r>
            <a:endParaRPr lang="ru-RU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16" name="Рисунок 15">
            <a:extLst>
              <a:ext uri="{FF2B5EF4-FFF2-40B4-BE49-F238E27FC236}">
                <a16:creationId xmlns:a16="http://schemas.microsoft.com/office/drawing/2014/main" id="{23189062-F7F5-4633-A19E-BA15C41D419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547" y="4615218"/>
            <a:ext cx="448466" cy="429866"/>
          </a:xfrm>
          <a:prstGeom prst="rect">
            <a:avLst/>
          </a:prstGeom>
        </p:spPr>
      </p:pic>
      <p:sp>
        <p:nvSpPr>
          <p:cNvPr id="17" name="Прямоугольник 16"/>
          <p:cNvSpPr/>
          <p:nvPr/>
        </p:nvSpPr>
        <p:spPr>
          <a:xfrm>
            <a:off x="1710519" y="4443315"/>
            <a:ext cx="830693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solidFill>
                  <a:srgbClr val="5D317D"/>
                </a:solidFill>
                <a:latin typeface="Actay Wide Bd" pitchFamily="50" charset="-52"/>
              </a:rPr>
              <a:t>В работе руководствуется определенными принципами и этическими нормами</a:t>
            </a:r>
            <a:endParaRPr lang="ru-RU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57237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49F02375-E376-471C-9829-6DE849E50CE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8709" y="3034"/>
            <a:ext cx="1962916" cy="6854966"/>
          </a:xfrm>
          <a:prstGeom prst="rect">
            <a:avLst/>
          </a:prstGeom>
        </p:spPr>
      </p:pic>
      <p:sp>
        <p:nvSpPr>
          <p:cNvPr id="5" name="Заголовок 3">
            <a:extLst>
              <a:ext uri="{FF2B5EF4-FFF2-40B4-BE49-F238E27FC236}">
                <a16:creationId xmlns:a16="http://schemas.microsoft.com/office/drawing/2014/main" id="{3BCD9286-F481-4385-936C-A24CADAB22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5327" y="305344"/>
            <a:ext cx="8036778" cy="731886"/>
          </a:xfrm>
        </p:spPr>
        <p:txBody>
          <a:bodyPr>
            <a:normAutofit/>
          </a:bodyPr>
          <a:lstStyle/>
          <a:p>
            <a:r>
              <a:rPr lang="ru-RU" sz="3500" dirty="0">
                <a:solidFill>
                  <a:srgbClr val="5D317D"/>
                </a:solidFill>
                <a:latin typeface="Actay Wide Bd" pitchFamily="50" charset="-52"/>
              </a:rPr>
              <a:t>Особенности программы:</a:t>
            </a:r>
          </a:p>
        </p:txBody>
      </p:sp>
      <p:sp>
        <p:nvSpPr>
          <p:cNvPr id="7" name="Заголовок 3">
            <a:extLst>
              <a:ext uri="{FF2B5EF4-FFF2-40B4-BE49-F238E27FC236}">
                <a16:creationId xmlns:a16="http://schemas.microsoft.com/office/drawing/2014/main" id="{3BCD9286-F481-4385-936C-A24CADAB22CD}"/>
              </a:ext>
            </a:extLst>
          </p:cNvPr>
          <p:cNvSpPr txBox="1">
            <a:spLocks/>
          </p:cNvSpPr>
          <p:nvPr/>
        </p:nvSpPr>
        <p:spPr>
          <a:xfrm>
            <a:off x="277042" y="1643829"/>
            <a:ext cx="9813441" cy="17866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71500" indent="-571500">
              <a:buFont typeface="Arial" pitchFamily="34" charset="0"/>
              <a:buChar char="•"/>
            </a:pPr>
            <a:r>
              <a:rPr lang="ru-RU" sz="2400" dirty="0">
                <a:solidFill>
                  <a:srgbClr val="5D317D"/>
                </a:solidFill>
                <a:latin typeface="Actay Wide Bd" pitchFamily="50" charset="-52"/>
              </a:rPr>
              <a:t>мотивация на самостоятельное решение проблемы, под контролем наставника/куратора</a:t>
            </a:r>
          </a:p>
          <a:p>
            <a:pPr marL="571500" indent="-571500">
              <a:buFontTx/>
              <a:buChar char="-"/>
            </a:pPr>
            <a:endParaRPr lang="ru-RU" sz="2400" dirty="0">
              <a:solidFill>
                <a:srgbClr val="5D317D"/>
              </a:solidFill>
              <a:latin typeface="Actay Wide Bd" pitchFamily="50" charset="-52"/>
            </a:endParaRPr>
          </a:p>
          <a:p>
            <a:pPr marL="571500" indent="-571500">
              <a:buFont typeface="Arial" pitchFamily="34" charset="0"/>
              <a:buChar char="•"/>
            </a:pPr>
            <a:r>
              <a:rPr lang="ru-RU" sz="2400" dirty="0">
                <a:solidFill>
                  <a:srgbClr val="5D317D"/>
                </a:solidFill>
                <a:latin typeface="Actay Wide Bd" pitchFamily="50" charset="-52"/>
              </a:rPr>
              <a:t>передача опыта наставника, где главным критерием успешности наставничества является наличие доверительных отношений между специалистом и Выпускником</a:t>
            </a:r>
          </a:p>
          <a:p>
            <a:pPr marL="571500" indent="-571500">
              <a:buFont typeface="Arial" pitchFamily="34" charset="0"/>
              <a:buChar char="•"/>
            </a:pPr>
            <a:endParaRPr lang="ru-RU" sz="2400" dirty="0">
              <a:solidFill>
                <a:srgbClr val="5D317D"/>
              </a:solidFill>
              <a:latin typeface="Actay Wide Bd" pitchFamily="50" charset="-52"/>
            </a:endParaRPr>
          </a:p>
          <a:p>
            <a:pPr marL="571500" indent="-571500">
              <a:buFont typeface="Arial" pitchFamily="34" charset="0"/>
              <a:buChar char="•"/>
            </a:pPr>
            <a:r>
              <a:rPr lang="ru-RU" sz="2400" dirty="0">
                <a:solidFill>
                  <a:srgbClr val="5D317D"/>
                </a:solidFill>
                <a:latin typeface="Actay Wide Bd" pitchFamily="50" charset="-52"/>
              </a:rPr>
              <a:t>непрерывность работы с Выпускником в течение всего периода его социальной адаптации</a:t>
            </a:r>
          </a:p>
        </p:txBody>
      </p:sp>
      <p:sp>
        <p:nvSpPr>
          <p:cNvPr id="8" name="Заголовок 3">
            <a:extLst>
              <a:ext uri="{FF2B5EF4-FFF2-40B4-BE49-F238E27FC236}">
                <a16:creationId xmlns:a16="http://schemas.microsoft.com/office/drawing/2014/main" id="{492BEC93-4AFD-45CA-A97B-2597E85CCCD9}"/>
              </a:ext>
            </a:extLst>
          </p:cNvPr>
          <p:cNvSpPr txBox="1">
            <a:spLocks/>
          </p:cNvSpPr>
          <p:nvPr/>
        </p:nvSpPr>
        <p:spPr>
          <a:xfrm>
            <a:off x="277042" y="3136233"/>
            <a:ext cx="9709168" cy="316831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2400" dirty="0">
              <a:solidFill>
                <a:srgbClr val="5D317D"/>
              </a:solidFill>
              <a:latin typeface="Actay Wide Bd" pitchFamily="50" charset="-52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32348" y="4250323"/>
            <a:ext cx="3681663" cy="2117558"/>
          </a:xfrm>
          <a:prstGeom prst="round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cmpd="tri"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СПЕЦИАЛИСТ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408819" y="4186988"/>
            <a:ext cx="3681663" cy="2117558"/>
          </a:xfrm>
          <a:prstGeom prst="round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ВЫПУСКНИК</a:t>
            </a:r>
          </a:p>
        </p:txBody>
      </p:sp>
      <p:sp>
        <p:nvSpPr>
          <p:cNvPr id="13" name="Стрелка вправо 12"/>
          <p:cNvSpPr/>
          <p:nvPr/>
        </p:nvSpPr>
        <p:spPr>
          <a:xfrm>
            <a:off x="3964563" y="4965510"/>
            <a:ext cx="2334126" cy="553452"/>
          </a:xfrm>
          <a:prstGeom prst="rightArrow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4007596" y="4278040"/>
            <a:ext cx="220763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помощь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814009" y="5518962"/>
            <a:ext cx="2594809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800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поддержка</a:t>
            </a:r>
          </a:p>
        </p:txBody>
      </p:sp>
    </p:spTree>
    <p:extLst>
      <p:ext uri="{BB962C8B-B14F-4D97-AF65-F5344CB8AC3E}">
        <p14:creationId xmlns:p14="http://schemas.microsoft.com/office/powerpoint/2010/main" val="27263077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30C86B4F-CF60-4486-97C0-4897A681D0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9440" y="216993"/>
            <a:ext cx="5196839" cy="806590"/>
          </a:xfrm>
        </p:spPr>
        <p:txBody>
          <a:bodyPr>
            <a:normAutofit/>
          </a:bodyPr>
          <a:lstStyle/>
          <a:p>
            <a:r>
              <a:rPr lang="ru-RU" sz="3500" dirty="0">
                <a:solidFill>
                  <a:srgbClr val="5D317D"/>
                </a:solidFill>
                <a:latin typeface="Actay Wide Bd" pitchFamily="50" charset="-52"/>
              </a:rPr>
              <a:t>Механизм реализации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49F02375-E376-471C-9829-6DE849E50CE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8709" y="3034"/>
            <a:ext cx="1962916" cy="6854966"/>
          </a:xfrm>
          <a:prstGeom prst="rect">
            <a:avLst/>
          </a:prstGeom>
        </p:spPr>
      </p:pic>
      <p:pic>
        <p:nvPicPr>
          <p:cNvPr id="24" name="Рисунок 23">
            <a:extLst>
              <a:ext uri="{FF2B5EF4-FFF2-40B4-BE49-F238E27FC236}">
                <a16:creationId xmlns:a16="http://schemas.microsoft.com/office/drawing/2014/main" id="{23189062-F7F5-4633-A19E-BA15C41D419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292" y="1124595"/>
            <a:ext cx="448466" cy="449408"/>
          </a:xfrm>
          <a:prstGeom prst="rect">
            <a:avLst/>
          </a:prstGeom>
        </p:spPr>
      </p:pic>
      <p:sp>
        <p:nvSpPr>
          <p:cNvPr id="32" name="Заголовок 3">
            <a:extLst>
              <a:ext uri="{FF2B5EF4-FFF2-40B4-BE49-F238E27FC236}">
                <a16:creationId xmlns:a16="http://schemas.microsoft.com/office/drawing/2014/main" id="{C641535D-DFDD-418A-B3FA-54C68966C7C1}"/>
              </a:ext>
            </a:extLst>
          </p:cNvPr>
          <p:cNvSpPr txBox="1">
            <a:spLocks/>
          </p:cNvSpPr>
          <p:nvPr/>
        </p:nvSpPr>
        <p:spPr>
          <a:xfrm>
            <a:off x="1398033" y="1095386"/>
            <a:ext cx="8583329" cy="68077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400" dirty="0">
                <a:solidFill>
                  <a:srgbClr val="5D317D"/>
                </a:solidFill>
                <a:latin typeface="Actay Wide Bd" pitchFamily="50" charset="-52"/>
              </a:rPr>
              <a:t>Соотнесение Выпускника к группе по степени сложности проблем</a:t>
            </a:r>
          </a:p>
        </p:txBody>
      </p:sp>
      <p:sp>
        <p:nvSpPr>
          <p:cNvPr id="35" name="Заголовок 3">
            <a:extLst>
              <a:ext uri="{FF2B5EF4-FFF2-40B4-BE49-F238E27FC236}">
                <a16:creationId xmlns:a16="http://schemas.microsoft.com/office/drawing/2014/main" id="{59FE1F22-EA27-4598-900F-ECC46496D473}"/>
              </a:ext>
            </a:extLst>
          </p:cNvPr>
          <p:cNvSpPr txBox="1">
            <a:spLocks/>
          </p:cNvSpPr>
          <p:nvPr/>
        </p:nvSpPr>
        <p:spPr>
          <a:xfrm>
            <a:off x="1318660" y="5846176"/>
            <a:ext cx="2781701" cy="10118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br>
              <a:rPr lang="ru-RU" sz="2500" b="1" dirty="0">
                <a:solidFill>
                  <a:srgbClr val="5D317D"/>
                </a:solidFill>
                <a:latin typeface="Actay Wide Bd" pitchFamily="50" charset="-52"/>
              </a:rPr>
            </a:br>
            <a:endParaRPr lang="ru-RU" sz="2500" b="1" dirty="0">
              <a:solidFill>
                <a:srgbClr val="5D317D"/>
              </a:solidFill>
              <a:latin typeface="Actay Wide Bd" pitchFamily="50" charset="-52"/>
            </a:endParaRPr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6452049"/>
              </p:ext>
            </p:extLst>
          </p:nvPr>
        </p:nvGraphicFramePr>
        <p:xfrm>
          <a:off x="627797" y="1981654"/>
          <a:ext cx="9594377" cy="4297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95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848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35678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rgbClr val="5D317D"/>
                          </a:solidFill>
                        </a:rPr>
                        <a:t>Группа 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rgbClr val="5D317D"/>
                          </a:solidFill>
                        </a:rPr>
                        <a:t>Характеристика Выпускника</a:t>
                      </a:r>
                    </a:p>
                    <a:p>
                      <a:pPr algn="ctr"/>
                      <a:endParaRPr lang="ru-RU" dirty="0">
                        <a:solidFill>
                          <a:srgbClr val="5D317D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5678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solidFill>
                            <a:srgbClr val="7030A0"/>
                          </a:solidFill>
                          <a:latin typeface="Actay Wide Bd"/>
                        </a:rPr>
                        <a:t>1</a:t>
                      </a:r>
                      <a:endParaRPr lang="ru-RU" b="1" dirty="0">
                        <a:solidFill>
                          <a:srgbClr val="7030A0"/>
                        </a:solidFill>
                        <a:latin typeface="Actay Wide Bd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latin typeface="Actay Wide Bd"/>
                        </a:rPr>
                        <a:t>Высокий</a:t>
                      </a:r>
                      <a:r>
                        <a:rPr lang="ru-RU" baseline="0" dirty="0">
                          <a:latin typeface="Actay Wide Bd"/>
                        </a:rPr>
                        <a:t> уровень социальной компетентности, хорошо структурированные жизненные планы, наличие общего образования, готовность продолжать обучение либо трудоустроиться</a:t>
                      </a:r>
                      <a:endParaRPr lang="ru-RU" dirty="0">
                        <a:latin typeface="Actay Wide Bd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567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>
                          <a:solidFill>
                            <a:srgbClr val="7030A0"/>
                          </a:solidFill>
                          <a:latin typeface="Actay Wide Bd"/>
                        </a:rPr>
                        <a:t>2</a:t>
                      </a:r>
                      <a:endParaRPr lang="ru-RU" b="1" dirty="0">
                        <a:solidFill>
                          <a:srgbClr val="7030A0"/>
                        </a:solidFill>
                        <a:latin typeface="Actay Wide Bd"/>
                      </a:endParaRPr>
                    </a:p>
                    <a:p>
                      <a:pPr algn="ctr"/>
                      <a:endParaRPr lang="ru-RU" b="1" dirty="0">
                        <a:solidFill>
                          <a:srgbClr val="7030A0"/>
                        </a:solidFill>
                        <a:latin typeface="Actay Wide Bd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latin typeface="Actay Wide Bd"/>
                        </a:rPr>
                        <a:t>Недостаточно сформированы социальные навыки, четкие жизненные планы,</a:t>
                      </a:r>
                      <a:r>
                        <a:rPr lang="ru-RU" baseline="0" dirty="0">
                          <a:latin typeface="Actay Wide Bd"/>
                        </a:rPr>
                        <a:t> способность к самостоятельному принятию решений, недостаточно активны, испытывают проблемы с коммуникацией</a:t>
                      </a:r>
                      <a:endParaRPr lang="ru-RU" dirty="0">
                        <a:latin typeface="Actay Wide Bd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567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>
                          <a:solidFill>
                            <a:srgbClr val="7030A0"/>
                          </a:solidFill>
                          <a:latin typeface="Actay Wide Bd"/>
                        </a:rPr>
                        <a:t>3</a:t>
                      </a:r>
                      <a:endParaRPr lang="ru-RU" b="1" dirty="0">
                        <a:solidFill>
                          <a:srgbClr val="7030A0"/>
                        </a:solidFill>
                        <a:latin typeface="Actay Wide Bd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b="1" dirty="0">
                        <a:solidFill>
                          <a:srgbClr val="7030A0"/>
                        </a:solidFill>
                        <a:latin typeface="Actay Wide Bd"/>
                      </a:endParaRPr>
                    </a:p>
                    <a:p>
                      <a:pPr algn="ctr"/>
                      <a:endParaRPr lang="ru-RU" b="1" dirty="0">
                        <a:solidFill>
                          <a:srgbClr val="7030A0"/>
                        </a:solidFill>
                        <a:latin typeface="Actay Wide Bd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latin typeface="Actay Wide Bd"/>
                        </a:rPr>
                        <a:t>Выпускники с нарушенным здоровьем, не получившие  основного общего образования, не обладают достаточно развитыми социальными навыками, испытывают серьезные проблемы с социальной</a:t>
                      </a:r>
                      <a:r>
                        <a:rPr lang="ru-RU" baseline="0" dirty="0">
                          <a:latin typeface="Actay Wide Bd"/>
                        </a:rPr>
                        <a:t> адаптацией</a:t>
                      </a:r>
                      <a:endParaRPr lang="ru-RU" dirty="0">
                        <a:latin typeface="Actay Wide Bd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567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>
                          <a:solidFill>
                            <a:srgbClr val="7030A0"/>
                          </a:solidFill>
                          <a:latin typeface="Actay Wide Bd"/>
                        </a:rPr>
                        <a:t>4</a:t>
                      </a:r>
                      <a:endParaRPr lang="ru-RU" b="1" dirty="0">
                        <a:solidFill>
                          <a:srgbClr val="7030A0"/>
                        </a:solidFill>
                        <a:latin typeface="Actay Wide Bd"/>
                      </a:endParaRPr>
                    </a:p>
                    <a:p>
                      <a:pPr algn="ctr"/>
                      <a:endParaRPr lang="ru-RU" b="1" dirty="0">
                        <a:solidFill>
                          <a:srgbClr val="7030A0"/>
                        </a:solidFill>
                        <a:latin typeface="Actay Wide Bd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latin typeface="Actay Wide Bd"/>
                        </a:rPr>
                        <a:t>Нарушения, связанные с социальной дезадаптированностью, высокий уровень конфликтности,</a:t>
                      </a:r>
                      <a:r>
                        <a:rPr lang="ru-RU" baseline="0" dirty="0">
                          <a:latin typeface="Actay Wide Bd"/>
                        </a:rPr>
                        <a:t> низкая  социальная компетентность, отсутствует среднее (полное) общее образование</a:t>
                      </a:r>
                      <a:endParaRPr lang="ru-RU" dirty="0">
                        <a:latin typeface="Actay Wide Bd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824386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30C86B4F-CF60-4486-97C0-4897A681D0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9440" y="216993"/>
            <a:ext cx="5196839" cy="806590"/>
          </a:xfrm>
        </p:spPr>
        <p:txBody>
          <a:bodyPr>
            <a:normAutofit/>
          </a:bodyPr>
          <a:lstStyle/>
          <a:p>
            <a:r>
              <a:rPr lang="ru-RU" sz="3500" dirty="0">
                <a:solidFill>
                  <a:srgbClr val="5D317D"/>
                </a:solidFill>
                <a:latin typeface="Actay Wide Bd" pitchFamily="50" charset="-52"/>
              </a:rPr>
              <a:t>Механизм реализации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49F02375-E376-471C-9829-6DE849E50CE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8709" y="3034"/>
            <a:ext cx="1962916" cy="6854966"/>
          </a:xfrm>
          <a:prstGeom prst="rect">
            <a:avLst/>
          </a:prstGeom>
        </p:spPr>
      </p:pic>
      <p:pic>
        <p:nvPicPr>
          <p:cNvPr id="24" name="Рисунок 23">
            <a:extLst>
              <a:ext uri="{FF2B5EF4-FFF2-40B4-BE49-F238E27FC236}">
                <a16:creationId xmlns:a16="http://schemas.microsoft.com/office/drawing/2014/main" id="{23189062-F7F5-4633-A19E-BA15C41D419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645" y="1165538"/>
            <a:ext cx="448466" cy="449408"/>
          </a:xfrm>
          <a:prstGeom prst="rect">
            <a:avLst/>
          </a:prstGeom>
        </p:spPr>
      </p:pic>
      <p:sp>
        <p:nvSpPr>
          <p:cNvPr id="32" name="Заголовок 3">
            <a:extLst>
              <a:ext uri="{FF2B5EF4-FFF2-40B4-BE49-F238E27FC236}">
                <a16:creationId xmlns:a16="http://schemas.microsoft.com/office/drawing/2014/main" id="{C641535D-DFDD-418A-B3FA-54C68966C7C1}"/>
              </a:ext>
            </a:extLst>
          </p:cNvPr>
          <p:cNvSpPr txBox="1">
            <a:spLocks/>
          </p:cNvSpPr>
          <p:nvPr/>
        </p:nvSpPr>
        <p:spPr>
          <a:xfrm>
            <a:off x="1384385" y="1040795"/>
            <a:ext cx="8583329" cy="68077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400" dirty="0">
                <a:solidFill>
                  <a:srgbClr val="5D317D"/>
                </a:solidFill>
                <a:latin typeface="Actay Wide Bd" pitchFamily="50" charset="-52"/>
              </a:rPr>
              <a:t>Выбор уровня постинтернатного сопровождения</a:t>
            </a:r>
          </a:p>
        </p:txBody>
      </p:sp>
      <p:sp>
        <p:nvSpPr>
          <p:cNvPr id="35" name="Заголовок 3">
            <a:extLst>
              <a:ext uri="{FF2B5EF4-FFF2-40B4-BE49-F238E27FC236}">
                <a16:creationId xmlns:a16="http://schemas.microsoft.com/office/drawing/2014/main" id="{59FE1F22-EA27-4598-900F-ECC46496D473}"/>
              </a:ext>
            </a:extLst>
          </p:cNvPr>
          <p:cNvSpPr txBox="1">
            <a:spLocks/>
          </p:cNvSpPr>
          <p:nvPr/>
        </p:nvSpPr>
        <p:spPr>
          <a:xfrm>
            <a:off x="1318660" y="5846176"/>
            <a:ext cx="2781701" cy="10118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br>
              <a:rPr lang="ru-RU" sz="2500" b="1" dirty="0">
                <a:solidFill>
                  <a:srgbClr val="5D317D"/>
                </a:solidFill>
                <a:latin typeface="Actay Wide Bd" pitchFamily="50" charset="-52"/>
              </a:rPr>
            </a:br>
            <a:endParaRPr lang="ru-RU" sz="2500" b="1" dirty="0">
              <a:solidFill>
                <a:srgbClr val="5D317D"/>
              </a:solidFill>
              <a:latin typeface="Actay Wide Bd" pitchFamily="50" charset="-52"/>
            </a:endParaRPr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4606630"/>
              </p:ext>
            </p:extLst>
          </p:nvPr>
        </p:nvGraphicFramePr>
        <p:xfrm>
          <a:off x="972878" y="1892517"/>
          <a:ext cx="8994836" cy="41925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16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443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8038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2847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011173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rgbClr val="5D317D"/>
                          </a:solidFill>
                          <a:latin typeface="Actay Wide Bd"/>
                        </a:rPr>
                        <a:t>№</a:t>
                      </a:r>
                      <a:r>
                        <a:rPr lang="ru-RU" baseline="0" dirty="0">
                          <a:solidFill>
                            <a:srgbClr val="5D317D"/>
                          </a:solidFill>
                          <a:latin typeface="Actay Wide Bd"/>
                        </a:rPr>
                        <a:t> </a:t>
                      </a:r>
                      <a:r>
                        <a:rPr lang="ru-RU" baseline="0" dirty="0" err="1">
                          <a:solidFill>
                            <a:srgbClr val="5D317D"/>
                          </a:solidFill>
                          <a:latin typeface="Actay Wide Bd"/>
                        </a:rPr>
                        <a:t>п</a:t>
                      </a:r>
                      <a:r>
                        <a:rPr lang="ru-RU" baseline="0" dirty="0">
                          <a:solidFill>
                            <a:srgbClr val="5D317D"/>
                          </a:solidFill>
                          <a:latin typeface="Actay Wide Bd"/>
                        </a:rPr>
                        <a:t>/</a:t>
                      </a:r>
                      <a:r>
                        <a:rPr lang="ru-RU" baseline="0" dirty="0" err="1">
                          <a:solidFill>
                            <a:srgbClr val="5D317D"/>
                          </a:solidFill>
                          <a:latin typeface="Actay Wide Bd"/>
                        </a:rPr>
                        <a:t>п</a:t>
                      </a:r>
                      <a:r>
                        <a:rPr lang="ru-RU" dirty="0">
                          <a:solidFill>
                            <a:srgbClr val="5D317D"/>
                          </a:solidFill>
                          <a:latin typeface="Actay Wide Bd"/>
                        </a:rPr>
                        <a:t> 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rgbClr val="5D317D"/>
                          </a:solidFill>
                          <a:latin typeface="Actay Wide Bd"/>
                        </a:rPr>
                        <a:t>Наименование</a:t>
                      </a:r>
                      <a:r>
                        <a:rPr lang="ru-RU" baseline="0" dirty="0">
                          <a:solidFill>
                            <a:srgbClr val="5D317D"/>
                          </a:solidFill>
                          <a:latin typeface="Actay Wide Bd"/>
                        </a:rPr>
                        <a:t> уровня</a:t>
                      </a:r>
                      <a:endParaRPr lang="ru-RU" dirty="0">
                        <a:solidFill>
                          <a:srgbClr val="5D317D"/>
                        </a:solidFill>
                        <a:latin typeface="Actay Wide Bd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rgbClr val="5D317D"/>
                          </a:solidFill>
                          <a:latin typeface="Actay Wide Bd"/>
                        </a:rPr>
                        <a:t>Частота взаимодействия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rgbClr val="5D317D"/>
                          </a:solidFill>
                          <a:latin typeface="Actay Wide Bd"/>
                        </a:rPr>
                        <a:t>Группа Выпускников</a:t>
                      </a:r>
                    </a:p>
                    <a:p>
                      <a:pPr algn="ctr"/>
                      <a:endParaRPr lang="ru-RU" dirty="0">
                        <a:solidFill>
                          <a:srgbClr val="5D317D"/>
                        </a:solidFill>
                        <a:latin typeface="Actay Wide Bd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7822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solidFill>
                            <a:srgbClr val="7030A0"/>
                          </a:solidFill>
                          <a:latin typeface="Actay Wide Bd"/>
                        </a:rPr>
                        <a:t>1</a:t>
                      </a:r>
                      <a:endParaRPr lang="ru-RU" b="1" dirty="0">
                        <a:solidFill>
                          <a:srgbClr val="7030A0"/>
                        </a:solidFill>
                        <a:latin typeface="Actay Wide Bd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>
                          <a:latin typeface="Actay Wide Bd"/>
                        </a:rPr>
                        <a:t>Адаптационный уровень</a:t>
                      </a:r>
                    </a:p>
                    <a:p>
                      <a:pPr algn="ctr"/>
                      <a:endParaRPr lang="ru-RU" b="0" dirty="0">
                        <a:latin typeface="Actay Wide Bd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>
                          <a:latin typeface="Actay Wide Bd"/>
                        </a:rPr>
                        <a:t>1-2 раза в месяц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>
                          <a:latin typeface="Actay Wide Bd"/>
                        </a:rPr>
                        <a:t>1 группа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5460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>
                          <a:solidFill>
                            <a:srgbClr val="7030A0"/>
                          </a:solidFill>
                          <a:latin typeface="Actay Wide Bd"/>
                        </a:rPr>
                        <a:t>2</a:t>
                      </a:r>
                      <a:endParaRPr lang="ru-RU" b="1" dirty="0">
                        <a:solidFill>
                          <a:srgbClr val="7030A0"/>
                        </a:solidFill>
                        <a:latin typeface="Actay Wide Bd"/>
                      </a:endParaRPr>
                    </a:p>
                    <a:p>
                      <a:pPr algn="ctr"/>
                      <a:endParaRPr lang="ru-RU" b="1" dirty="0">
                        <a:solidFill>
                          <a:srgbClr val="7030A0"/>
                        </a:solidFill>
                        <a:latin typeface="Actay Wide Bd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Actay Wide Bd"/>
                        </a:rPr>
                        <a:t>Базовый (профилактический) уровень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0" dirty="0">
                          <a:latin typeface="Actay Wide Bd"/>
                        </a:rPr>
                        <a:t>1-2 раза в месяц</a:t>
                      </a:r>
                    </a:p>
                    <a:p>
                      <a:pPr algn="ctr"/>
                      <a:endParaRPr lang="ru-RU" dirty="0">
                        <a:latin typeface="Actay Wide Bd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Actay Wide Bd"/>
                        </a:rPr>
                        <a:t>2 группа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1117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>
                          <a:solidFill>
                            <a:srgbClr val="7030A0"/>
                          </a:solidFill>
                          <a:latin typeface="Actay Wide Bd"/>
                        </a:rPr>
                        <a:t>3</a:t>
                      </a:r>
                      <a:endParaRPr lang="ru-RU" b="1" dirty="0">
                        <a:solidFill>
                          <a:srgbClr val="7030A0"/>
                        </a:solidFill>
                        <a:latin typeface="Actay Wide Bd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b="1" dirty="0">
                        <a:solidFill>
                          <a:srgbClr val="7030A0"/>
                        </a:solidFill>
                        <a:latin typeface="Actay Wide Bd"/>
                      </a:endParaRPr>
                    </a:p>
                    <a:p>
                      <a:pPr algn="ctr"/>
                      <a:endParaRPr lang="ru-RU" b="1" dirty="0">
                        <a:solidFill>
                          <a:srgbClr val="7030A0"/>
                        </a:solidFill>
                        <a:latin typeface="Actay Wide Bd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Actay Wide Bd"/>
                        </a:rPr>
                        <a:t>Кризисный уровень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Actay Wide Bd"/>
                        </a:rPr>
                        <a:t>1 раз в неделю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Actay Wide Bd"/>
                        </a:rPr>
                        <a:t>3-4 группа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782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>
                          <a:solidFill>
                            <a:srgbClr val="7030A0"/>
                          </a:solidFill>
                          <a:latin typeface="Actay Wide Bd"/>
                        </a:rPr>
                        <a:t>4</a:t>
                      </a:r>
                      <a:endParaRPr lang="ru-RU" b="1" dirty="0">
                        <a:solidFill>
                          <a:srgbClr val="7030A0"/>
                        </a:solidFill>
                        <a:latin typeface="Actay Wide Bd"/>
                      </a:endParaRPr>
                    </a:p>
                    <a:p>
                      <a:pPr algn="ctr"/>
                      <a:endParaRPr lang="ru-RU" b="1" dirty="0">
                        <a:solidFill>
                          <a:srgbClr val="7030A0"/>
                        </a:solidFill>
                        <a:latin typeface="Actay Wide Bd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Actay Wide Bd"/>
                        </a:rPr>
                        <a:t>Экстренный уровень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Actay Wide Bd"/>
                        </a:rPr>
                        <a:t>2-3 раза в неделю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Actay Wide Bd"/>
                        </a:rPr>
                        <a:t>4 группа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824386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49F02375-E376-471C-9829-6DE849E50CE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8709" y="3034"/>
            <a:ext cx="1962916" cy="6854966"/>
          </a:xfrm>
          <a:prstGeom prst="rect">
            <a:avLst/>
          </a:prstGeom>
        </p:spPr>
      </p:pic>
      <p:sp>
        <p:nvSpPr>
          <p:cNvPr id="6" name="Заголовок 3">
            <a:extLst>
              <a:ext uri="{FF2B5EF4-FFF2-40B4-BE49-F238E27FC236}">
                <a16:creationId xmlns:a16="http://schemas.microsoft.com/office/drawing/2014/main" id="{492BEC93-4AFD-45CA-A97B-2597E85CCCD9}"/>
              </a:ext>
            </a:extLst>
          </p:cNvPr>
          <p:cNvSpPr txBox="1">
            <a:spLocks/>
          </p:cNvSpPr>
          <p:nvPr/>
        </p:nvSpPr>
        <p:spPr>
          <a:xfrm>
            <a:off x="277042" y="2431897"/>
            <a:ext cx="9709168" cy="9986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endParaRPr lang="ru-RU" sz="2400" dirty="0">
              <a:solidFill>
                <a:srgbClr val="5D317D"/>
              </a:solidFill>
              <a:latin typeface="Actay Wide Bd" pitchFamily="50" charset="-52"/>
            </a:endParaRPr>
          </a:p>
        </p:txBody>
      </p:sp>
      <p:sp>
        <p:nvSpPr>
          <p:cNvPr id="7" name="Заголовок 3">
            <a:extLst>
              <a:ext uri="{FF2B5EF4-FFF2-40B4-BE49-F238E27FC236}">
                <a16:creationId xmlns:a16="http://schemas.microsoft.com/office/drawing/2014/main" id="{3BCD9286-F481-4385-936C-A24CADAB22CD}"/>
              </a:ext>
            </a:extLst>
          </p:cNvPr>
          <p:cNvSpPr txBox="1">
            <a:spLocks/>
          </p:cNvSpPr>
          <p:nvPr/>
        </p:nvSpPr>
        <p:spPr>
          <a:xfrm>
            <a:off x="405380" y="2273969"/>
            <a:ext cx="5196839" cy="8783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3500" dirty="0">
              <a:solidFill>
                <a:srgbClr val="5D317D"/>
              </a:solidFill>
              <a:latin typeface="Actay Wide Bd" pitchFamily="50" charset="-52"/>
            </a:endParaRPr>
          </a:p>
        </p:txBody>
      </p:sp>
      <p:sp>
        <p:nvSpPr>
          <p:cNvPr id="8" name="Заголовок 3">
            <a:extLst>
              <a:ext uri="{FF2B5EF4-FFF2-40B4-BE49-F238E27FC236}">
                <a16:creationId xmlns:a16="http://schemas.microsoft.com/office/drawing/2014/main" id="{492BEC93-4AFD-45CA-A97B-2597E85CCCD9}"/>
              </a:ext>
            </a:extLst>
          </p:cNvPr>
          <p:cNvSpPr txBox="1">
            <a:spLocks/>
          </p:cNvSpPr>
          <p:nvPr/>
        </p:nvSpPr>
        <p:spPr>
          <a:xfrm>
            <a:off x="277042" y="3136233"/>
            <a:ext cx="9709168" cy="316831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2400" dirty="0">
              <a:solidFill>
                <a:srgbClr val="5D317D"/>
              </a:solidFill>
              <a:latin typeface="Actay Wide Bd" pitchFamily="50" charset="-52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05380" y="113219"/>
            <a:ext cx="9874340" cy="35240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500" dirty="0">
                <a:solidFill>
                  <a:srgbClr val="5D317D"/>
                </a:solidFill>
                <a:latin typeface="Actay Wide Bd"/>
              </a:rPr>
              <a:t>Кейс образование</a:t>
            </a:r>
          </a:p>
          <a:p>
            <a:endParaRPr lang="ru-RU" sz="2000" dirty="0">
              <a:solidFill>
                <a:srgbClr val="5D317D"/>
              </a:solidFill>
              <a:latin typeface="Actay Wide Bd"/>
            </a:endParaRPr>
          </a:p>
          <a:p>
            <a:r>
              <a:rPr lang="ru-RU" sz="2400" dirty="0">
                <a:solidFill>
                  <a:srgbClr val="5D317D"/>
                </a:solidFill>
                <a:latin typeface="Actay Wide Bd"/>
              </a:rPr>
              <a:t>Получение профессионального образования, прохождение курсов профпереподготовки  </a:t>
            </a:r>
          </a:p>
          <a:p>
            <a:r>
              <a:rPr lang="ru-RU" sz="2400" dirty="0">
                <a:solidFill>
                  <a:srgbClr val="5D317D"/>
                </a:solidFill>
                <a:latin typeface="Actay Wide Bd"/>
              </a:rPr>
              <a:t> </a:t>
            </a:r>
          </a:p>
          <a:p>
            <a:r>
              <a:rPr lang="ru-RU" sz="2400" dirty="0">
                <a:solidFill>
                  <a:srgbClr val="5D317D"/>
                </a:solidFill>
                <a:latin typeface="Actay Wide Bd"/>
              </a:rPr>
              <a:t>Взаимодействие с организациями среднего, высшего профессионального образования </a:t>
            </a:r>
          </a:p>
          <a:p>
            <a:endParaRPr lang="ru-RU" sz="4800" dirty="0">
              <a:solidFill>
                <a:srgbClr val="5D317D"/>
              </a:solidFill>
              <a:latin typeface="Actay Wide Bd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736979" y="2931207"/>
            <a:ext cx="3452884" cy="1490668"/>
          </a:xfrm>
          <a:prstGeom prst="roundRect">
            <a:avLst/>
          </a:prstGeom>
          <a:noFill/>
          <a:ln w="57150">
            <a:solidFill>
              <a:srgbClr val="5D317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-835832" y="3081135"/>
            <a:ext cx="659850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>
                <a:solidFill>
                  <a:srgbClr val="5D317D"/>
                </a:solidFill>
                <a:latin typeface="Actay Wide Bd"/>
              </a:rPr>
              <a:t>ШАГ 1</a:t>
            </a:r>
          </a:p>
          <a:p>
            <a:pPr algn="ctr"/>
            <a:r>
              <a:rPr lang="ru-RU" dirty="0">
                <a:solidFill>
                  <a:srgbClr val="5D317D"/>
                </a:solidFill>
                <a:latin typeface="Actay Wide Bd"/>
              </a:rPr>
              <a:t>Профессиональное </a:t>
            </a:r>
          </a:p>
          <a:p>
            <a:pPr algn="ctr"/>
            <a:r>
              <a:rPr lang="ru-RU" dirty="0">
                <a:solidFill>
                  <a:srgbClr val="5D317D"/>
                </a:solidFill>
                <a:latin typeface="Actay Wide Bd"/>
              </a:rPr>
              <a:t>самоопределение</a:t>
            </a:r>
          </a:p>
          <a:p>
            <a:pPr algn="ctr"/>
            <a:r>
              <a:rPr lang="ru-RU" dirty="0">
                <a:solidFill>
                  <a:srgbClr val="5D317D"/>
                </a:solidFill>
                <a:latin typeface="Actay Wide Bd"/>
              </a:rPr>
              <a:t>Кем быть? 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4628760" y="3175596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dirty="0">
                <a:solidFill>
                  <a:srgbClr val="5D317D"/>
                </a:solidFill>
                <a:latin typeface="Actay Wide Bd"/>
              </a:rPr>
              <a:t>ШАГ 2</a:t>
            </a:r>
          </a:p>
          <a:p>
            <a:pPr algn="ctr"/>
            <a:r>
              <a:rPr lang="ru-RU" dirty="0">
                <a:solidFill>
                  <a:srgbClr val="5D317D"/>
                </a:solidFill>
                <a:latin typeface="Actay Wide Bd"/>
              </a:rPr>
              <a:t>Выбор </a:t>
            </a:r>
          </a:p>
          <a:p>
            <a:pPr algn="ctr"/>
            <a:r>
              <a:rPr lang="ru-RU" dirty="0">
                <a:solidFill>
                  <a:srgbClr val="5D317D"/>
                </a:solidFill>
                <a:latin typeface="Actay Wide Bd"/>
              </a:rPr>
              <a:t>направления </a:t>
            </a:r>
          </a:p>
        </p:txBody>
      </p:sp>
      <p:cxnSp>
        <p:nvCxnSpPr>
          <p:cNvPr id="13" name="Прямая со стрелкой 12"/>
          <p:cNvCxnSpPr>
            <a:stCxn id="5" idx="3"/>
          </p:cNvCxnSpPr>
          <p:nvPr/>
        </p:nvCxnSpPr>
        <p:spPr>
          <a:xfrm flipV="1">
            <a:off x="4189863" y="3671782"/>
            <a:ext cx="1737247" cy="4759"/>
          </a:xfrm>
          <a:prstGeom prst="straightConnector1">
            <a:avLst/>
          </a:prstGeom>
          <a:ln>
            <a:solidFill>
              <a:srgbClr val="5D317D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flipH="1">
            <a:off x="5133651" y="4332646"/>
            <a:ext cx="795484" cy="393349"/>
          </a:xfrm>
          <a:prstGeom prst="straightConnector1">
            <a:avLst/>
          </a:prstGeom>
          <a:ln>
            <a:solidFill>
              <a:srgbClr val="5D317D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Прямоугольник 16"/>
          <p:cNvSpPr/>
          <p:nvPr/>
        </p:nvSpPr>
        <p:spPr>
          <a:xfrm>
            <a:off x="2010486" y="5075746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dirty="0">
                <a:solidFill>
                  <a:srgbClr val="5D317D"/>
                </a:solidFill>
                <a:latin typeface="Actay Wide Bd"/>
              </a:rPr>
              <a:t>ШАГ 3</a:t>
            </a:r>
          </a:p>
          <a:p>
            <a:pPr algn="ctr"/>
            <a:r>
              <a:rPr lang="ru-RU" dirty="0">
                <a:solidFill>
                  <a:srgbClr val="5D317D"/>
                </a:solidFill>
                <a:latin typeface="Actay Wide Bd"/>
              </a:rPr>
              <a:t>Выбор </a:t>
            </a:r>
          </a:p>
          <a:p>
            <a:pPr algn="ctr"/>
            <a:r>
              <a:rPr lang="ru-RU" dirty="0">
                <a:solidFill>
                  <a:srgbClr val="5D317D"/>
                </a:solidFill>
                <a:latin typeface="Actay Wide Bd"/>
              </a:rPr>
              <a:t>учебного заведения</a:t>
            </a:r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4160" y="2878825"/>
            <a:ext cx="3505200" cy="1543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4331" y="4765886"/>
            <a:ext cx="3505200" cy="1543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368714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49F02375-E376-471C-9829-6DE849E50CE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8709" y="3034"/>
            <a:ext cx="1962916" cy="6854966"/>
          </a:xfrm>
          <a:prstGeom prst="rect">
            <a:avLst/>
          </a:prstGeom>
        </p:spPr>
      </p:pic>
      <p:sp>
        <p:nvSpPr>
          <p:cNvPr id="6" name="Заголовок 3">
            <a:extLst>
              <a:ext uri="{FF2B5EF4-FFF2-40B4-BE49-F238E27FC236}">
                <a16:creationId xmlns:a16="http://schemas.microsoft.com/office/drawing/2014/main" id="{492BEC93-4AFD-45CA-A97B-2597E85CCCD9}"/>
              </a:ext>
            </a:extLst>
          </p:cNvPr>
          <p:cNvSpPr txBox="1">
            <a:spLocks/>
          </p:cNvSpPr>
          <p:nvPr/>
        </p:nvSpPr>
        <p:spPr>
          <a:xfrm>
            <a:off x="277042" y="2188248"/>
            <a:ext cx="9709168" cy="9986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endParaRPr lang="ru-RU" sz="2400" dirty="0">
              <a:solidFill>
                <a:srgbClr val="5D317D"/>
              </a:solidFill>
              <a:latin typeface="Actay Wide Bd" pitchFamily="50" charset="-52"/>
            </a:endParaRPr>
          </a:p>
        </p:txBody>
      </p:sp>
      <p:sp>
        <p:nvSpPr>
          <p:cNvPr id="7" name="Заголовок 3">
            <a:extLst>
              <a:ext uri="{FF2B5EF4-FFF2-40B4-BE49-F238E27FC236}">
                <a16:creationId xmlns:a16="http://schemas.microsoft.com/office/drawing/2014/main" id="{3BCD9286-F481-4385-936C-A24CADAB22CD}"/>
              </a:ext>
            </a:extLst>
          </p:cNvPr>
          <p:cNvSpPr txBox="1">
            <a:spLocks/>
          </p:cNvSpPr>
          <p:nvPr/>
        </p:nvSpPr>
        <p:spPr>
          <a:xfrm>
            <a:off x="405380" y="2166332"/>
            <a:ext cx="5196839" cy="8783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3500" dirty="0">
              <a:solidFill>
                <a:srgbClr val="5D317D"/>
              </a:solidFill>
              <a:latin typeface="Actay Wide Bd" pitchFamily="50" charset="-52"/>
            </a:endParaRPr>
          </a:p>
        </p:txBody>
      </p:sp>
      <p:sp>
        <p:nvSpPr>
          <p:cNvPr id="8" name="Заголовок 3">
            <a:extLst>
              <a:ext uri="{FF2B5EF4-FFF2-40B4-BE49-F238E27FC236}">
                <a16:creationId xmlns:a16="http://schemas.microsoft.com/office/drawing/2014/main" id="{492BEC93-4AFD-45CA-A97B-2597E85CCCD9}"/>
              </a:ext>
            </a:extLst>
          </p:cNvPr>
          <p:cNvSpPr txBox="1">
            <a:spLocks/>
          </p:cNvSpPr>
          <p:nvPr/>
        </p:nvSpPr>
        <p:spPr>
          <a:xfrm>
            <a:off x="277042" y="3136233"/>
            <a:ext cx="9709168" cy="316831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2400" dirty="0">
              <a:solidFill>
                <a:srgbClr val="5D317D"/>
              </a:solidFill>
              <a:latin typeface="Actay Wide Bd" pitchFamily="50" charset="-52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77042" y="181173"/>
            <a:ext cx="987434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500" dirty="0">
                <a:solidFill>
                  <a:srgbClr val="5D317D"/>
                </a:solidFill>
                <a:latin typeface="Actay Wide Bd"/>
              </a:rPr>
              <a:t>Кейс образование</a:t>
            </a:r>
            <a:endParaRPr lang="ru-RU" sz="4800" dirty="0">
              <a:solidFill>
                <a:srgbClr val="5D317D"/>
              </a:solidFill>
              <a:latin typeface="Actay Wide Bd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9036" y="969196"/>
            <a:ext cx="2305180" cy="10147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Скругленный прямоугольник 17"/>
          <p:cNvSpPr/>
          <p:nvPr/>
        </p:nvSpPr>
        <p:spPr>
          <a:xfrm>
            <a:off x="405379" y="2212064"/>
            <a:ext cx="4384983" cy="974804"/>
          </a:xfrm>
          <a:prstGeom prst="roundRect">
            <a:avLst/>
          </a:prstGeom>
          <a:noFill/>
          <a:ln w="57150">
            <a:solidFill>
              <a:srgbClr val="5D317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4230874" y="1287303"/>
            <a:ext cx="180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solidFill>
                  <a:srgbClr val="5D317D"/>
                </a:solidFill>
                <a:latin typeface="Actay Wide Bd"/>
              </a:rPr>
              <a:t>ШАГ 1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232448" y="2231315"/>
            <a:ext cx="27308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solidFill>
                  <a:srgbClr val="5D317D"/>
                </a:solidFill>
                <a:latin typeface="Actay Wide Bd"/>
              </a:rPr>
              <a:t>Не имеет профессионального образования</a:t>
            </a:r>
          </a:p>
          <a:p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6283656" y="2263538"/>
            <a:ext cx="259307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solidFill>
                  <a:srgbClr val="5D317D"/>
                </a:solidFill>
                <a:latin typeface="Actay Wide Bd"/>
              </a:rPr>
              <a:t>Имеет профессиональное образование</a:t>
            </a: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427235" y="3444681"/>
            <a:ext cx="4341269" cy="3241953"/>
          </a:xfrm>
          <a:prstGeom prst="roundRect">
            <a:avLst/>
          </a:prstGeom>
          <a:noFill/>
          <a:ln w="57150">
            <a:solidFill>
              <a:srgbClr val="5D317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427235" y="3444681"/>
            <a:ext cx="4333595" cy="34572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solidFill>
                  <a:srgbClr val="5D317D"/>
                </a:solidFill>
                <a:latin typeface="Actay Wide Bd"/>
              </a:rPr>
              <a:t>СОДЕРЖАНИЕ</a:t>
            </a:r>
          </a:p>
          <a:p>
            <a:pPr algn="ctr"/>
            <a:r>
              <a:rPr lang="ru-RU" dirty="0">
                <a:solidFill>
                  <a:srgbClr val="5D317D"/>
                </a:solidFill>
                <a:latin typeface="Actay Wide Bd"/>
              </a:rPr>
              <a:t>1. Кем быть? (консультация).</a:t>
            </a:r>
          </a:p>
          <a:p>
            <a:pPr algn="ctr"/>
            <a:r>
              <a:rPr lang="ru-RU" dirty="0">
                <a:solidFill>
                  <a:srgbClr val="5D317D"/>
                </a:solidFill>
                <a:latin typeface="Actay Wide Bd"/>
              </a:rPr>
              <a:t>1.1. Рейтинг самых востребованных профессий (взаимодействие с Центром занятости населения (мониторинг).</a:t>
            </a:r>
          </a:p>
          <a:p>
            <a:pPr algn="ctr"/>
            <a:r>
              <a:rPr lang="ru-RU" dirty="0">
                <a:solidFill>
                  <a:srgbClr val="5D317D"/>
                </a:solidFill>
                <a:latin typeface="Actay Wide Bd"/>
              </a:rPr>
              <a:t>1.2. Перспективные направления. Рабочие специальности (консультация).</a:t>
            </a:r>
          </a:p>
          <a:p>
            <a:pPr algn="ctr"/>
            <a:r>
              <a:rPr lang="ru-RU" dirty="0">
                <a:solidFill>
                  <a:srgbClr val="5D317D"/>
                </a:solidFill>
                <a:latin typeface="Actay Wide Bd"/>
              </a:rPr>
              <a:t>1.3. Самоидентификация.</a:t>
            </a:r>
          </a:p>
          <a:p>
            <a:pPr algn="ctr"/>
            <a:r>
              <a:rPr lang="ru-RU" dirty="0">
                <a:solidFill>
                  <a:srgbClr val="5D317D"/>
                </a:solidFill>
                <a:latin typeface="Actay Wide Bd"/>
              </a:rPr>
              <a:t>1.4. Анализ учебных заведений.</a:t>
            </a:r>
          </a:p>
          <a:p>
            <a:endParaRPr lang="ru-RU" dirty="0"/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5342551" y="2227406"/>
            <a:ext cx="4430134" cy="959462"/>
          </a:xfrm>
          <a:prstGeom prst="roundRect">
            <a:avLst/>
          </a:prstGeom>
          <a:noFill/>
          <a:ln w="57150">
            <a:solidFill>
              <a:srgbClr val="5D317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5365126" y="3430517"/>
            <a:ext cx="4341269" cy="3241953"/>
          </a:xfrm>
          <a:prstGeom prst="roundRect">
            <a:avLst/>
          </a:prstGeom>
          <a:noFill/>
          <a:ln w="57150">
            <a:solidFill>
              <a:srgbClr val="5D317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5365126" y="3634496"/>
            <a:ext cx="4430133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solidFill>
                  <a:srgbClr val="5D317D"/>
                </a:solidFill>
                <a:latin typeface="Actay Wide Bd"/>
              </a:rPr>
              <a:t>СОДЕРЖАНИЕ</a:t>
            </a:r>
          </a:p>
          <a:p>
            <a:pPr algn="ctr"/>
            <a:r>
              <a:rPr lang="ru-RU" dirty="0">
                <a:solidFill>
                  <a:srgbClr val="5D317D"/>
                </a:solidFill>
                <a:latin typeface="Actay Wide Bd"/>
              </a:rPr>
              <a:t>1. Кем быть? (консультация).</a:t>
            </a:r>
          </a:p>
          <a:p>
            <a:pPr algn="ctr"/>
            <a:r>
              <a:rPr lang="ru-RU" dirty="0">
                <a:solidFill>
                  <a:srgbClr val="5D317D"/>
                </a:solidFill>
                <a:latin typeface="Actay Wide Bd"/>
              </a:rPr>
              <a:t>1.1. Рейтинг самых востребованных профессий (взаимодействие с Центром занятости населения (мониторинг).</a:t>
            </a:r>
          </a:p>
          <a:p>
            <a:pPr algn="ctr"/>
            <a:r>
              <a:rPr lang="ru-RU" dirty="0">
                <a:solidFill>
                  <a:srgbClr val="5D317D"/>
                </a:solidFill>
                <a:latin typeface="Actay Wide Bd"/>
              </a:rPr>
              <a:t>1.2. Перспективные направления. </a:t>
            </a:r>
          </a:p>
          <a:p>
            <a:pPr algn="ctr"/>
            <a:r>
              <a:rPr lang="ru-RU" dirty="0">
                <a:solidFill>
                  <a:srgbClr val="5D317D"/>
                </a:solidFill>
                <a:latin typeface="Actay Wide Bd"/>
              </a:rPr>
              <a:t>ВУЗ, профпереподготовка</a:t>
            </a:r>
          </a:p>
          <a:p>
            <a:pPr algn="ctr"/>
            <a:r>
              <a:rPr lang="ru-RU" dirty="0">
                <a:solidFill>
                  <a:srgbClr val="5D317D"/>
                </a:solidFill>
                <a:latin typeface="Actay Wide Bd"/>
              </a:rPr>
              <a:t>(консультация).</a:t>
            </a:r>
          </a:p>
          <a:p>
            <a:pPr algn="ctr"/>
            <a:r>
              <a:rPr lang="ru-RU" dirty="0">
                <a:solidFill>
                  <a:srgbClr val="5D317D"/>
                </a:solidFill>
                <a:latin typeface="Actay Wide Bd"/>
              </a:rPr>
              <a:t>1.3. Анализ учебных заведений.</a:t>
            </a:r>
          </a:p>
          <a:p>
            <a:pPr algn="ctr"/>
            <a:endParaRPr lang="ru-RU" dirty="0">
              <a:latin typeface="Actay Wide Bd"/>
            </a:endParaRPr>
          </a:p>
        </p:txBody>
      </p:sp>
      <p:cxnSp>
        <p:nvCxnSpPr>
          <p:cNvPr id="20" name="Прямая со стрелкой 19"/>
          <p:cNvCxnSpPr/>
          <p:nvPr/>
        </p:nvCxnSpPr>
        <p:spPr>
          <a:xfrm flipH="1">
            <a:off x="2825087" y="1930079"/>
            <a:ext cx="1153949" cy="182355"/>
          </a:xfrm>
          <a:prstGeom prst="straightConnector1">
            <a:avLst/>
          </a:prstGeom>
          <a:ln>
            <a:solidFill>
              <a:srgbClr val="5D317D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>
            <a:off x="6239223" y="1919122"/>
            <a:ext cx="1296537" cy="204271"/>
          </a:xfrm>
          <a:prstGeom prst="straightConnector1">
            <a:avLst/>
          </a:prstGeom>
          <a:ln>
            <a:solidFill>
              <a:srgbClr val="5D317D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>
            <a:endCxn id="9" idx="2"/>
          </p:cNvCxnSpPr>
          <p:nvPr/>
        </p:nvCxnSpPr>
        <p:spPr>
          <a:xfrm>
            <a:off x="2594032" y="3186868"/>
            <a:ext cx="3838" cy="244776"/>
          </a:xfrm>
          <a:prstGeom prst="straightConnector1">
            <a:avLst/>
          </a:prstGeom>
          <a:ln>
            <a:solidFill>
              <a:srgbClr val="5D317D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73" name="Прямая со стрелкой 2072"/>
          <p:cNvCxnSpPr/>
          <p:nvPr/>
        </p:nvCxnSpPr>
        <p:spPr>
          <a:xfrm flipH="1">
            <a:off x="7545399" y="3217193"/>
            <a:ext cx="4010" cy="184123"/>
          </a:xfrm>
          <a:prstGeom prst="straightConnector1">
            <a:avLst/>
          </a:prstGeom>
          <a:ln>
            <a:solidFill>
              <a:srgbClr val="5D317D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2883967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775</TotalTime>
  <Words>1022</Words>
  <Application>Microsoft Office PowerPoint</Application>
  <PresentationFormat>Широкоэкранный</PresentationFormat>
  <Paragraphs>169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2" baseType="lpstr">
      <vt:lpstr>Actay Wide Bd</vt:lpstr>
      <vt:lpstr>Arial</vt:lpstr>
      <vt:lpstr>Calibri</vt:lpstr>
      <vt:lpstr>Calibri Light</vt:lpstr>
      <vt:lpstr>Тема Office</vt:lpstr>
      <vt:lpstr>Программа социального сопровождения лиц из числа детей-сирот и детей, оставшихся без попечения родителей, в возрасте  от 18 до 23 лет  «ВыПУСКник»</vt:lpstr>
      <vt:lpstr>Цель программы</vt:lpstr>
      <vt:lpstr>Актуальность программы: </vt:lpstr>
      <vt:lpstr>Наставник/Куратор</vt:lpstr>
      <vt:lpstr>Особенности программы:</vt:lpstr>
      <vt:lpstr>Механизм реализации</vt:lpstr>
      <vt:lpstr>Механизм реализации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Результаты:</vt:lpstr>
      <vt:lpstr>Результаты:</vt:lpstr>
      <vt:lpstr>Спасибо за внимание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Конференция  «Новые электронные цифровые платформы  и сервисы для повышения качества помощи  детям и семьям с детьми»</dc:title>
  <dc:creator>Анна Кудрявцева</dc:creator>
  <cp:lastModifiedBy> Овчинникова Елена Викторовна </cp:lastModifiedBy>
  <cp:revision>66</cp:revision>
  <dcterms:created xsi:type="dcterms:W3CDTF">2023-08-31T06:03:38Z</dcterms:created>
  <dcterms:modified xsi:type="dcterms:W3CDTF">2023-10-02T04:03:18Z</dcterms:modified>
</cp:coreProperties>
</file>