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59" r:id="rId2"/>
    <p:sldId id="273" r:id="rId3"/>
    <p:sldId id="258" r:id="rId4"/>
    <p:sldId id="262" r:id="rId5"/>
    <p:sldId id="275" r:id="rId6"/>
    <p:sldId id="274" r:id="rId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765"/>
    <a:srgbClr val="57C96A"/>
    <a:srgbClr val="EB8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howGuides="1">
      <p:cViewPr>
        <p:scale>
          <a:sx n="62" d="100"/>
          <a:sy n="62" d="100"/>
        </p:scale>
        <p:origin x="-1075" y="-662"/>
      </p:cViewPr>
      <p:guideLst>
        <p:guide orient="horz" pos="1933"/>
        <p:guide pos="3897"/>
        <p:guide pos="4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6;&#1082;&#1091;&#1084;&#1077;&#1085;&#1090;&#1099;%20&#1079;&#1072;&#1074;&#1077;&#1076;&#1091;&#1102;&#1097;&#1077;&#1081;\&#1060;&#1069;&#1052;\2025\&#1053;&#1103;&#1075;%20&#1050;&#1062;&#1057;&#1054;&#1053;\&#1044;&#1080;&#1072;&#1075;&#1088;&#1072;&#1084;&#1084;&#1072;%20&#1074;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24943515589696"/>
          <c:y val="3.7842867140299059E-2"/>
          <c:w val="0.47217954511221572"/>
          <c:h val="0.75444667023595391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711552"/>
        <c:axId val="24923520"/>
        <c:axId val="0"/>
      </c:bar3DChart>
      <c:catAx>
        <c:axId val="24711552"/>
        <c:scaling>
          <c:orientation val="minMax"/>
        </c:scaling>
        <c:delete val="0"/>
        <c:axPos val="b"/>
        <c:majorTickMark val="out"/>
        <c:minorTickMark val="none"/>
        <c:tickLblPos val="nextTo"/>
        <c:crossAx val="24923520"/>
        <c:crosses val="autoZero"/>
        <c:auto val="1"/>
        <c:lblAlgn val="ctr"/>
        <c:lblOffset val="100"/>
        <c:noMultiLvlLbl val="0"/>
      </c:catAx>
      <c:valAx>
        <c:axId val="2492352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24711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398092868988389"/>
          <c:y val="4.265641583319827E-2"/>
          <c:w val="0.33338225538971805"/>
          <c:h val="0.376858246762413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2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6" y="1538290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5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2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3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3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2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6" y="1538290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5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2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3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3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2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6" y="1538290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5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2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3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3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2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6" y="1538290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5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2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3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3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65127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836739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A4C4ABE-3AB2-4760-AE95-817E917DACA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hlinkClick r:id="rId19"/>
            <a:extLst>
              <a:ext uri="{FF2B5EF4-FFF2-40B4-BE49-F238E27FC236}">
                <a16:creationId xmlns:a16="http://schemas.microsoft.com/office/drawing/2014/main" xmlns="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61" r:id="rId16"/>
    <p:sldLayoutId id="2147483660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144970" y="4034362"/>
            <a:ext cx="113060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Технология «Сеть социальных контактов» – деятельность направленная на восстановление качественного социального функционирования семьи как основного общественного института воспитания и развития личности ребенка-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повышение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доступности, качества, безопасности и эффективности оказываемых социальных услуг с учетом индивидуальных потребностей граждан, способствующих повышению качества их жизни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5B2A515E-8994-46E5-928C-D269B443311E}"/>
              </a:ext>
            </a:extLst>
          </p:cNvPr>
          <p:cNvSpPr/>
          <p:nvPr/>
        </p:nvSpPr>
        <p:spPr>
          <a:xfrm>
            <a:off x="134656" y="6219000"/>
            <a:ext cx="7491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Ханты-Мансийский автономный округ –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Югра, город Нягань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0" y="0"/>
            <a:ext cx="12060000" cy="900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ТЕХНОЛОГИЯ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«СЕТЬ СОЦИАЛЬНЫХ КОНТАКТОВ»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БУ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«Няганский комплексный центр социального обслуживания населения»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85" y="347326"/>
            <a:ext cx="1569544" cy="1260000"/>
          </a:xfrm>
          <a:prstGeom prst="rect">
            <a:avLst/>
          </a:prstGeom>
        </p:spPr>
      </p:pic>
      <p:pic>
        <p:nvPicPr>
          <p:cNvPr id="1026" name="Picture 2" descr="https://sun9-39.userapi.com/s/v1/if2/KO75xrrgW5IPcINB3BaiUl554Pdynk5zfGxbEOgn23F5jtcI2h2Vt0F0-SGprQ4F_uGdnQUdCcu-hrY6zgFIjas9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977326"/>
            <a:ext cx="3831667" cy="2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3.userapi.com/s/v1/if2/k9mViUpGNiVvFRYPWOOJ3-Pa13kc8Pr5oKkGVHFzjllBDeUWhHfPiT2D3uuRBiw87SJ6dJMuxWgI7jLGBkPlhL7Y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84" y="1076205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6.userapi.com/s/v1/if2/_A4r9F8ISt4K8bi0xU-SeizT0bc_clLJ6IEbNlfDswEOiwVUZW9LCIxHfBRuSy_dHl4Ks0ZquawGzzlmIojov9S2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1348831"/>
            <a:ext cx="3568707" cy="26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507" y="518328"/>
            <a:ext cx="12060000" cy="8406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ЦЕЛИ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746000" y="1719000"/>
            <a:ext cx="567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Целью </a:t>
            </a:r>
            <a:r>
              <a:rPr lang="ru-RU" sz="2800" dirty="0"/>
              <a:t>работы с сетью социальных контактов является профилактика семейного неблагополучия и социальная реабилитация семей, находящихся в социально опасном положении.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00" y="218273"/>
            <a:ext cx="1364913" cy="1095727"/>
          </a:xfrm>
          <a:prstGeom prst="rect">
            <a:avLst/>
          </a:prstGeom>
        </p:spPr>
      </p:pic>
      <p:pic>
        <p:nvPicPr>
          <p:cNvPr id="2050" name="Picture 2" descr="C:\Users\loginova_ea\Desktop\au9F1Pi876HgroFd5BBbOQnDhZuZ9fML44ZbtZQtWjwwFhNPwsHfeKQb3JbL3FnRdQW72uQOeGAqBUzbfSdCMF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0" y="1523273"/>
            <a:ext cx="4001024" cy="30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3176ECF0-EE47-41EA-875B-0519BA2E98AA}"/>
              </a:ext>
            </a:extLst>
          </p:cNvPr>
          <p:cNvSpPr/>
          <p:nvPr/>
        </p:nvSpPr>
        <p:spPr>
          <a:xfrm>
            <a:off x="-12751" y="6059700"/>
            <a:ext cx="3240000" cy="432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39" y="0"/>
            <a:ext cx="12060000" cy="900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ЗАДАЧИ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000" y="1089000"/>
            <a:ext cx="549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мобилизация </a:t>
            </a:r>
            <a:r>
              <a:rPr lang="ru-RU" dirty="0"/>
              <a:t>внутренних ресурсов семьи и активное вовлечение ее ближайшего социального окружения в обсуждение и принятие решений, касающихся будущих позитивных изменений в социальном функционировании семьи, качественной интеграции ее в общество, посредством организации сетевых встреч</a:t>
            </a:r>
            <a:r>
              <a:rPr lang="ru-RU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оказание </a:t>
            </a:r>
            <a:r>
              <a:rPr lang="ru-RU" dirty="0"/>
              <a:t>помощи семьям с детьми, нуждающихся в получении социальных </a:t>
            </a:r>
            <a:r>
              <a:rPr lang="ru-RU" dirty="0" smtClean="0"/>
              <a:t>услуг;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создание </a:t>
            </a:r>
            <a:r>
              <a:rPr lang="ru-RU" dirty="0"/>
              <a:t>единого реабилитационного и профилактического пространства посредством обеспечения взаимодействия ведомств и служб системы профилактики безнадзорности и правонарушений взаимодействия несовершеннолетних для выведения семьи из социально опасного положения.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0" y="279000"/>
            <a:ext cx="1350000" cy="1083755"/>
          </a:xfrm>
          <a:prstGeom prst="rect">
            <a:avLst/>
          </a:prstGeom>
        </p:spPr>
      </p:pic>
      <p:pic>
        <p:nvPicPr>
          <p:cNvPr id="3074" name="Picture 2" descr="C:\Users\loginova_ea\Desktop\9dbeVYvPZ2cnvFzRvzEeOclJcWFWHOr7Fa2N014oGzD2jFo0BHUxh0VStvDOZOuC1EtHgiq1c-ESVjtBlIC6-Y5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00" y="1584000"/>
            <a:ext cx="5175000" cy="38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000" y="0"/>
            <a:ext cx="12060000" cy="900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Результаты: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99" y="414000"/>
            <a:ext cx="1569543" cy="126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000" y="1179000"/>
            <a:ext cx="6120000" cy="490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восстановление </a:t>
            </a:r>
            <a:r>
              <a:rPr lang="ru-RU" dirty="0"/>
              <a:t>внутрисемейных и личностных </a:t>
            </a:r>
            <a:r>
              <a:rPr lang="ru-RU" dirty="0" smtClean="0"/>
              <a:t>отношений;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снижение </a:t>
            </a:r>
            <a:r>
              <a:rPr lang="ru-RU" dirty="0"/>
              <a:t>количества семей, оказавшихся в социально опасном положении;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снижение </a:t>
            </a:r>
            <a:r>
              <a:rPr lang="ru-RU" dirty="0"/>
              <a:t>численности безнадзорных детей, находящихся в социально опасном </a:t>
            </a:r>
            <a:r>
              <a:rPr lang="ru-RU" dirty="0" smtClean="0"/>
              <a:t>положении;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предотвращение </a:t>
            </a:r>
            <a:r>
              <a:rPr lang="ru-RU" dirty="0"/>
              <a:t>изъятия ребенка из неблагополучных условий и помещение в государственное учреждение;</a:t>
            </a:r>
          </a:p>
          <a:p>
            <a:pPr algn="just"/>
            <a:r>
              <a:rPr lang="ru-RU" dirty="0"/>
              <a:t>    реабилитация семьи путем активизации путем внутреннего потенциала семьи и внешних ресурсов, связей и отношений и ее ближайшим социальным </a:t>
            </a:r>
            <a:r>
              <a:rPr lang="ru-RU" dirty="0" smtClean="0"/>
              <a:t>окружением;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профилактика </a:t>
            </a:r>
            <a:r>
              <a:rPr lang="ru-RU" dirty="0"/>
              <a:t>семейного неблагополучия посредством укрепления внутрисемейных и межличностных </a:t>
            </a:r>
            <a:r>
              <a:rPr lang="ru-RU" dirty="0" smtClean="0"/>
              <a:t>отношений;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создание </a:t>
            </a:r>
            <a:r>
              <a:rPr lang="ru-RU" dirty="0"/>
              <a:t>единого профилактического и реабилитационного пространства (многофакторность воздействия.</a:t>
            </a:r>
            <a:endParaRPr lang="ru-RU" dirty="0">
              <a:effectLst/>
            </a:endParaRPr>
          </a:p>
        </p:txBody>
      </p:sp>
      <p:pic>
        <p:nvPicPr>
          <p:cNvPr id="4098" name="Picture 2" descr="C:\Users\loginova_ea\Desktop\CRJRd9pVwew_YSoyReXfRs_EzCxxWC5Z6kXY3wJGwvIY3fkEnjAmjVXC1eUHszTscjkAkROzjz5xi-M3PwF8h9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00" y="1809000"/>
            <a:ext cx="5100000" cy="3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733691"/>
              </p:ext>
            </p:extLst>
          </p:nvPr>
        </p:nvGraphicFramePr>
        <p:xfrm>
          <a:off x="1821000" y="1179001"/>
          <a:ext cx="6299999" cy="409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99" y="414000"/>
            <a:ext cx="1569543" cy="126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000" y="1305342"/>
            <a:ext cx="5760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000" dirty="0" smtClean="0"/>
              <a:t>Инициаторами </a:t>
            </a:r>
            <a:r>
              <a:rPr lang="ru-RU" sz="2000" dirty="0"/>
              <a:t>проведения встреч выступают сами родители, родственники, социальные службы. БУ «НГЦСОН» выступает площадкой и организатором, кроме того, на встрече присутствуют курирующие специалисты, психолог.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результате проведения совместных сетевых встреч удается находить наиболее эффективные способы разрешения ситуаций  между детьми, родителями, супругами, родственниками.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02" y="1674000"/>
            <a:ext cx="5379876" cy="42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1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1002" y="4612522"/>
            <a:ext cx="434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https://ok.ru/bunyagansk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6324" y="5500746"/>
            <a:ext cx="440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https://ok.ru/bunyagansk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xmlns="" id="{62FFD0F1-A8A3-42C9-B720-DC92A4B978A6}"/>
              </a:ext>
            </a:extLst>
          </p:cNvPr>
          <p:cNvSpPr/>
          <p:nvPr/>
        </p:nvSpPr>
        <p:spPr>
          <a:xfrm>
            <a:off x="6636000" y="4221922"/>
            <a:ext cx="3960000" cy="781200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35478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БЛАГОДАРИМ ЗА ВНИМАНИЕ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7" y="4561504"/>
            <a:ext cx="675274" cy="675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7" y="5500746"/>
            <a:ext cx="759674" cy="53847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4" y="3429000"/>
            <a:ext cx="781200" cy="7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00" y="931589"/>
            <a:ext cx="2810294" cy="2256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13573" r="21760" b="31742"/>
          <a:stretch/>
        </p:blipFill>
        <p:spPr>
          <a:xfrm>
            <a:off x="4206000" y="654279"/>
            <a:ext cx="7290000" cy="27779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1416324" y="3686980"/>
            <a:ext cx="420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https://86kcson.ru/</a:t>
            </a:r>
          </a:p>
        </p:txBody>
      </p:sp>
    </p:spTree>
    <p:extLst>
      <p:ext uri="{BB962C8B-B14F-4D97-AF65-F5344CB8AC3E}">
        <p14:creationId xmlns:p14="http://schemas.microsoft.com/office/powerpoint/2010/main" val="29549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C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4058</TotalTime>
  <Words>309</Words>
  <Application>Microsoft Office PowerPoint</Application>
  <PresentationFormat>Произвольный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ТЕХНОЛОГИЯ «СЕТЬ СОЦИАЛЬНЫХ КОНТАКТОВ» БУ «Няганский комплексный центр социального обслуживания населения»</vt:lpstr>
      <vt:lpstr>ЦЕЛИ</vt:lpstr>
      <vt:lpstr>ЗАДАЧИ </vt:lpstr>
      <vt:lpstr>Результаты: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Елена Анатольевна Логинова</cp:lastModifiedBy>
  <cp:revision>222</cp:revision>
  <cp:lastPrinted>2025-03-03T10:59:33Z</cp:lastPrinted>
  <dcterms:created xsi:type="dcterms:W3CDTF">2020-06-06T17:14:33Z</dcterms:created>
  <dcterms:modified xsi:type="dcterms:W3CDTF">2025-07-30T09:11:05Z</dcterms:modified>
</cp:coreProperties>
</file>