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75" r:id="rId4"/>
    <p:sldId id="274" r:id="rId5"/>
    <p:sldId id="267" r:id="rId6"/>
    <p:sldId id="276" r:id="rId7"/>
    <p:sldId id="263" r:id="rId8"/>
    <p:sldId id="277" r:id="rId9"/>
    <p:sldId id="261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1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92619-A41B-484C-8ABF-C57542289E0B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D88A3B-6B1F-4F34-8C8C-2D8DA679A306}" type="pres">
      <dgm:prSet presAssocID="{E8592619-A41B-484C-8ABF-C57542289E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5817A-3BC4-4B34-8471-74508D59DC5D}" type="presOf" srcId="{E8592619-A41B-484C-8ABF-C57542289E0B}" destId="{16D88A3B-6B1F-4F34-8C8C-2D8DA679A3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C8B64-A07B-4468-8294-F583C16017B4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293134-3413-49C5-AD6D-10174578720D}">
      <dgm:prSet phldrT="[Текст]"/>
      <dgm:spPr/>
      <dgm:t>
        <a:bodyPr/>
        <a:lstStyle/>
        <a:p>
          <a:r>
            <a:rPr lang="ru-RU" b="1" dirty="0" smtClean="0"/>
            <a:t>1 этап</a:t>
          </a:r>
        </a:p>
        <a:p>
          <a:r>
            <a:rPr lang="ru-RU" b="1" i="1" u="none" dirty="0" smtClean="0"/>
            <a:t>Подготовительный (диагностический).                </a:t>
          </a:r>
          <a:endParaRPr lang="ru-RU" b="1" dirty="0"/>
        </a:p>
      </dgm:t>
    </dgm:pt>
    <dgm:pt modelId="{0A0CCBA1-2FCD-443E-BBC7-C7F06DC4E607}" type="parTrans" cxnId="{4ABB764A-986C-4F99-85B7-F77CC1A58AF4}">
      <dgm:prSet/>
      <dgm:spPr/>
      <dgm:t>
        <a:bodyPr/>
        <a:lstStyle/>
        <a:p>
          <a:endParaRPr lang="ru-RU"/>
        </a:p>
      </dgm:t>
    </dgm:pt>
    <dgm:pt modelId="{D6BA7363-29BC-42E2-A315-4FC6EB43ACAF}" type="sibTrans" cxnId="{4ABB764A-986C-4F99-85B7-F77CC1A58AF4}">
      <dgm:prSet/>
      <dgm:spPr/>
      <dgm:t>
        <a:bodyPr/>
        <a:lstStyle/>
        <a:p>
          <a:endParaRPr lang="ru-RU"/>
        </a:p>
      </dgm:t>
    </dgm:pt>
    <dgm:pt modelId="{B80CD5EE-E41C-4676-B7F2-D9E143C3F3E9}">
      <dgm:prSet phldrT="[Текст]" custT="1"/>
      <dgm:spPr/>
      <dgm:t>
        <a:bodyPr/>
        <a:lstStyle/>
        <a:p>
          <a:pPr algn="just"/>
          <a:r>
            <a:rPr lang="ru-RU" sz="1400" dirty="0" smtClean="0"/>
            <a:t>В процессе предварительной работы с несовершеннолетними проводят беседы о мультипликации: рассказывают об ее истории, просматривают мультфильмы, выполненные в различных техниках.</a:t>
          </a:r>
          <a:endParaRPr lang="ru-RU" sz="100" dirty="0"/>
        </a:p>
      </dgm:t>
    </dgm:pt>
    <dgm:pt modelId="{07F3F07A-4E87-4EC7-81C8-C90FAA4CC43A}" type="parTrans" cxnId="{31EDB465-4D88-437E-8E43-BFFC9111FBDC}">
      <dgm:prSet/>
      <dgm:spPr/>
      <dgm:t>
        <a:bodyPr/>
        <a:lstStyle/>
        <a:p>
          <a:endParaRPr lang="ru-RU"/>
        </a:p>
      </dgm:t>
    </dgm:pt>
    <dgm:pt modelId="{4F5F172F-390E-4D14-956F-2FABA7C110B4}" type="sibTrans" cxnId="{31EDB465-4D88-437E-8E43-BFFC9111FBDC}">
      <dgm:prSet/>
      <dgm:spPr/>
      <dgm:t>
        <a:bodyPr/>
        <a:lstStyle/>
        <a:p>
          <a:endParaRPr lang="ru-RU"/>
        </a:p>
      </dgm:t>
    </dgm:pt>
    <dgm:pt modelId="{380EFC7D-88A1-47A1-8CE1-A6B0943D55AD}">
      <dgm:prSet phldrT="[Текст]"/>
      <dgm:spPr/>
      <dgm:t>
        <a:bodyPr/>
        <a:lstStyle/>
        <a:p>
          <a:r>
            <a:rPr lang="ru-RU" b="1" dirty="0" smtClean="0"/>
            <a:t>2 этап</a:t>
          </a:r>
        </a:p>
        <a:p>
          <a:r>
            <a:rPr lang="ru-RU" b="1" i="1" u="none" dirty="0" smtClean="0"/>
            <a:t>Основной (практический)</a:t>
          </a:r>
          <a:endParaRPr lang="ru-RU" b="1" u="none" dirty="0"/>
        </a:p>
      </dgm:t>
    </dgm:pt>
    <dgm:pt modelId="{A2924786-4F1E-48C2-8061-5E543A84F4CB}" type="parTrans" cxnId="{1631F340-5DAD-41E4-92B1-0B1F1BF093E6}">
      <dgm:prSet/>
      <dgm:spPr/>
      <dgm:t>
        <a:bodyPr/>
        <a:lstStyle/>
        <a:p>
          <a:endParaRPr lang="ru-RU"/>
        </a:p>
      </dgm:t>
    </dgm:pt>
    <dgm:pt modelId="{D4E531B9-32DA-41E4-B169-F1C1CE6888B8}" type="sibTrans" cxnId="{1631F340-5DAD-41E4-92B1-0B1F1BF093E6}">
      <dgm:prSet/>
      <dgm:spPr/>
      <dgm:t>
        <a:bodyPr/>
        <a:lstStyle/>
        <a:p>
          <a:endParaRPr lang="ru-RU"/>
        </a:p>
      </dgm:t>
    </dgm:pt>
    <dgm:pt modelId="{EAD03F7A-1F3D-45C4-8A9B-9A7B0CCC6F72}">
      <dgm:prSet phldrT="[Текст]" custT="1"/>
      <dgm:spPr/>
      <dgm:t>
        <a:bodyPr/>
        <a:lstStyle/>
        <a:p>
          <a:pPr algn="just"/>
          <a:r>
            <a:rPr lang="ru-RU" sz="1400" dirty="0" smtClean="0"/>
            <a:t>Продумывание замысла – для чего, с какой целью создается мультфильм, в какой технике, что мы хотим рассказать зрителю;</a:t>
          </a:r>
          <a:endParaRPr lang="ru-RU" sz="1400" dirty="0"/>
        </a:p>
      </dgm:t>
    </dgm:pt>
    <dgm:pt modelId="{9FCBCB79-311A-4FBE-B4DF-06201615FCD7}" type="parTrans" cxnId="{A8CA177F-919D-4F6A-BAD4-D9151DF3CDDB}">
      <dgm:prSet/>
      <dgm:spPr/>
      <dgm:t>
        <a:bodyPr/>
        <a:lstStyle/>
        <a:p>
          <a:endParaRPr lang="ru-RU"/>
        </a:p>
      </dgm:t>
    </dgm:pt>
    <dgm:pt modelId="{F5838245-9824-45C8-B7F7-26F5E2A4B388}" type="sibTrans" cxnId="{A8CA177F-919D-4F6A-BAD4-D9151DF3CDDB}">
      <dgm:prSet/>
      <dgm:spPr/>
      <dgm:t>
        <a:bodyPr/>
        <a:lstStyle/>
        <a:p>
          <a:endParaRPr lang="ru-RU"/>
        </a:p>
      </dgm:t>
    </dgm:pt>
    <dgm:pt modelId="{42BB568F-1DCE-4745-9D6E-EC7A33805E59}">
      <dgm:prSet phldrT="[Текст]" custT="1"/>
      <dgm:spPr/>
      <dgm:t>
        <a:bodyPr/>
        <a:lstStyle/>
        <a:p>
          <a:pPr algn="just"/>
          <a:r>
            <a:rPr lang="ru-RU" sz="1400" dirty="0" smtClean="0"/>
            <a:t>Составление сценария, его </a:t>
          </a:r>
          <a:r>
            <a:rPr lang="ru-RU" sz="1400" dirty="0" err="1" smtClean="0"/>
            <a:t>раскадровка</a:t>
          </a:r>
          <a:r>
            <a:rPr lang="ru-RU" sz="1400" dirty="0" smtClean="0"/>
            <a:t>;</a:t>
          </a:r>
          <a:endParaRPr lang="ru-RU" sz="1400" dirty="0"/>
        </a:p>
      </dgm:t>
    </dgm:pt>
    <dgm:pt modelId="{37711C6D-037C-4BAA-9307-2404F8687B53}" type="parTrans" cxnId="{8D4D8F5E-576C-426F-9AED-B3CA5A337076}">
      <dgm:prSet/>
      <dgm:spPr/>
      <dgm:t>
        <a:bodyPr/>
        <a:lstStyle/>
        <a:p>
          <a:endParaRPr lang="ru-RU"/>
        </a:p>
      </dgm:t>
    </dgm:pt>
    <dgm:pt modelId="{53E4A566-F9BE-438D-8848-473AC0981212}" type="sibTrans" cxnId="{8D4D8F5E-576C-426F-9AED-B3CA5A337076}">
      <dgm:prSet/>
      <dgm:spPr/>
      <dgm:t>
        <a:bodyPr/>
        <a:lstStyle/>
        <a:p>
          <a:endParaRPr lang="ru-RU"/>
        </a:p>
      </dgm:t>
    </dgm:pt>
    <dgm:pt modelId="{610E81BF-E232-490F-B990-6227839EAEEC}">
      <dgm:prSet phldrT="[Текст]"/>
      <dgm:spPr/>
      <dgm:t>
        <a:bodyPr/>
        <a:lstStyle/>
        <a:p>
          <a:r>
            <a:rPr lang="ru-RU" b="1" dirty="0" smtClean="0"/>
            <a:t>3 этап</a:t>
          </a:r>
        </a:p>
        <a:p>
          <a:r>
            <a:rPr lang="ru-RU" b="1" i="1" u="none" dirty="0" smtClean="0"/>
            <a:t>Заключительный (контрольный)</a:t>
          </a:r>
          <a:endParaRPr lang="ru-RU" b="1" u="none" dirty="0"/>
        </a:p>
      </dgm:t>
    </dgm:pt>
    <dgm:pt modelId="{8C0EF72C-0DCA-4E68-810C-072DB79279BB}" type="parTrans" cxnId="{06C45DA6-58CC-4829-9818-410B8E4ACF31}">
      <dgm:prSet/>
      <dgm:spPr/>
      <dgm:t>
        <a:bodyPr/>
        <a:lstStyle/>
        <a:p>
          <a:endParaRPr lang="ru-RU"/>
        </a:p>
      </dgm:t>
    </dgm:pt>
    <dgm:pt modelId="{4B56B48D-77A0-4600-BC2E-B6E8A3145571}" type="sibTrans" cxnId="{06C45DA6-58CC-4829-9818-410B8E4ACF31}">
      <dgm:prSet/>
      <dgm:spPr/>
      <dgm:t>
        <a:bodyPr/>
        <a:lstStyle/>
        <a:p>
          <a:endParaRPr lang="ru-RU"/>
        </a:p>
      </dgm:t>
    </dgm:pt>
    <dgm:pt modelId="{58763251-3338-458F-9996-742289FA7175}">
      <dgm:prSet phldrT="[Текст]" custT="1"/>
      <dgm:spPr/>
      <dgm:t>
        <a:bodyPr/>
        <a:lstStyle/>
        <a:p>
          <a:r>
            <a:rPr lang="ru-RU" sz="1400" dirty="0" smtClean="0"/>
            <a:t>Демонстрация</a:t>
          </a:r>
          <a:endParaRPr lang="ru-RU" sz="1400" dirty="0"/>
        </a:p>
      </dgm:t>
    </dgm:pt>
    <dgm:pt modelId="{AD4DE12A-3407-410C-8D39-A299802E3289}" type="parTrans" cxnId="{3BC2C891-3179-48CA-BA5E-9D9BC75249F2}">
      <dgm:prSet/>
      <dgm:spPr/>
      <dgm:t>
        <a:bodyPr/>
        <a:lstStyle/>
        <a:p>
          <a:endParaRPr lang="ru-RU"/>
        </a:p>
      </dgm:t>
    </dgm:pt>
    <dgm:pt modelId="{A96A8930-4C6C-453E-8A6B-CD6C56DC063E}" type="sibTrans" cxnId="{3BC2C891-3179-48CA-BA5E-9D9BC75249F2}">
      <dgm:prSet/>
      <dgm:spPr/>
      <dgm:t>
        <a:bodyPr/>
        <a:lstStyle/>
        <a:p>
          <a:endParaRPr lang="ru-RU"/>
        </a:p>
      </dgm:t>
    </dgm:pt>
    <dgm:pt modelId="{5F633939-FD07-4CDC-B54C-7C0B5D438D58}">
      <dgm:prSet phldrT="[Текст]" custT="1"/>
      <dgm:spPr/>
      <dgm:t>
        <a:bodyPr/>
        <a:lstStyle/>
        <a:p>
          <a:pPr algn="just"/>
          <a:r>
            <a:rPr lang="ru-RU" sz="1400" dirty="0" smtClean="0"/>
            <a:t>Подготовка фона и создание героев – в зависимости от той техники мультипликации, которую выбрали;</a:t>
          </a:r>
          <a:endParaRPr lang="ru-RU" sz="1400" dirty="0"/>
        </a:p>
      </dgm:t>
    </dgm:pt>
    <dgm:pt modelId="{F486F93C-AD0F-4285-BABB-1E5E68D17465}" type="parTrans" cxnId="{6EE184B3-EAFE-4372-97F4-C9DA9EE7A369}">
      <dgm:prSet/>
      <dgm:spPr/>
      <dgm:t>
        <a:bodyPr/>
        <a:lstStyle/>
        <a:p>
          <a:endParaRPr lang="ru-RU"/>
        </a:p>
      </dgm:t>
    </dgm:pt>
    <dgm:pt modelId="{AC0E3487-7641-46FF-8676-B68AE666A412}" type="sibTrans" cxnId="{6EE184B3-EAFE-4372-97F4-C9DA9EE7A369}">
      <dgm:prSet/>
      <dgm:spPr/>
      <dgm:t>
        <a:bodyPr/>
        <a:lstStyle/>
        <a:p>
          <a:endParaRPr lang="ru-RU"/>
        </a:p>
      </dgm:t>
    </dgm:pt>
    <dgm:pt modelId="{A4AFE502-7C72-41B9-BB2E-926DF1E47B33}">
      <dgm:prSet phldrT="[Текст]" custT="1"/>
      <dgm:spPr/>
      <dgm:t>
        <a:bodyPr/>
        <a:lstStyle/>
        <a:p>
          <a:pPr algn="just"/>
          <a:r>
            <a:rPr lang="ru-RU" sz="1400" dirty="0" smtClean="0"/>
            <a:t>Съемка;</a:t>
          </a:r>
          <a:endParaRPr lang="ru-RU" sz="1400" dirty="0"/>
        </a:p>
      </dgm:t>
    </dgm:pt>
    <dgm:pt modelId="{F027AFB2-15FA-4E5D-B39F-E9D12AF52779}" type="parTrans" cxnId="{0CBEAF1C-2E74-4E03-BEDE-77D118EBB6A9}">
      <dgm:prSet/>
      <dgm:spPr/>
      <dgm:t>
        <a:bodyPr/>
        <a:lstStyle/>
        <a:p>
          <a:endParaRPr lang="ru-RU"/>
        </a:p>
      </dgm:t>
    </dgm:pt>
    <dgm:pt modelId="{A9503FE4-3464-41DE-B6EE-C060ACF4AB48}" type="sibTrans" cxnId="{0CBEAF1C-2E74-4E03-BEDE-77D118EBB6A9}">
      <dgm:prSet/>
      <dgm:spPr/>
      <dgm:t>
        <a:bodyPr/>
        <a:lstStyle/>
        <a:p>
          <a:endParaRPr lang="ru-RU"/>
        </a:p>
      </dgm:t>
    </dgm:pt>
    <dgm:pt modelId="{6FC95CE8-B694-4F89-90A2-A55DC0F9F649}">
      <dgm:prSet phldrT="[Текст]" custT="1"/>
      <dgm:spPr/>
      <dgm:t>
        <a:bodyPr/>
        <a:lstStyle/>
        <a:p>
          <a:pPr algn="just"/>
          <a:r>
            <a:rPr lang="ru-RU" sz="1400" dirty="0" smtClean="0"/>
            <a:t>Запись аудио ряда на имеющееся у вас техническое устройство;</a:t>
          </a:r>
          <a:endParaRPr lang="ru-RU" sz="1400" dirty="0"/>
        </a:p>
      </dgm:t>
    </dgm:pt>
    <dgm:pt modelId="{C787D44D-2892-43CF-A3F4-ABFD9DDC96B2}" type="parTrans" cxnId="{FB50C06A-5899-4B3A-B1CD-CA2701098EEA}">
      <dgm:prSet/>
      <dgm:spPr/>
      <dgm:t>
        <a:bodyPr/>
        <a:lstStyle/>
        <a:p>
          <a:endParaRPr lang="ru-RU"/>
        </a:p>
      </dgm:t>
    </dgm:pt>
    <dgm:pt modelId="{8B875158-92DD-44A6-B51B-0A928397E8E4}" type="sibTrans" cxnId="{FB50C06A-5899-4B3A-B1CD-CA2701098EEA}">
      <dgm:prSet/>
      <dgm:spPr/>
      <dgm:t>
        <a:bodyPr/>
        <a:lstStyle/>
        <a:p>
          <a:endParaRPr lang="ru-RU"/>
        </a:p>
      </dgm:t>
    </dgm:pt>
    <dgm:pt modelId="{FEE7BA55-8D90-4164-9B71-4E8ADADFCBC2}">
      <dgm:prSet phldrT="[Текст]" custT="1"/>
      <dgm:spPr/>
      <dgm:t>
        <a:bodyPr/>
        <a:lstStyle/>
        <a:p>
          <a:pPr algn="just"/>
          <a:r>
            <a:rPr lang="ru-RU" sz="1400" dirty="0" smtClean="0"/>
            <a:t>Монтаж работы осуществляется в различных программах, удобных пользователю;</a:t>
          </a:r>
          <a:endParaRPr lang="ru-RU" sz="1400" dirty="0"/>
        </a:p>
      </dgm:t>
    </dgm:pt>
    <dgm:pt modelId="{0662012C-448A-445E-BE9A-AE34B1EF0F98}" type="parTrans" cxnId="{9543F0A8-0C3B-4805-8223-301DB11460D9}">
      <dgm:prSet/>
      <dgm:spPr/>
      <dgm:t>
        <a:bodyPr/>
        <a:lstStyle/>
        <a:p>
          <a:endParaRPr lang="ru-RU"/>
        </a:p>
      </dgm:t>
    </dgm:pt>
    <dgm:pt modelId="{DC8543EE-F9B0-4947-91E4-73CE3C2B1F84}" type="sibTrans" cxnId="{9543F0A8-0C3B-4805-8223-301DB11460D9}">
      <dgm:prSet/>
      <dgm:spPr/>
      <dgm:t>
        <a:bodyPr/>
        <a:lstStyle/>
        <a:p>
          <a:endParaRPr lang="ru-RU"/>
        </a:p>
      </dgm:t>
    </dgm:pt>
    <dgm:pt modelId="{33D5350C-B4D3-4D0F-904D-DE862A5116F9}">
      <dgm:prSet phldrT="[Текст]" custT="1"/>
      <dgm:spPr/>
      <dgm:t>
        <a:bodyPr/>
        <a:lstStyle/>
        <a:p>
          <a:pPr algn="just"/>
          <a:r>
            <a:rPr lang="ru-RU" sz="1400" dirty="0" smtClean="0"/>
            <a:t>Создание титров. </a:t>
          </a:r>
          <a:endParaRPr lang="ru-RU" sz="1400" dirty="0"/>
        </a:p>
      </dgm:t>
    </dgm:pt>
    <dgm:pt modelId="{C077E85C-825F-4B1D-A720-2869E627564B}" type="parTrans" cxnId="{095BCF67-2C69-4BFF-998D-051F1A415B2A}">
      <dgm:prSet/>
      <dgm:spPr/>
      <dgm:t>
        <a:bodyPr/>
        <a:lstStyle/>
        <a:p>
          <a:endParaRPr lang="ru-RU"/>
        </a:p>
      </dgm:t>
    </dgm:pt>
    <dgm:pt modelId="{94E48FBF-04BB-4298-A490-9931F03C5CBF}" type="sibTrans" cxnId="{095BCF67-2C69-4BFF-998D-051F1A415B2A}">
      <dgm:prSet/>
      <dgm:spPr/>
      <dgm:t>
        <a:bodyPr/>
        <a:lstStyle/>
        <a:p>
          <a:endParaRPr lang="ru-RU"/>
        </a:p>
      </dgm:t>
    </dgm:pt>
    <dgm:pt modelId="{A53A41B9-FD93-4D41-83B2-E5C4A34B2469}" type="pres">
      <dgm:prSet presAssocID="{860C8B64-A07B-4468-8294-F583C16017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E6F78-B8A4-4FDA-8EC0-DC5D882689E1}" type="pres">
      <dgm:prSet presAssocID="{81293134-3413-49C5-AD6D-10174578720D}" presName="composite" presStyleCnt="0"/>
      <dgm:spPr/>
    </dgm:pt>
    <dgm:pt modelId="{6F372699-0F3A-4A10-91B7-559597A31EF9}" type="pres">
      <dgm:prSet presAssocID="{81293134-3413-49C5-AD6D-1017457872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3CD4-1416-486E-81B8-16F4DC63F89F}" type="pres">
      <dgm:prSet presAssocID="{81293134-3413-49C5-AD6D-10174578720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560B3-3E49-4DC0-8E84-C0AFDD1681B4}" type="pres">
      <dgm:prSet presAssocID="{D6BA7363-29BC-42E2-A315-4FC6EB43ACAF}" presName="space" presStyleCnt="0"/>
      <dgm:spPr/>
    </dgm:pt>
    <dgm:pt modelId="{11926E37-844A-4A4B-AA9A-071551AE891C}" type="pres">
      <dgm:prSet presAssocID="{380EFC7D-88A1-47A1-8CE1-A6B0943D55AD}" presName="composite" presStyleCnt="0"/>
      <dgm:spPr/>
    </dgm:pt>
    <dgm:pt modelId="{34D22FDF-8892-4F44-A122-44FDF1662822}" type="pres">
      <dgm:prSet presAssocID="{380EFC7D-88A1-47A1-8CE1-A6B0943D55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4A6E-9A5F-4740-A752-C9CC0165ABAF}" type="pres">
      <dgm:prSet presAssocID="{380EFC7D-88A1-47A1-8CE1-A6B0943D55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A8BEE-8E9A-44F3-A090-A62661B4DCC6}" type="pres">
      <dgm:prSet presAssocID="{D4E531B9-32DA-41E4-B169-F1C1CE6888B8}" presName="space" presStyleCnt="0"/>
      <dgm:spPr/>
    </dgm:pt>
    <dgm:pt modelId="{D7980EB6-6CF4-4A82-A37D-F644C458F8C2}" type="pres">
      <dgm:prSet presAssocID="{610E81BF-E232-490F-B990-6227839EAEEC}" presName="composite" presStyleCnt="0"/>
      <dgm:spPr/>
    </dgm:pt>
    <dgm:pt modelId="{B5B439BE-FCA7-40D7-BB4E-58016A2A7A19}" type="pres">
      <dgm:prSet presAssocID="{610E81BF-E232-490F-B990-6227839EAE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33607-5D61-49AA-94DB-C692F4D06F16}" type="pres">
      <dgm:prSet presAssocID="{610E81BF-E232-490F-B990-6227839EAEE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B2523-E5E2-4B13-B4D8-7ACA7271DA4B}" type="presOf" srcId="{FEE7BA55-8D90-4164-9B71-4E8ADADFCBC2}" destId="{2F1D4A6E-9A5F-4740-A752-C9CC0165ABAF}" srcOrd="0" destOrd="5" presId="urn:microsoft.com/office/officeart/2005/8/layout/hList1"/>
    <dgm:cxn modelId="{0555E624-A15C-4136-9F15-AD7D9EA474D1}" type="presOf" srcId="{380EFC7D-88A1-47A1-8CE1-A6B0943D55AD}" destId="{34D22FDF-8892-4F44-A122-44FDF1662822}" srcOrd="0" destOrd="0" presId="urn:microsoft.com/office/officeart/2005/8/layout/hList1"/>
    <dgm:cxn modelId="{4F2B177C-74C6-4A15-8B43-475DE39BA470}" type="presOf" srcId="{58763251-3338-458F-9996-742289FA7175}" destId="{46133607-5D61-49AA-94DB-C692F4D06F16}" srcOrd="0" destOrd="0" presId="urn:microsoft.com/office/officeart/2005/8/layout/hList1"/>
    <dgm:cxn modelId="{3BC2C891-3179-48CA-BA5E-9D9BC75249F2}" srcId="{610E81BF-E232-490F-B990-6227839EAEEC}" destId="{58763251-3338-458F-9996-742289FA7175}" srcOrd="0" destOrd="0" parTransId="{AD4DE12A-3407-410C-8D39-A299802E3289}" sibTransId="{A96A8930-4C6C-453E-8A6B-CD6C56DC063E}"/>
    <dgm:cxn modelId="{50A86587-D061-45ED-B127-48839F7C782B}" type="presOf" srcId="{610E81BF-E232-490F-B990-6227839EAEEC}" destId="{B5B439BE-FCA7-40D7-BB4E-58016A2A7A19}" srcOrd="0" destOrd="0" presId="urn:microsoft.com/office/officeart/2005/8/layout/hList1"/>
    <dgm:cxn modelId="{65F4B49F-6828-4DE6-8958-2A53FA7276EF}" type="presOf" srcId="{A4AFE502-7C72-41B9-BB2E-926DF1E47B33}" destId="{2F1D4A6E-9A5F-4740-A752-C9CC0165ABAF}" srcOrd="0" destOrd="3" presId="urn:microsoft.com/office/officeart/2005/8/layout/hList1"/>
    <dgm:cxn modelId="{9543F0A8-0C3B-4805-8223-301DB11460D9}" srcId="{380EFC7D-88A1-47A1-8CE1-A6B0943D55AD}" destId="{FEE7BA55-8D90-4164-9B71-4E8ADADFCBC2}" srcOrd="5" destOrd="0" parTransId="{0662012C-448A-445E-BE9A-AE34B1EF0F98}" sibTransId="{DC8543EE-F9B0-4947-91E4-73CE3C2B1F84}"/>
    <dgm:cxn modelId="{FB50C06A-5899-4B3A-B1CD-CA2701098EEA}" srcId="{380EFC7D-88A1-47A1-8CE1-A6B0943D55AD}" destId="{6FC95CE8-B694-4F89-90A2-A55DC0F9F649}" srcOrd="4" destOrd="0" parTransId="{C787D44D-2892-43CF-A3F4-ABFD9DDC96B2}" sibTransId="{8B875158-92DD-44A6-B51B-0A928397E8E4}"/>
    <dgm:cxn modelId="{7487344C-5D0D-4501-B541-7CA8148D28D8}" type="presOf" srcId="{42BB568F-1DCE-4745-9D6E-EC7A33805E59}" destId="{2F1D4A6E-9A5F-4740-A752-C9CC0165ABAF}" srcOrd="0" destOrd="1" presId="urn:microsoft.com/office/officeart/2005/8/layout/hList1"/>
    <dgm:cxn modelId="{F96F1917-0582-4535-A50F-07EC11DA8A56}" type="presOf" srcId="{860C8B64-A07B-4468-8294-F583C16017B4}" destId="{A53A41B9-FD93-4D41-83B2-E5C4A34B2469}" srcOrd="0" destOrd="0" presId="urn:microsoft.com/office/officeart/2005/8/layout/hList1"/>
    <dgm:cxn modelId="{A8CA177F-919D-4F6A-BAD4-D9151DF3CDDB}" srcId="{380EFC7D-88A1-47A1-8CE1-A6B0943D55AD}" destId="{EAD03F7A-1F3D-45C4-8A9B-9A7B0CCC6F72}" srcOrd="0" destOrd="0" parTransId="{9FCBCB79-311A-4FBE-B4DF-06201615FCD7}" sibTransId="{F5838245-9824-45C8-B7F7-26F5E2A4B388}"/>
    <dgm:cxn modelId="{7210A09C-5EB6-4C20-9149-6A527B827D44}" type="presOf" srcId="{5F633939-FD07-4CDC-B54C-7C0B5D438D58}" destId="{2F1D4A6E-9A5F-4740-A752-C9CC0165ABAF}" srcOrd="0" destOrd="2" presId="urn:microsoft.com/office/officeart/2005/8/layout/hList1"/>
    <dgm:cxn modelId="{677C5B64-E60F-4C1B-9B17-AF359CA380F5}" type="presOf" srcId="{EAD03F7A-1F3D-45C4-8A9B-9A7B0CCC6F72}" destId="{2F1D4A6E-9A5F-4740-A752-C9CC0165ABAF}" srcOrd="0" destOrd="0" presId="urn:microsoft.com/office/officeart/2005/8/layout/hList1"/>
    <dgm:cxn modelId="{8D4D8F5E-576C-426F-9AED-B3CA5A337076}" srcId="{380EFC7D-88A1-47A1-8CE1-A6B0943D55AD}" destId="{42BB568F-1DCE-4745-9D6E-EC7A33805E59}" srcOrd="1" destOrd="0" parTransId="{37711C6D-037C-4BAA-9307-2404F8687B53}" sibTransId="{53E4A566-F9BE-438D-8848-473AC0981212}"/>
    <dgm:cxn modelId="{6EE184B3-EAFE-4372-97F4-C9DA9EE7A369}" srcId="{380EFC7D-88A1-47A1-8CE1-A6B0943D55AD}" destId="{5F633939-FD07-4CDC-B54C-7C0B5D438D58}" srcOrd="2" destOrd="0" parTransId="{F486F93C-AD0F-4285-BABB-1E5E68D17465}" sibTransId="{AC0E3487-7641-46FF-8676-B68AE666A412}"/>
    <dgm:cxn modelId="{2BF1F313-6B7B-4665-BEF3-3B92E5F6115C}" type="presOf" srcId="{81293134-3413-49C5-AD6D-10174578720D}" destId="{6F372699-0F3A-4A10-91B7-559597A31EF9}" srcOrd="0" destOrd="0" presId="urn:microsoft.com/office/officeart/2005/8/layout/hList1"/>
    <dgm:cxn modelId="{095BCF67-2C69-4BFF-998D-051F1A415B2A}" srcId="{380EFC7D-88A1-47A1-8CE1-A6B0943D55AD}" destId="{33D5350C-B4D3-4D0F-904D-DE862A5116F9}" srcOrd="6" destOrd="0" parTransId="{C077E85C-825F-4B1D-A720-2869E627564B}" sibTransId="{94E48FBF-04BB-4298-A490-9931F03C5CBF}"/>
    <dgm:cxn modelId="{8658F017-8879-4ABA-B81A-2D2A66DB8BBE}" type="presOf" srcId="{6FC95CE8-B694-4F89-90A2-A55DC0F9F649}" destId="{2F1D4A6E-9A5F-4740-A752-C9CC0165ABAF}" srcOrd="0" destOrd="4" presId="urn:microsoft.com/office/officeart/2005/8/layout/hList1"/>
    <dgm:cxn modelId="{1631F340-5DAD-41E4-92B1-0B1F1BF093E6}" srcId="{860C8B64-A07B-4468-8294-F583C16017B4}" destId="{380EFC7D-88A1-47A1-8CE1-A6B0943D55AD}" srcOrd="1" destOrd="0" parTransId="{A2924786-4F1E-48C2-8061-5E543A84F4CB}" sibTransId="{D4E531B9-32DA-41E4-B169-F1C1CE6888B8}"/>
    <dgm:cxn modelId="{06C45DA6-58CC-4829-9818-410B8E4ACF31}" srcId="{860C8B64-A07B-4468-8294-F583C16017B4}" destId="{610E81BF-E232-490F-B990-6227839EAEEC}" srcOrd="2" destOrd="0" parTransId="{8C0EF72C-0DCA-4E68-810C-072DB79279BB}" sibTransId="{4B56B48D-77A0-4600-BC2E-B6E8A3145571}"/>
    <dgm:cxn modelId="{AA2CB71F-6273-4D38-AEDB-B54C85CCF365}" type="presOf" srcId="{B80CD5EE-E41C-4676-B7F2-D9E143C3F3E9}" destId="{0ECE3CD4-1416-486E-81B8-16F4DC63F89F}" srcOrd="0" destOrd="0" presId="urn:microsoft.com/office/officeart/2005/8/layout/hList1"/>
    <dgm:cxn modelId="{4ABB764A-986C-4F99-85B7-F77CC1A58AF4}" srcId="{860C8B64-A07B-4468-8294-F583C16017B4}" destId="{81293134-3413-49C5-AD6D-10174578720D}" srcOrd="0" destOrd="0" parTransId="{0A0CCBA1-2FCD-443E-BBC7-C7F06DC4E607}" sibTransId="{D6BA7363-29BC-42E2-A315-4FC6EB43ACAF}"/>
    <dgm:cxn modelId="{9BAC4C35-4E7A-4955-B652-856C664B43FA}" type="presOf" srcId="{33D5350C-B4D3-4D0F-904D-DE862A5116F9}" destId="{2F1D4A6E-9A5F-4740-A752-C9CC0165ABAF}" srcOrd="0" destOrd="6" presId="urn:microsoft.com/office/officeart/2005/8/layout/hList1"/>
    <dgm:cxn modelId="{31EDB465-4D88-437E-8E43-BFFC9111FBDC}" srcId="{81293134-3413-49C5-AD6D-10174578720D}" destId="{B80CD5EE-E41C-4676-B7F2-D9E143C3F3E9}" srcOrd="0" destOrd="0" parTransId="{07F3F07A-4E87-4EC7-81C8-C90FAA4CC43A}" sibTransId="{4F5F172F-390E-4D14-956F-2FABA7C110B4}"/>
    <dgm:cxn modelId="{0CBEAF1C-2E74-4E03-BEDE-77D118EBB6A9}" srcId="{380EFC7D-88A1-47A1-8CE1-A6B0943D55AD}" destId="{A4AFE502-7C72-41B9-BB2E-926DF1E47B33}" srcOrd="3" destOrd="0" parTransId="{F027AFB2-15FA-4E5D-B39F-E9D12AF52779}" sibTransId="{A9503FE4-3464-41DE-B6EE-C060ACF4AB48}"/>
    <dgm:cxn modelId="{AD273492-0782-4D3F-8F6B-7A7681B1A65D}" type="presParOf" srcId="{A53A41B9-FD93-4D41-83B2-E5C4A34B2469}" destId="{743E6F78-B8A4-4FDA-8EC0-DC5D882689E1}" srcOrd="0" destOrd="0" presId="urn:microsoft.com/office/officeart/2005/8/layout/hList1"/>
    <dgm:cxn modelId="{83A5D7E3-73AB-4335-87AE-B3BDF5F95A05}" type="presParOf" srcId="{743E6F78-B8A4-4FDA-8EC0-DC5D882689E1}" destId="{6F372699-0F3A-4A10-91B7-559597A31EF9}" srcOrd="0" destOrd="0" presId="urn:microsoft.com/office/officeart/2005/8/layout/hList1"/>
    <dgm:cxn modelId="{657912D3-702E-40B1-AC0B-D476EB1E8E67}" type="presParOf" srcId="{743E6F78-B8A4-4FDA-8EC0-DC5D882689E1}" destId="{0ECE3CD4-1416-486E-81B8-16F4DC63F89F}" srcOrd="1" destOrd="0" presId="urn:microsoft.com/office/officeart/2005/8/layout/hList1"/>
    <dgm:cxn modelId="{FBF62F08-8824-4BED-A943-B256AE60735C}" type="presParOf" srcId="{A53A41B9-FD93-4D41-83B2-E5C4A34B2469}" destId="{A56560B3-3E49-4DC0-8E84-C0AFDD1681B4}" srcOrd="1" destOrd="0" presId="urn:microsoft.com/office/officeart/2005/8/layout/hList1"/>
    <dgm:cxn modelId="{15D38CCE-92F5-4CFB-B3AE-6964D806D7C2}" type="presParOf" srcId="{A53A41B9-FD93-4D41-83B2-E5C4A34B2469}" destId="{11926E37-844A-4A4B-AA9A-071551AE891C}" srcOrd="2" destOrd="0" presId="urn:microsoft.com/office/officeart/2005/8/layout/hList1"/>
    <dgm:cxn modelId="{EF68F5D0-659C-4C98-9163-866B57E3BB57}" type="presParOf" srcId="{11926E37-844A-4A4B-AA9A-071551AE891C}" destId="{34D22FDF-8892-4F44-A122-44FDF1662822}" srcOrd="0" destOrd="0" presId="urn:microsoft.com/office/officeart/2005/8/layout/hList1"/>
    <dgm:cxn modelId="{983C6A6F-DFBA-4E32-B81F-7A811FFF6125}" type="presParOf" srcId="{11926E37-844A-4A4B-AA9A-071551AE891C}" destId="{2F1D4A6E-9A5F-4740-A752-C9CC0165ABAF}" srcOrd="1" destOrd="0" presId="urn:microsoft.com/office/officeart/2005/8/layout/hList1"/>
    <dgm:cxn modelId="{CE8BAC8F-C4CA-4407-88D0-1A837542288C}" type="presParOf" srcId="{A53A41B9-FD93-4D41-83B2-E5C4A34B2469}" destId="{490A8BEE-8E9A-44F3-A090-A62661B4DCC6}" srcOrd="3" destOrd="0" presId="urn:microsoft.com/office/officeart/2005/8/layout/hList1"/>
    <dgm:cxn modelId="{28E3167D-0271-4D10-BFEE-6268F8B6B0C1}" type="presParOf" srcId="{A53A41B9-FD93-4D41-83B2-E5C4A34B2469}" destId="{D7980EB6-6CF4-4A82-A37D-F644C458F8C2}" srcOrd="4" destOrd="0" presId="urn:microsoft.com/office/officeart/2005/8/layout/hList1"/>
    <dgm:cxn modelId="{2C7632A7-0841-4C8D-90AD-8CD0898ACBE7}" type="presParOf" srcId="{D7980EB6-6CF4-4A82-A37D-F644C458F8C2}" destId="{B5B439BE-FCA7-40D7-BB4E-58016A2A7A19}" srcOrd="0" destOrd="0" presId="urn:microsoft.com/office/officeart/2005/8/layout/hList1"/>
    <dgm:cxn modelId="{745ACE41-CD27-4532-A787-430D6AC2E5F4}" type="presParOf" srcId="{D7980EB6-6CF4-4A82-A37D-F644C458F8C2}" destId="{46133607-5D61-49AA-94DB-C692F4D06F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72699-0F3A-4A10-91B7-559597A31EF9}">
      <dsp:nvSpPr>
        <dsp:cNvPr id="0" name=""/>
        <dsp:cNvSpPr/>
      </dsp:nvSpPr>
      <dsp:spPr>
        <a:xfrm>
          <a:off x="2624" y="42466"/>
          <a:ext cx="2558564" cy="7394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 этап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none" kern="1200" dirty="0" smtClean="0"/>
            <a:t>Подготовительный (диагностический).                </a:t>
          </a:r>
          <a:endParaRPr lang="ru-RU" sz="1300" b="1" kern="1200" dirty="0"/>
        </a:p>
      </dsp:txBody>
      <dsp:txXfrm>
        <a:off x="2624" y="42466"/>
        <a:ext cx="2558564" cy="739477"/>
      </dsp:txXfrm>
    </dsp:sp>
    <dsp:sp modelId="{0ECE3CD4-1416-486E-81B8-16F4DC63F89F}">
      <dsp:nvSpPr>
        <dsp:cNvPr id="0" name=""/>
        <dsp:cNvSpPr/>
      </dsp:nvSpPr>
      <dsp:spPr>
        <a:xfrm>
          <a:off x="2624" y="781943"/>
          <a:ext cx="2558564" cy="42933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процессе предварительной работы с несовершеннолетними проводят беседы о мультипликации: рассказывают об ее истории, просматривают мультфильмы, выполненные в различных техниках.</a:t>
          </a:r>
          <a:endParaRPr lang="ru-RU" sz="100" kern="1200" dirty="0"/>
        </a:p>
      </dsp:txBody>
      <dsp:txXfrm>
        <a:off x="2624" y="781943"/>
        <a:ext cx="2558564" cy="4293351"/>
      </dsp:txXfrm>
    </dsp:sp>
    <dsp:sp modelId="{34D22FDF-8892-4F44-A122-44FDF1662822}">
      <dsp:nvSpPr>
        <dsp:cNvPr id="0" name=""/>
        <dsp:cNvSpPr/>
      </dsp:nvSpPr>
      <dsp:spPr>
        <a:xfrm>
          <a:off x="2919388" y="42466"/>
          <a:ext cx="2558564" cy="73947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 этап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none" kern="1200" dirty="0" smtClean="0"/>
            <a:t>Основной (практический)</a:t>
          </a:r>
          <a:endParaRPr lang="ru-RU" sz="1300" b="1" u="none" kern="1200" dirty="0"/>
        </a:p>
      </dsp:txBody>
      <dsp:txXfrm>
        <a:off x="2919388" y="42466"/>
        <a:ext cx="2558564" cy="739477"/>
      </dsp:txXfrm>
    </dsp:sp>
    <dsp:sp modelId="{2F1D4A6E-9A5F-4740-A752-C9CC0165ABAF}">
      <dsp:nvSpPr>
        <dsp:cNvPr id="0" name=""/>
        <dsp:cNvSpPr/>
      </dsp:nvSpPr>
      <dsp:spPr>
        <a:xfrm>
          <a:off x="2919388" y="781943"/>
          <a:ext cx="2558564" cy="4293351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Продумывание замысла – для чего, с какой целью создается мультфильм, в какой технике, что мы хотим рассказать зрителю;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Составление сценария, его </a:t>
          </a:r>
          <a:r>
            <a:rPr lang="ru-RU" sz="1400" kern="1200" dirty="0" err="1" smtClean="0"/>
            <a:t>раскадровка</a:t>
          </a:r>
          <a:r>
            <a:rPr lang="ru-RU" sz="1400" kern="1200" dirty="0" smtClean="0"/>
            <a:t>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Подготовка фона и создание героев – в зависимости от той техники мультипликации, которую выбрали;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Съемка;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Запись аудио ряда на имеющееся у вас техническое устройство;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Монтаж работы осуществляется в различных программах, удобных пользователю;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титров. </a:t>
          </a:r>
          <a:endParaRPr lang="ru-RU" sz="1400" kern="1200" dirty="0"/>
        </a:p>
      </dsp:txBody>
      <dsp:txXfrm>
        <a:off x="2919388" y="781943"/>
        <a:ext cx="2558564" cy="4293351"/>
      </dsp:txXfrm>
    </dsp:sp>
    <dsp:sp modelId="{B5B439BE-FCA7-40D7-BB4E-58016A2A7A19}">
      <dsp:nvSpPr>
        <dsp:cNvPr id="0" name=""/>
        <dsp:cNvSpPr/>
      </dsp:nvSpPr>
      <dsp:spPr>
        <a:xfrm>
          <a:off x="5836151" y="42466"/>
          <a:ext cx="2558564" cy="73947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3 этап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none" kern="1200" dirty="0" smtClean="0"/>
            <a:t>Заключительный (контрольный)</a:t>
          </a:r>
          <a:endParaRPr lang="ru-RU" sz="1300" b="1" u="none" kern="1200" dirty="0"/>
        </a:p>
      </dsp:txBody>
      <dsp:txXfrm>
        <a:off x="5836151" y="42466"/>
        <a:ext cx="2558564" cy="739477"/>
      </dsp:txXfrm>
    </dsp:sp>
    <dsp:sp modelId="{46133607-5D61-49AA-94DB-C692F4D06F16}">
      <dsp:nvSpPr>
        <dsp:cNvPr id="0" name=""/>
        <dsp:cNvSpPr/>
      </dsp:nvSpPr>
      <dsp:spPr>
        <a:xfrm>
          <a:off x="5836151" y="781943"/>
          <a:ext cx="2558564" cy="4293351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Демонстрация</a:t>
          </a:r>
          <a:endParaRPr lang="ru-RU" sz="1400" kern="1200" dirty="0"/>
        </a:p>
      </dsp:txBody>
      <dsp:txXfrm>
        <a:off x="5836151" y="781943"/>
        <a:ext cx="2558564" cy="4293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EF67-D2FD-4F5F-BAAC-05D88932B54D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0DDF8-5984-45B5-A43F-1E70871E9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1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DDF8-5984-45B5-A43F-1E70871E9A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5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638B-9796-4338-93BB-6F6967C37C1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ananett@mail.ru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&#1082;&#1094;&#1089;&#1086;&#1085;-&#1085;&#1074;.&#1088;&#1092;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49500" y="148116"/>
            <a:ext cx="759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Бюджетное учреждение Ханты-Мансийского автономного округа – Югры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«Нижневартовский комплексный центр социального обслуживания населения»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1565"/>
            <a:ext cx="1620071" cy="1623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37819" y="1642997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Проект подпрограммы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мультипликация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 рамках программы профилактики социальной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дезадаптации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несовершеннолетних в условиях дневного пребывания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«Город идей»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 «Лаборатория мультипликации»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681" y="5275040"/>
            <a:ext cx="731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Инструктор по труду отделения дневного пребывания несовершеннолетних </a:t>
            </a:r>
          </a:p>
          <a:p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</a:rPr>
              <a:t>Машунина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Яна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Валерьевна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18298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г. Нижневартовск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219-01\Downloads\Машунина с фон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4" y="1436387"/>
            <a:ext cx="2340065" cy="3275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6407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«В душе каждого ребенка есть невидимые струны. Если тронуть их умелой рукой, они красиво зазвучат».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В.А. Сухомлинский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496" y="2388930"/>
            <a:ext cx="7476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Машунина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Яна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Валерьевна,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Инструктор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по труду отделения дневного пребывания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несовершеннолетних.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БУ ХМАО-Югры «Нижневартовский комплексный центр социального обслуживания населения»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к</a:t>
            </a:r>
            <a:r>
              <a:rPr lang="ru-RU" b="1" i="1" dirty="0" smtClean="0">
                <a:solidFill>
                  <a:srgbClr val="002060"/>
                </a:solidFill>
              </a:rPr>
              <a:t>онтактный телефон: +7 (922)7949133, 8 (3466) 46-87-10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Адрес электронной почты: </a:t>
            </a:r>
            <a:r>
              <a:rPr lang="en-US" b="1" i="1" dirty="0" smtClean="0">
                <a:hlinkClick r:id="rId3"/>
              </a:rPr>
              <a:t>yananett@mail.ru</a:t>
            </a:r>
            <a:r>
              <a:rPr lang="en-US" b="1" i="1" dirty="0" smtClean="0"/>
              <a:t> </a:t>
            </a:r>
            <a:endParaRPr lang="ru-RU" b="1" i="1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Адрес сайта: </a:t>
            </a:r>
            <a:r>
              <a:rPr lang="ru-RU" b="1" i="1" u="sng" dirty="0">
                <a:hlinkClick r:id="rId4"/>
              </a:rPr>
              <a:t>http://кцсон-нв.рф/</a:t>
            </a:r>
            <a:r>
              <a:rPr lang="ru-RU" b="1" i="1" dirty="0"/>
              <a:t> </a:t>
            </a:r>
            <a:endParaRPr lang="en-US" b="1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" y="4647396"/>
            <a:ext cx="1916832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64" y="4662830"/>
            <a:ext cx="1901397" cy="1901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47396"/>
            <a:ext cx="1911478" cy="19114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82302373"/>
              </p:ext>
            </p:extLst>
          </p:nvPr>
        </p:nvGraphicFramePr>
        <p:xfrm>
          <a:off x="8050088" y="4941168"/>
          <a:ext cx="576064" cy="5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90" y="0"/>
            <a:ext cx="655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</a:t>
            </a:r>
            <a:r>
              <a:rPr lang="ru-RU" sz="1200" b="1" i="1" dirty="0" smtClean="0">
                <a:solidFill>
                  <a:schemeClr val="bg1"/>
                </a:solidFill>
              </a:rPr>
              <a:t>подпрограммы</a:t>
            </a:r>
            <a:endParaRPr lang="ru-RU" sz="1200" b="1" i="1" dirty="0">
              <a:solidFill>
                <a:schemeClr val="bg1"/>
              </a:solidFill>
            </a:endParaRP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Мультипликация в </a:t>
            </a:r>
            <a:r>
              <a:rPr lang="ru-RU" sz="1200" b="1" i="1" dirty="0">
                <a:solidFill>
                  <a:schemeClr val="bg1"/>
                </a:solidFill>
              </a:rPr>
              <a:t>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</a:t>
            </a:r>
            <a:r>
              <a:rPr lang="ru-RU" sz="1200" b="1" i="1" dirty="0" smtClean="0">
                <a:solidFill>
                  <a:schemeClr val="bg1"/>
                </a:solidFill>
              </a:rPr>
              <a:t>пребывания «Город </a:t>
            </a:r>
            <a:r>
              <a:rPr lang="ru-RU" sz="1200" b="1" i="1" dirty="0">
                <a:solidFill>
                  <a:schemeClr val="bg1"/>
                </a:solidFill>
              </a:rPr>
              <a:t>идей</a:t>
            </a:r>
            <a:r>
              <a:rPr lang="ru-RU" sz="1200" b="1" i="1" dirty="0" smtClean="0">
                <a:solidFill>
                  <a:schemeClr val="bg1"/>
                </a:solidFill>
              </a:rPr>
              <a:t>»</a:t>
            </a:r>
            <a:endParaRPr lang="ru-RU" sz="1200" b="1" i="1" dirty="0">
              <a:solidFill>
                <a:schemeClr val="bg1"/>
              </a:solidFill>
            </a:endParaRPr>
          </a:p>
          <a:p>
            <a:r>
              <a:rPr lang="ru-RU" sz="1200" b="1" i="1" dirty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«</a:t>
            </a:r>
            <a:r>
              <a:rPr lang="ru-RU" sz="1200" b="1" i="1" dirty="0">
                <a:solidFill>
                  <a:schemeClr val="bg1"/>
                </a:solidFill>
              </a:rPr>
              <a:t>Лаборатория мультипликации»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70330"/>
            <a:ext cx="1368152" cy="1373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04" y="1115959"/>
            <a:ext cx="8527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Мультипликация – довольно сложный, многоструктурный и групповой творческий процесс. Он объединяет в себе несколько видов искусства и технического творчества. В процессе создания мультипликационного фильма развиваются сенсомоторные качества, связанные с действиями руки ребенка, обеспечивающие быстрое и точное усвоение технических приемов в различных видах деятельности, восприятие пропорций, особенностей объемной и плоской формы, характера линий, пространственных отношений, цвета, ритма, движения.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 подпрограммы предполагает раскрытие индивидуальных способностей несовершеннолетних, развитие определенных способностей для адаптации в окружающем мире; расширение кругозора, повышение эмоциональной культуры, культуры мышления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Сроки реализации: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Круглогодично, смена - 21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Несовершеннолетние в возрасте от 7 до 18 лет, признанные нуждающимися в социальном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обслуживании.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программы: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создание условий для развития у несовершеннолетних творческих способностей и технических навыков средствами мультипликации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90" y="6335971"/>
            <a:ext cx="927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Программа реализуется на базе БУ «Нижневартовский комплексный центр социального обслуживания населения»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90" y="0"/>
            <a:ext cx="655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</a:t>
            </a:r>
            <a:r>
              <a:rPr lang="ru-RU" sz="1200" b="1" i="1" dirty="0" smtClean="0">
                <a:solidFill>
                  <a:schemeClr val="bg1"/>
                </a:solidFill>
              </a:rPr>
              <a:t>подпрограммы</a:t>
            </a:r>
            <a:endParaRPr lang="ru-RU" sz="1200" b="1" i="1" dirty="0">
              <a:solidFill>
                <a:schemeClr val="bg1"/>
              </a:solidFill>
            </a:endParaRP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Мультипликация в </a:t>
            </a:r>
            <a:r>
              <a:rPr lang="ru-RU" sz="1200" b="1" i="1" dirty="0">
                <a:solidFill>
                  <a:schemeClr val="bg1"/>
                </a:solidFill>
              </a:rPr>
              <a:t>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</a:t>
            </a:r>
            <a:r>
              <a:rPr lang="ru-RU" sz="1200" b="1" i="1" dirty="0" smtClean="0">
                <a:solidFill>
                  <a:schemeClr val="bg1"/>
                </a:solidFill>
              </a:rPr>
              <a:t>пребывания «Город </a:t>
            </a:r>
            <a:r>
              <a:rPr lang="ru-RU" sz="1200" b="1" i="1" dirty="0">
                <a:solidFill>
                  <a:schemeClr val="bg1"/>
                </a:solidFill>
              </a:rPr>
              <a:t>идей</a:t>
            </a:r>
            <a:r>
              <a:rPr lang="ru-RU" sz="1200" b="1" i="1" dirty="0" smtClean="0">
                <a:solidFill>
                  <a:schemeClr val="bg1"/>
                </a:solidFill>
              </a:rPr>
              <a:t>»</a:t>
            </a:r>
            <a:endParaRPr lang="ru-RU" sz="1200" b="1" i="1" dirty="0">
              <a:solidFill>
                <a:schemeClr val="bg1"/>
              </a:solidFill>
            </a:endParaRPr>
          </a:p>
          <a:p>
            <a:r>
              <a:rPr lang="ru-RU" sz="1200" b="1" i="1" dirty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«</a:t>
            </a:r>
            <a:r>
              <a:rPr lang="ru-RU" sz="1200" b="1" i="1" dirty="0">
                <a:solidFill>
                  <a:schemeClr val="bg1"/>
                </a:solidFill>
              </a:rPr>
              <a:t>Лаборатория мультипликации»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0330"/>
            <a:ext cx="1368152" cy="1373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04" y="1115959"/>
            <a:ext cx="8527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познакомить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несовершеннолетних с основными видами мультипликации;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научить создать перекладную рисованную, пластилиновую и песочную анимацию и в этих техниках озвучить мультфильмы;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научить различным видам анимационной деятельности с применением различных художественных материалов;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познакомить несовершеннолетних с основными технологиями создания мультфильмов, планированию общей работы, разработке и изготовлению героев, фонов и декораций, установке освещения, съемке кадров, озвучиванию;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познакомить с компьютерными технологиями как основе научно-технического прогресса в мультипликации;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развивать интерес к мультипликации и желание к самостоятельному творчеству;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развивать художественно-эстетический вкус, фантазию, изобретательность, логическое мышление и пространственное воображение;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воспитывать лучшие качества личности: самостоятельность, ответственность, коллективизм и взаимопомощь, последовательность и упорство в достижении цели, самокритичность.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0" y="6335971"/>
            <a:ext cx="927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Программа реализуется на базе БУ «Нижневартовский комплексный центр социального обслуживания населения»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2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90" y="0"/>
            <a:ext cx="655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подпрограммы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Мультипликация в 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пребывания «Город идей»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 «Лаборатория мультипликации»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0330"/>
            <a:ext cx="1368152" cy="1373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82391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Направленность проекта подпрограммы.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Искусство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мультипликации представляет собой художественно-организованную действительность, активно воздействующих на эмоции, чувства, воображение и фантазию. Мультфильм становится универсальным языком, помогающим разностороннему развитию несовершеннолетних. Проект подпрограммы «Лаборатория мультипликации» относится к программам технической направленности и ориентирована на приобщение несовершеннолетних к освоению и технических средств и технологий создания мультфильмов. 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5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55461"/>
            <a:ext cx="1365622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-9718"/>
            <a:ext cx="639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подпрограммы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Мультипликация в 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пребывания «Город идей»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 «Лаборатория мультипликации»</a:t>
            </a:r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195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Этапы реализации программы: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34537771"/>
              </p:ext>
            </p:extLst>
          </p:nvPr>
        </p:nvGraphicFramePr>
        <p:xfrm>
          <a:off x="353858" y="1551598"/>
          <a:ext cx="8397341" cy="511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004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90" y="0"/>
            <a:ext cx="655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подпрограммы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Мультипликация в 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пребывания «Город идей»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 «Лаборатория мультипликации»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0330"/>
            <a:ext cx="1368152" cy="137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46" y="1268760"/>
            <a:ext cx="91154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Процесс создания  мультфильма можно кратко представить в виде следующих этапов: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1636978-146D-4B78-8B87-98EC0BD12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45" y="2132856"/>
            <a:ext cx="8209109" cy="40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7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55461"/>
            <a:ext cx="1365622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-9718"/>
            <a:ext cx="639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подпрограммы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Мультипликация в 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пребывания «Город идей»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 «Лаборатория мультипликации»</a:t>
            </a:r>
          </a:p>
          <a:p>
            <a:endParaRPr lang="ru-RU" sz="1200" dirty="0"/>
          </a:p>
        </p:txBody>
      </p:sp>
      <p:pic>
        <p:nvPicPr>
          <p:cNvPr id="1026" name="Picture 2" descr="C:\Users\K219-01\Desktop\Машунина\мультики своими руками\фото создания мультфильмов\iU3OW1Jq6G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9401"/>
          <a:stretch/>
        </p:blipFill>
        <p:spPr bwMode="auto">
          <a:xfrm>
            <a:off x="4587984" y="1030065"/>
            <a:ext cx="2088655" cy="239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219-01\Desktop\Машунина\мультики своими руками\фото создания мультфильмов\k8rSYhtjkR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6809"/>
          <a:stretch/>
        </p:blipFill>
        <p:spPr bwMode="auto">
          <a:xfrm>
            <a:off x="2411760" y="1308464"/>
            <a:ext cx="2016512" cy="2679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219-01\Desktop\Машунина\мультики своими руками\фото создания мультфильмов\oWNvleQpCB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/>
          <a:stretch/>
        </p:blipFill>
        <p:spPr bwMode="auto">
          <a:xfrm>
            <a:off x="6804248" y="1379846"/>
            <a:ext cx="2069340" cy="2536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219-01\Desktop\Машунина\мультики своими руками\фото создания мультфильмов\py1WRBewnU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/>
          <a:stretch/>
        </p:blipFill>
        <p:spPr bwMode="auto">
          <a:xfrm>
            <a:off x="3851920" y="3988017"/>
            <a:ext cx="2119159" cy="256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219-01\Desktop\Машунина\мультики своими руками\фото создания мультфильмов\wk9SVJAuEo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19621"/>
          <a:stretch/>
        </p:blipFill>
        <p:spPr bwMode="auto">
          <a:xfrm>
            <a:off x="227936" y="1124744"/>
            <a:ext cx="2122841" cy="241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7" b="30670"/>
          <a:stretch/>
        </p:blipFill>
        <p:spPr bwMode="auto">
          <a:xfrm>
            <a:off x="6372201" y="4149079"/>
            <a:ext cx="2462990" cy="176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3" b="30440"/>
          <a:stretch/>
        </p:blipFill>
        <p:spPr bwMode="auto">
          <a:xfrm>
            <a:off x="542360" y="4133793"/>
            <a:ext cx="2877656" cy="2078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7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5960"/>
            <a:ext cx="8363272" cy="50102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55461"/>
            <a:ext cx="1365622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-9718"/>
            <a:ext cx="639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подпрограммы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Мультипликация в 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пребывания «Город идей»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 «Лаборатория мультипликации»</a:t>
            </a:r>
          </a:p>
          <a:p>
            <a:endParaRPr lang="ru-RU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9460"/>
            <a:ext cx="2592288" cy="1698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78" y="4074305"/>
            <a:ext cx="2901911" cy="163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41" y="1482017"/>
            <a:ext cx="2915812" cy="1640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sun9-27.userapi.com/impg/dXhc2f26m6hFH0galEEGaxHhad3dF18glCU1lQ/kwHec1_C87Q.jpg?size=810x1080&amp;quality=95&amp;sign=2543c07c854180ffb6dec4134f580a6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16" y="3176512"/>
            <a:ext cx="2030023" cy="270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9.userapi.com/impg/_3Mwi7rZkcjT6O7ZXYwaZB6Yj2FmYJ30S4LJpw/_I0Sha1WTxc.jpg?size=810x1080&amp;quality=95&amp;sign=5064f54341cb5f39a2cfd8efb7ee680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5945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7.userapi.com/impg/s8FEUyKeFGGubp0scpgDmGQ05s-xO29yU6ydKg/ohwsaC3s5Yk.jpg?size=810x1080&amp;quality=95&amp;sign=14542383300257100103239cd11d625a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38001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98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223" y="0"/>
            <a:ext cx="1368152" cy="13733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52" y="-20389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Проект подпрограммы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Мультипликация в рамках программы профилактики социальной </a:t>
            </a:r>
            <a:r>
              <a:rPr lang="ru-RU" sz="1200" b="1" i="1" dirty="0" err="1">
                <a:solidFill>
                  <a:schemeClr val="bg1"/>
                </a:solidFill>
              </a:rPr>
              <a:t>дезадаптации</a:t>
            </a:r>
            <a:r>
              <a:rPr lang="ru-RU" sz="1200" b="1" i="1" dirty="0">
                <a:solidFill>
                  <a:schemeClr val="bg1"/>
                </a:solidFill>
              </a:rPr>
              <a:t> несовершеннолетних в условиях дневного пребывания «Город идей»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 «Лаборатория мультипликации»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00400" cy="509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53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691</Words>
  <Application>Microsoft Office PowerPoint</Application>
  <PresentationFormat>Экран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aleksei2505@yandex.ru</dc:creator>
  <cp:lastModifiedBy>k219-01</cp:lastModifiedBy>
  <cp:revision>87</cp:revision>
  <dcterms:created xsi:type="dcterms:W3CDTF">2021-08-03T10:54:52Z</dcterms:created>
  <dcterms:modified xsi:type="dcterms:W3CDTF">2025-03-11T06:04:45Z</dcterms:modified>
</cp:coreProperties>
</file>