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3" r:id="rId7"/>
    <p:sldId id="264" r:id="rId8"/>
    <p:sldId id="267" r:id="rId9"/>
    <p:sldId id="268" r:id="rId10"/>
    <p:sldId id="266" r:id="rId11"/>
    <p:sldId id="262" r:id="rId12"/>
    <p:sldId id="261" r:id="rId13"/>
    <p:sldId id="265" r:id="rId14"/>
    <p:sldId id="269" r:id="rId15"/>
  </p:sldIdLst>
  <p:sldSz cx="14630400" cy="8229600"/>
  <p:notesSz cx="6858000" cy="9947275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3728"/>
    <a:srgbClr val="DEB392"/>
    <a:srgbClr val="CEA5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92" d="100"/>
          <a:sy n="92" d="100"/>
        </p:scale>
        <p:origin x="492" y="96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94392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218" tIns="33609" rIns="67218" bIns="33609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218" tIns="33609" rIns="67218" bIns="33609"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218" tIns="33609" rIns="67218" bIns="33609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218" tIns="33609" rIns="67218" bIns="33609"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218" tIns="33609" rIns="67218" bIns="33609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218" tIns="33609" rIns="67218" bIns="33609"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2713" y="746125"/>
            <a:ext cx="6632575" cy="3730625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271" y="4725388"/>
            <a:ext cx="5487458" cy="4476058"/>
          </a:xfrm>
          <a:prstGeom prst="rect">
            <a:avLst/>
          </a:prstGeom>
        </p:spPr>
        <p:txBody>
          <a:bodyPr lIns="67218" tIns="33609" rIns="67218" bIns="33609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084" y="9448616"/>
            <a:ext cx="2972594" cy="496500"/>
          </a:xfrm>
          <a:prstGeom prst="rect">
            <a:avLst/>
          </a:prstGeom>
        </p:spPr>
        <p:txBody>
          <a:bodyPr lIns="67218" tIns="33609" rIns="67218" bIns="33609"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218" tIns="33609" rIns="67218" bIns="33609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218" tIns="33609" rIns="67218" bIns="33609"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218" tIns="33609" rIns="67218" bIns="33609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218" tIns="33609" rIns="67218" bIns="33609"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218" tIns="33609" rIns="67218" bIns="33609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218" tIns="33609" rIns="67218" bIns="33609"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218" tIns="33609" rIns="67218" bIns="33609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218" tIns="33609" rIns="67218" bIns="33609"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218" tIns="33609" rIns="67218" bIns="33609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218" tIns="33609" rIns="67218" bIns="33609"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218" tIns="33609" rIns="67218" bIns="33609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218" tIns="33609" rIns="67218" bIns="33609"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218" tIns="33609" rIns="67218" bIns="33609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218" tIns="33609" rIns="67218" bIns="33609"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9513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218" tIns="33609" rIns="67218" bIns="33609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218" tIns="33609" rIns="67218" bIns="33609"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ED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ED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ED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ED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ED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ED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ED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ED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ED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ED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1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5.png"/><Relationship Id="rId4" Type="http://schemas.openxmlformats.org/officeDocument/2006/relationships/image" Target="../media/image20.png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27.jpeg"/><Relationship Id="rId10" Type="http://schemas.openxmlformats.org/officeDocument/2006/relationships/image" Target="../media/image12.jpeg"/><Relationship Id="rId4" Type="http://schemas.openxmlformats.org/officeDocument/2006/relationships/image" Target="../media/image5.png"/><Relationship Id="rId9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36589" y="1620071"/>
            <a:ext cx="8681287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600" b="1" dirty="0" err="1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Проект</a:t>
            </a:r>
            <a:r>
              <a:rPr lang="en-US" sz="3600" b="1" dirty="0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 </a:t>
            </a:r>
            <a:endParaRPr lang="ru-RU" sz="3600" b="1" dirty="0">
              <a:solidFill>
                <a:srgbClr val="443728"/>
              </a:solidFill>
              <a:latin typeface="Arial" panose="020B0604020202020204" pitchFamily="34" charset="0"/>
              <a:ea typeface="Crimson Pro Bold" pitchFamily="34" charset="-122"/>
              <a:cs typeface="Arial" panose="020B0604020202020204" pitchFamily="34" charset="0"/>
            </a:endParaRPr>
          </a:p>
          <a:p>
            <a:pPr marL="0" indent="0" algn="l">
              <a:lnSpc>
                <a:spcPts val="4850"/>
              </a:lnSpc>
              <a:buNone/>
            </a:pPr>
            <a:r>
              <a:rPr lang="en-US" sz="3600" b="1" dirty="0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«</a:t>
            </a:r>
            <a:r>
              <a:rPr lang="ru-RU" sz="3600" b="1" dirty="0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Создание </a:t>
            </a:r>
            <a:r>
              <a:rPr lang="en-US" sz="3600" b="1" dirty="0" err="1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Семейн</a:t>
            </a:r>
            <a:r>
              <a:rPr lang="ru-RU" sz="3600" b="1" dirty="0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ой</a:t>
            </a:r>
            <a:r>
              <a:rPr lang="en-US" sz="3600" b="1" dirty="0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мастерск</a:t>
            </a:r>
            <a:r>
              <a:rPr lang="ru-RU" sz="3600" b="1" dirty="0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ой</a:t>
            </a:r>
            <a:r>
              <a:rPr lang="en-US" sz="3600" b="1" dirty="0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": </a:t>
            </a:r>
            <a:endParaRPr lang="ru-RU" sz="3600" b="1" dirty="0">
              <a:solidFill>
                <a:srgbClr val="443728"/>
              </a:solidFill>
              <a:latin typeface="Arial" panose="020B0604020202020204" pitchFamily="34" charset="0"/>
              <a:ea typeface="Crimson Pro Bold" pitchFamily="34" charset="-122"/>
              <a:cs typeface="Arial" panose="020B0604020202020204" pitchFamily="34" charset="0"/>
            </a:endParaRPr>
          </a:p>
          <a:p>
            <a:pPr marL="0" indent="0" algn="l">
              <a:lnSpc>
                <a:spcPts val="4850"/>
              </a:lnSpc>
              <a:buNone/>
            </a:pPr>
            <a:r>
              <a:rPr lang="en-US" sz="3600" b="1" dirty="0" err="1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Керамика</a:t>
            </a:r>
            <a:r>
              <a:rPr lang="en-US" sz="3600" b="1" dirty="0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 для Самообеспечения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13151" y="3811401"/>
            <a:ext cx="7955361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Проект "С</a:t>
            </a:r>
            <a:r>
              <a:rPr lang="ru-RU" sz="2000" dirty="0" err="1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оздание</a:t>
            </a:r>
            <a:r>
              <a:rPr lang="ru-RU" sz="2000" dirty="0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с</a:t>
            </a:r>
            <a:r>
              <a:rPr lang="en-US" sz="2000" dirty="0" err="1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емейн</a:t>
            </a:r>
            <a:r>
              <a:rPr lang="ru-RU" sz="2000" dirty="0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ой</a:t>
            </a:r>
            <a:r>
              <a:rPr lang="en-US" sz="2000" dirty="0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мастерск</a:t>
            </a:r>
            <a:r>
              <a:rPr lang="ru-RU" sz="2000" dirty="0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ой</a:t>
            </a:r>
            <a:r>
              <a:rPr lang="en-US" sz="2000" dirty="0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" направлен на повышение потенциала семей с детьми, находящихся в трудной жизненной ситуации, через обучение работе с керамикой. Мы стремимся помочь семьям осознать свои ресурсы, создать собственный бренд и выйти на новый уровень социальной коммуникации и самореализации.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492F0F7-16C3-424A-B953-46BAB2BCCA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589" y="367441"/>
            <a:ext cx="893121" cy="90502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626E51D-B60C-4EEB-8634-DE6914D551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0746" y="367441"/>
            <a:ext cx="905029" cy="905029"/>
          </a:xfrm>
          <a:prstGeom prst="rect">
            <a:avLst/>
          </a:prstGeom>
        </p:spPr>
      </p:pic>
      <p:sp>
        <p:nvSpPr>
          <p:cNvPr id="10" name="Text 1">
            <a:extLst>
              <a:ext uri="{FF2B5EF4-FFF2-40B4-BE49-F238E27FC236}">
                <a16:creationId xmlns:a16="http://schemas.microsoft.com/office/drawing/2014/main" id="{0E9162E2-A6CA-4AE1-AAE5-E2AD321BAD5E}"/>
              </a:ext>
            </a:extLst>
          </p:cNvPr>
          <p:cNvSpPr/>
          <p:nvPr/>
        </p:nvSpPr>
        <p:spPr>
          <a:xfrm>
            <a:off x="713151" y="5858423"/>
            <a:ext cx="795536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Социальная поддержка малообеспеченных семей с детьми, особенно с детьми-инвалидами, остается крайне актуальной. В 2022 году 60% семей, прошедших реабилитацию в Сургутском центре, имели низкий доход, в 2023 году — 44,5%, в 2024 году — 38%. Часто один из родителей не работает из-за ухода за ребенком-инвалидом, что приводит к социальной изоляции.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839187" y="1328440"/>
            <a:ext cx="7038023" cy="437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3200" b="1" dirty="0" err="1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Финансирование</a:t>
            </a:r>
            <a:r>
              <a:rPr lang="en-US" sz="3200" b="1" dirty="0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 </a:t>
            </a:r>
            <a:r>
              <a:rPr lang="ru-RU" sz="3200" b="1" dirty="0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п</a:t>
            </a:r>
            <a:r>
              <a:rPr lang="en-US" sz="3200" b="1" dirty="0" err="1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роекта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8313044" y="2169638"/>
            <a:ext cx="4270341" cy="218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b="1" dirty="0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Объем и источники финансирования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12"/>
          <p:cNvSpPr/>
          <p:nvPr/>
        </p:nvSpPr>
        <p:spPr>
          <a:xfrm>
            <a:off x="7292101" y="6734103"/>
            <a:ext cx="6585109" cy="2238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600" dirty="0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Общая сумма финансирования: 3 </a:t>
            </a:r>
            <a:r>
              <a:rPr lang="ru-RU" sz="1600" dirty="0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498 949</a:t>
            </a:r>
            <a:r>
              <a:rPr lang="en-US" sz="1600" dirty="0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руб.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3"/>
          <p:cNvSpPr/>
          <p:nvPr/>
        </p:nvSpPr>
        <p:spPr>
          <a:xfrm>
            <a:off x="7292101" y="7167680"/>
            <a:ext cx="6700735" cy="4476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600" dirty="0" err="1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Проект</a:t>
            </a:r>
            <a:r>
              <a:rPr lang="en-US" sz="1600" dirty="0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реализуется </a:t>
            </a:r>
            <a:r>
              <a:rPr lang="en-US" sz="1600" dirty="0" err="1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при</a:t>
            </a:r>
            <a:r>
              <a:rPr lang="en-US" sz="1600" dirty="0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поддержке Департамента социального развития Ханты-Мансийского автономного округа – Югры.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80BA58A0-7585-4EF4-A9C0-03B2B9EE9D9E}"/>
              </a:ext>
            </a:extLst>
          </p:cNvPr>
          <p:cNvGrpSpPr/>
          <p:nvPr/>
        </p:nvGrpSpPr>
        <p:grpSpPr>
          <a:xfrm>
            <a:off x="7010043" y="85213"/>
            <a:ext cx="7243538" cy="894085"/>
            <a:chOff x="7010043" y="85213"/>
            <a:chExt cx="7243538" cy="894085"/>
          </a:xfrm>
        </p:grpSpPr>
        <p:sp>
          <p:nvSpPr>
            <p:cNvPr id="20" name="Text 0">
              <a:extLst>
                <a:ext uri="{FF2B5EF4-FFF2-40B4-BE49-F238E27FC236}">
                  <a16:creationId xmlns:a16="http://schemas.microsoft.com/office/drawing/2014/main" id="{BD39FF52-6949-4960-B79B-1C77FE73C19B}"/>
                </a:ext>
              </a:extLst>
            </p:cNvPr>
            <p:cNvSpPr/>
            <p:nvPr/>
          </p:nvSpPr>
          <p:spPr>
            <a:xfrm>
              <a:off x="7010043" y="85213"/>
              <a:ext cx="5721775" cy="71763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4850"/>
                </a:lnSpc>
                <a:buNone/>
              </a:pPr>
              <a:r>
                <a:rPr lang="en-US" sz="2000" b="1" dirty="0" err="1">
                  <a:solidFill>
                    <a:srgbClr val="443728"/>
                  </a:solidFill>
                  <a:latin typeface="Arial" panose="020B0604020202020204" pitchFamily="34" charset="0"/>
                  <a:ea typeface="Crimson Pro Bold" pitchFamily="34" charset="-122"/>
                  <a:cs typeface="Arial" panose="020B0604020202020204" pitchFamily="34" charset="0"/>
                </a:rPr>
                <a:t>Проект</a:t>
              </a:r>
              <a:r>
                <a:rPr lang="en-US" sz="2000" b="1" dirty="0">
                  <a:solidFill>
                    <a:srgbClr val="443728"/>
                  </a:solidFill>
                  <a:latin typeface="Arial" panose="020B0604020202020204" pitchFamily="34" charset="0"/>
                  <a:ea typeface="Crimson Pro Bold" pitchFamily="34" charset="-122"/>
                  <a:cs typeface="Arial" panose="020B0604020202020204" pitchFamily="34" charset="0"/>
                </a:rPr>
                <a:t> «</a:t>
              </a:r>
              <a:r>
                <a:rPr lang="ru-RU" sz="2000" b="1" dirty="0">
                  <a:solidFill>
                    <a:srgbClr val="443728"/>
                  </a:solidFill>
                  <a:latin typeface="Arial" panose="020B0604020202020204" pitchFamily="34" charset="0"/>
                  <a:ea typeface="Crimson Pro Bold" pitchFamily="34" charset="-122"/>
                  <a:cs typeface="Arial" panose="020B0604020202020204" pitchFamily="34" charset="0"/>
                </a:rPr>
                <a:t>Создание </a:t>
              </a:r>
              <a:r>
                <a:rPr lang="en-US" sz="2000" b="1" dirty="0" err="1">
                  <a:solidFill>
                    <a:srgbClr val="443728"/>
                  </a:solidFill>
                  <a:latin typeface="Arial" panose="020B0604020202020204" pitchFamily="34" charset="0"/>
                  <a:ea typeface="Crimson Pro Bold" pitchFamily="34" charset="-122"/>
                  <a:cs typeface="Arial" panose="020B0604020202020204" pitchFamily="34" charset="0"/>
                </a:rPr>
                <a:t>Семейн</a:t>
              </a:r>
              <a:r>
                <a:rPr lang="ru-RU" sz="2000" b="1" dirty="0">
                  <a:solidFill>
                    <a:srgbClr val="443728"/>
                  </a:solidFill>
                  <a:latin typeface="Arial" panose="020B0604020202020204" pitchFamily="34" charset="0"/>
                  <a:ea typeface="Crimson Pro Bold" pitchFamily="34" charset="-122"/>
                  <a:cs typeface="Arial" panose="020B0604020202020204" pitchFamily="34" charset="0"/>
                </a:rPr>
                <a:t>ой</a:t>
              </a:r>
              <a:r>
                <a:rPr lang="en-US" sz="2000" b="1" dirty="0">
                  <a:solidFill>
                    <a:srgbClr val="443728"/>
                  </a:solidFill>
                  <a:latin typeface="Arial" panose="020B0604020202020204" pitchFamily="34" charset="0"/>
                  <a:ea typeface="Crimson Pro Bold" pitchFamily="34" charset="-122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443728"/>
                  </a:solidFill>
                  <a:latin typeface="Arial" panose="020B0604020202020204" pitchFamily="34" charset="0"/>
                  <a:ea typeface="Crimson Pro Bold" pitchFamily="34" charset="-122"/>
                  <a:cs typeface="Arial" panose="020B0604020202020204" pitchFamily="34" charset="0"/>
                </a:rPr>
                <a:t>мастерск</a:t>
              </a:r>
              <a:r>
                <a:rPr lang="ru-RU" sz="2000" b="1" dirty="0">
                  <a:solidFill>
                    <a:srgbClr val="443728"/>
                  </a:solidFill>
                  <a:latin typeface="Arial" panose="020B0604020202020204" pitchFamily="34" charset="0"/>
                  <a:ea typeface="Crimson Pro Bold" pitchFamily="34" charset="-122"/>
                  <a:cs typeface="Arial" panose="020B0604020202020204" pitchFamily="34" charset="0"/>
                </a:rPr>
                <a:t>ой</a:t>
              </a:r>
              <a:r>
                <a:rPr lang="en-US" sz="2000" b="1" dirty="0">
                  <a:solidFill>
                    <a:srgbClr val="443728"/>
                  </a:solidFill>
                  <a:latin typeface="Arial" panose="020B0604020202020204" pitchFamily="34" charset="0"/>
                  <a:ea typeface="Crimson Pro Bold" pitchFamily="34" charset="-122"/>
                  <a:cs typeface="Arial" panose="020B0604020202020204" pitchFamily="34" charset="0"/>
                </a:rPr>
                <a:t>" </a:t>
              </a:r>
              <a:endParaRPr lang="ru-RU" sz="2000" b="1" dirty="0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endParaRPr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39355875-0144-42A9-AD7A-504D0070F9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630632" y="266191"/>
              <a:ext cx="622949" cy="631255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024B2695-BEB4-4CF4-8689-F4DEF9ED7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731818" y="266191"/>
              <a:ext cx="713107" cy="713107"/>
            </a:xfrm>
            <a:prstGeom prst="rect">
              <a:avLst/>
            </a:prstGeom>
          </p:spPr>
        </p:pic>
      </p:grpSp>
      <p:pic>
        <p:nvPicPr>
          <p:cNvPr id="2050" name="Picture 2" descr="D:\Герман\КАЛИНКА\мастерская\грант Фонд 25\круглый стол\0cbbd2cb-d8c9-43fd-b3c1-899a27307c0e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" r="10558"/>
          <a:stretch/>
        </p:blipFill>
        <p:spPr bwMode="auto">
          <a:xfrm>
            <a:off x="-8388" y="-1"/>
            <a:ext cx="6165908" cy="822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7155661" y="2504656"/>
            <a:ext cx="6585109" cy="4058073"/>
            <a:chOff x="7356997" y="2504656"/>
            <a:chExt cx="6585109" cy="4058073"/>
          </a:xfrm>
        </p:grpSpPr>
        <p:pic>
          <p:nvPicPr>
            <p:cNvPr id="9" name="Image 1" descr="preencoded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56997" y="2650131"/>
              <a:ext cx="6585109" cy="3517344"/>
            </a:xfrm>
            <a:prstGeom prst="rect">
              <a:avLst/>
            </a:prstGeom>
          </p:spPr>
        </p:pic>
        <p:sp>
          <p:nvSpPr>
            <p:cNvPr id="10" name="Shape 6"/>
            <p:cNvSpPr/>
            <p:nvPr/>
          </p:nvSpPr>
          <p:spPr>
            <a:xfrm>
              <a:off x="8634339" y="6406172"/>
              <a:ext cx="139779" cy="139779"/>
            </a:xfrm>
            <a:prstGeom prst="roundRect">
              <a:avLst>
                <a:gd name="adj" fmla="val 13084"/>
              </a:avLst>
            </a:prstGeom>
            <a:solidFill>
              <a:srgbClr val="2F211E"/>
            </a:solidFill>
            <a:ln/>
          </p:spPr>
        </p:sp>
        <p:sp>
          <p:nvSpPr>
            <p:cNvPr id="11" name="Text 7"/>
            <p:cNvSpPr/>
            <p:nvPr/>
          </p:nvSpPr>
          <p:spPr>
            <a:xfrm>
              <a:off x="7694177" y="6406172"/>
              <a:ext cx="390168" cy="139779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100"/>
                </a:lnSpc>
                <a:buNone/>
              </a:pPr>
              <a:r>
                <a:rPr lang="en-US" sz="1600" dirty="0">
                  <a:solidFill>
                    <a:srgbClr val="443728"/>
                  </a:solidFill>
                  <a:latin typeface="Arial" panose="020B0604020202020204" pitchFamily="34" charset="0"/>
                  <a:ea typeface="Open Sans" pitchFamily="34" charset="-122"/>
                  <a:cs typeface="Arial" panose="020B0604020202020204" pitchFamily="34" charset="0"/>
                </a:rPr>
                <a:t>Грант</a:t>
              </a: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Shape 8"/>
            <p:cNvSpPr/>
            <p:nvPr/>
          </p:nvSpPr>
          <p:spPr>
            <a:xfrm>
              <a:off x="7493437" y="6405931"/>
              <a:ext cx="139779" cy="139779"/>
            </a:xfrm>
            <a:prstGeom prst="roundRect">
              <a:avLst>
                <a:gd name="adj" fmla="val 13084"/>
              </a:avLst>
            </a:prstGeom>
            <a:solidFill>
              <a:srgbClr val="78564D"/>
            </a:solidFill>
            <a:ln/>
          </p:spPr>
        </p:sp>
        <p:sp>
          <p:nvSpPr>
            <p:cNvPr id="13" name="Text 9"/>
            <p:cNvSpPr/>
            <p:nvPr/>
          </p:nvSpPr>
          <p:spPr>
            <a:xfrm>
              <a:off x="8870870" y="6406172"/>
              <a:ext cx="1547813" cy="139779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100"/>
                </a:lnSpc>
                <a:buNone/>
              </a:pPr>
              <a:r>
                <a:rPr lang="en-US" sz="1600" dirty="0">
                  <a:solidFill>
                    <a:srgbClr val="443728"/>
                  </a:solidFill>
                  <a:latin typeface="Arial" panose="020B0604020202020204" pitchFamily="34" charset="0"/>
                  <a:ea typeface="Open Sans" pitchFamily="34" charset="-122"/>
                  <a:cs typeface="Arial" panose="020B0604020202020204" pitchFamily="34" charset="0"/>
                </a:rPr>
                <a:t>Собственные средства</a:t>
              </a: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Shape 10"/>
            <p:cNvSpPr/>
            <p:nvPr/>
          </p:nvSpPr>
          <p:spPr>
            <a:xfrm>
              <a:off x="11283672" y="6422950"/>
              <a:ext cx="139779" cy="139779"/>
            </a:xfrm>
            <a:prstGeom prst="roundRect">
              <a:avLst>
                <a:gd name="adj" fmla="val 13084"/>
              </a:avLst>
            </a:prstGeom>
            <a:solidFill>
              <a:srgbClr val="B4938A"/>
            </a:solidFill>
            <a:ln/>
          </p:spPr>
        </p:sp>
        <p:sp>
          <p:nvSpPr>
            <p:cNvPr id="15" name="Text 11"/>
            <p:cNvSpPr/>
            <p:nvPr/>
          </p:nvSpPr>
          <p:spPr>
            <a:xfrm>
              <a:off x="11484412" y="6422950"/>
              <a:ext cx="1679377" cy="139779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100"/>
                </a:lnSpc>
                <a:buNone/>
              </a:pPr>
              <a:r>
                <a:rPr lang="en-US" sz="1600" dirty="0">
                  <a:solidFill>
                    <a:srgbClr val="443728"/>
                  </a:solidFill>
                  <a:latin typeface="Arial" panose="020B0604020202020204" pitchFamily="34" charset="0"/>
                  <a:ea typeface="Open Sans" pitchFamily="34" charset="-122"/>
                  <a:cs typeface="Arial" panose="020B0604020202020204" pitchFamily="34" charset="0"/>
                </a:rPr>
                <a:t>Привлеченные средства</a:t>
              </a: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 12"/>
            <p:cNvSpPr/>
            <p:nvPr/>
          </p:nvSpPr>
          <p:spPr>
            <a:xfrm>
              <a:off x="9182676" y="4198689"/>
              <a:ext cx="1466875" cy="223838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750"/>
                </a:lnSpc>
                <a:buNone/>
              </a:pPr>
              <a:r>
                <a:rPr lang="ru-RU" sz="1600" dirty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ea typeface="Open Sans" pitchFamily="34" charset="-122"/>
                  <a:cs typeface="Arial" panose="020B0604020202020204" pitchFamily="34" charset="0"/>
                </a:rPr>
                <a:t>1 669 940 </a:t>
              </a:r>
              <a:r>
                <a:rPr lang="en-US" sz="1600" dirty="0" err="1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ea typeface="Open Sans" pitchFamily="34" charset="-122"/>
                  <a:cs typeface="Arial" panose="020B0604020202020204" pitchFamily="34" charset="0"/>
                </a:rPr>
                <a:t>руб</a:t>
              </a:r>
              <a:r>
                <a:rPr lang="en-US" sz="1600" dirty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ea typeface="Open Sans" pitchFamily="34" charset="-122"/>
                  <a:cs typeface="Arial" panose="020B0604020202020204" pitchFamily="34" charset="0"/>
                </a:rPr>
                <a:t>.</a:t>
              </a:r>
              <a:endParaRPr lang="en-US" sz="1600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 12"/>
            <p:cNvSpPr/>
            <p:nvPr/>
          </p:nvSpPr>
          <p:spPr>
            <a:xfrm>
              <a:off x="10750974" y="4211271"/>
              <a:ext cx="1466875" cy="223838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750"/>
                </a:lnSpc>
                <a:buNone/>
              </a:pPr>
              <a:r>
                <a:rPr lang="ru-RU" sz="1600" dirty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ea typeface="Open Sans" pitchFamily="34" charset="-122"/>
                  <a:cs typeface="Arial" panose="020B0604020202020204" pitchFamily="34" charset="0"/>
                </a:rPr>
                <a:t>1 770 909 </a:t>
              </a:r>
              <a:r>
                <a:rPr lang="en-US" sz="1600" dirty="0" err="1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ea typeface="Open Sans" pitchFamily="34" charset="-122"/>
                  <a:cs typeface="Arial" panose="020B0604020202020204" pitchFamily="34" charset="0"/>
                </a:rPr>
                <a:t>руб</a:t>
              </a:r>
              <a:r>
                <a:rPr lang="en-US" sz="1600" dirty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ea typeface="Open Sans" pitchFamily="34" charset="-122"/>
                  <a:cs typeface="Arial" panose="020B0604020202020204" pitchFamily="34" charset="0"/>
                </a:rPr>
                <a:t>.</a:t>
              </a:r>
              <a:endParaRPr lang="en-US" sz="1600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 12"/>
            <p:cNvSpPr/>
            <p:nvPr/>
          </p:nvSpPr>
          <p:spPr>
            <a:xfrm>
              <a:off x="10052553" y="2504656"/>
              <a:ext cx="1466875" cy="223838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750"/>
                </a:lnSpc>
                <a:buNone/>
              </a:pPr>
              <a:r>
                <a:rPr lang="ru-RU" sz="1600" dirty="0">
                  <a:solidFill>
                    <a:srgbClr val="443728"/>
                  </a:solidFill>
                  <a:latin typeface="Arial" panose="020B0604020202020204" pitchFamily="34" charset="0"/>
                  <a:ea typeface="Open Sans" pitchFamily="34" charset="-122"/>
                  <a:cs typeface="Arial" panose="020B0604020202020204" pitchFamily="34" charset="0"/>
                </a:rPr>
                <a:t>58 100 </a:t>
              </a:r>
              <a:r>
                <a:rPr lang="en-US" sz="1600" dirty="0" err="1">
                  <a:solidFill>
                    <a:srgbClr val="443728"/>
                  </a:solidFill>
                  <a:latin typeface="Arial" panose="020B0604020202020204" pitchFamily="34" charset="0"/>
                  <a:ea typeface="Open Sans" pitchFamily="34" charset="-122"/>
                  <a:cs typeface="Arial" panose="020B0604020202020204" pitchFamily="34" charset="0"/>
                </a:rPr>
                <a:t>руб</a:t>
              </a:r>
              <a:r>
                <a:rPr lang="en-US" sz="1600" dirty="0">
                  <a:solidFill>
                    <a:srgbClr val="443728"/>
                  </a:solidFill>
                  <a:latin typeface="Arial" panose="020B0604020202020204" pitchFamily="34" charset="0"/>
                  <a:ea typeface="Open Sans" pitchFamily="34" charset="-122"/>
                  <a:cs typeface="Arial" panose="020B0604020202020204" pitchFamily="34" charset="0"/>
                </a:rPr>
                <a:t>.</a:t>
              </a:r>
              <a:endParaRPr lang="en-US" sz="1600" dirty="0">
                <a:solidFill>
                  <a:srgbClr val="44372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36998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37072"/>
            <a:ext cx="865477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 err="1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Ожидаемые</a:t>
            </a:r>
            <a:r>
              <a:rPr lang="en-US" sz="3900" b="1" dirty="0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 </a:t>
            </a:r>
            <a:r>
              <a:rPr lang="ru-RU" sz="3900" b="1" dirty="0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р</a:t>
            </a:r>
            <a:r>
              <a:rPr lang="en-US" sz="3900" b="1" dirty="0" err="1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езультаты</a:t>
            </a:r>
            <a:r>
              <a:rPr lang="en-US" sz="3900" b="1" dirty="0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 </a:t>
            </a:r>
            <a:r>
              <a:rPr lang="ru-RU" sz="3900" b="1" dirty="0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п</a:t>
            </a:r>
            <a:r>
              <a:rPr lang="en-US" sz="3900" b="1" dirty="0" err="1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роекта</a:t>
            </a:r>
            <a:endParaRPr lang="en-US" sz="3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353985"/>
            <a:ext cx="496133" cy="49613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537930" y="2471738"/>
            <a:ext cx="263771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800" b="1" dirty="0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Привлечение семей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1537930" y="2900958"/>
            <a:ext cx="565320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430 семей, включая 660 несовершеннолетних.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9144" y="2353985"/>
            <a:ext cx="496133" cy="49613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8183285" y="2471738"/>
            <a:ext cx="419826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800" b="1" dirty="0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Снижение малообеспеченности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8183285" y="2900958"/>
            <a:ext cx="565332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Снижение количества семей с низким доходом, включая семьи с детьми-инвалидами.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4032171"/>
            <a:ext cx="496133" cy="496133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537930" y="4149923"/>
            <a:ext cx="354639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800" b="1" dirty="0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Нормализация отношений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6"/>
          <p:cNvSpPr/>
          <p:nvPr/>
        </p:nvSpPr>
        <p:spPr>
          <a:xfrm>
            <a:off x="1537930" y="4579144"/>
            <a:ext cx="5653207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Восстановление и нормализация детско-родительских отношений.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9144" y="4032171"/>
            <a:ext cx="496133" cy="496133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8183285" y="4149923"/>
            <a:ext cx="328422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800" b="1" dirty="0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Стабилизация состояния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8"/>
          <p:cNvSpPr/>
          <p:nvPr/>
        </p:nvSpPr>
        <p:spPr>
          <a:xfrm>
            <a:off x="8183285" y="4579144"/>
            <a:ext cx="565332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Стабилизация психоэмоционального состояния, снижение выгорания родителей.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790" y="5710357"/>
            <a:ext cx="496133" cy="496133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1537930" y="5828109"/>
            <a:ext cx="305121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800" b="1" dirty="0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Расширение контактов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0"/>
          <p:cNvSpPr/>
          <p:nvPr/>
        </p:nvSpPr>
        <p:spPr>
          <a:xfrm>
            <a:off x="1537930" y="6257330"/>
            <a:ext cx="5653207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Ликвидация социальной изоляции, расширение социальных контактов.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39144" y="5710357"/>
            <a:ext cx="496133" cy="496133"/>
          </a:xfrm>
          <a:prstGeom prst="rect">
            <a:avLst/>
          </a:prstGeom>
        </p:spPr>
      </p:pic>
      <p:sp>
        <p:nvSpPr>
          <p:cNvPr id="19" name="Text 11"/>
          <p:cNvSpPr/>
          <p:nvPr/>
        </p:nvSpPr>
        <p:spPr>
          <a:xfrm>
            <a:off x="8183285" y="5828109"/>
            <a:ext cx="323504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800" b="1" dirty="0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Участие в мероприятиях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12"/>
          <p:cNvSpPr/>
          <p:nvPr/>
        </p:nvSpPr>
        <p:spPr>
          <a:xfrm>
            <a:off x="8183285" y="6257330"/>
            <a:ext cx="565332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Участие семей во всероссийских мероприятиях, выставках, конкурсах, ярмарках.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3EEC08FB-CCBB-4E11-A3C7-20362743D910}"/>
              </a:ext>
            </a:extLst>
          </p:cNvPr>
          <p:cNvGrpSpPr/>
          <p:nvPr/>
        </p:nvGrpSpPr>
        <p:grpSpPr>
          <a:xfrm>
            <a:off x="7010043" y="85213"/>
            <a:ext cx="7243538" cy="894085"/>
            <a:chOff x="7010043" y="85213"/>
            <a:chExt cx="7243538" cy="894085"/>
          </a:xfrm>
        </p:grpSpPr>
        <p:sp>
          <p:nvSpPr>
            <p:cNvPr id="23" name="Text 0">
              <a:extLst>
                <a:ext uri="{FF2B5EF4-FFF2-40B4-BE49-F238E27FC236}">
                  <a16:creationId xmlns:a16="http://schemas.microsoft.com/office/drawing/2014/main" id="{C61DE014-9EE6-4471-B1F8-573BC808A28F}"/>
                </a:ext>
              </a:extLst>
            </p:cNvPr>
            <p:cNvSpPr/>
            <p:nvPr/>
          </p:nvSpPr>
          <p:spPr>
            <a:xfrm>
              <a:off x="7010043" y="85213"/>
              <a:ext cx="5721775" cy="71763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4850"/>
                </a:lnSpc>
                <a:buNone/>
              </a:pPr>
              <a:r>
                <a:rPr lang="en-US" sz="2000" b="1" dirty="0" err="1">
                  <a:solidFill>
                    <a:srgbClr val="443728"/>
                  </a:solidFill>
                  <a:latin typeface="Arial" panose="020B0604020202020204" pitchFamily="34" charset="0"/>
                  <a:ea typeface="Crimson Pro Bold" pitchFamily="34" charset="-122"/>
                  <a:cs typeface="Arial" panose="020B0604020202020204" pitchFamily="34" charset="0"/>
                </a:rPr>
                <a:t>Проект</a:t>
              </a:r>
              <a:r>
                <a:rPr lang="en-US" sz="2000" b="1" dirty="0">
                  <a:solidFill>
                    <a:srgbClr val="443728"/>
                  </a:solidFill>
                  <a:latin typeface="Arial" panose="020B0604020202020204" pitchFamily="34" charset="0"/>
                  <a:ea typeface="Crimson Pro Bold" pitchFamily="34" charset="-122"/>
                  <a:cs typeface="Arial" panose="020B0604020202020204" pitchFamily="34" charset="0"/>
                </a:rPr>
                <a:t> «</a:t>
              </a:r>
              <a:r>
                <a:rPr lang="ru-RU" sz="2000" b="1" dirty="0">
                  <a:solidFill>
                    <a:srgbClr val="443728"/>
                  </a:solidFill>
                  <a:latin typeface="Arial" panose="020B0604020202020204" pitchFamily="34" charset="0"/>
                  <a:ea typeface="Crimson Pro Bold" pitchFamily="34" charset="-122"/>
                  <a:cs typeface="Arial" panose="020B0604020202020204" pitchFamily="34" charset="0"/>
                </a:rPr>
                <a:t>Создание </a:t>
              </a:r>
              <a:r>
                <a:rPr lang="en-US" sz="2000" b="1" dirty="0" err="1">
                  <a:solidFill>
                    <a:srgbClr val="443728"/>
                  </a:solidFill>
                  <a:latin typeface="Arial" panose="020B0604020202020204" pitchFamily="34" charset="0"/>
                  <a:ea typeface="Crimson Pro Bold" pitchFamily="34" charset="-122"/>
                  <a:cs typeface="Arial" panose="020B0604020202020204" pitchFamily="34" charset="0"/>
                </a:rPr>
                <a:t>Семейн</a:t>
              </a:r>
              <a:r>
                <a:rPr lang="ru-RU" sz="2000" b="1" dirty="0">
                  <a:solidFill>
                    <a:srgbClr val="443728"/>
                  </a:solidFill>
                  <a:latin typeface="Arial" panose="020B0604020202020204" pitchFamily="34" charset="0"/>
                  <a:ea typeface="Crimson Pro Bold" pitchFamily="34" charset="-122"/>
                  <a:cs typeface="Arial" panose="020B0604020202020204" pitchFamily="34" charset="0"/>
                </a:rPr>
                <a:t>ой</a:t>
              </a:r>
              <a:r>
                <a:rPr lang="en-US" sz="2000" b="1" dirty="0">
                  <a:solidFill>
                    <a:srgbClr val="443728"/>
                  </a:solidFill>
                  <a:latin typeface="Arial" panose="020B0604020202020204" pitchFamily="34" charset="0"/>
                  <a:ea typeface="Crimson Pro Bold" pitchFamily="34" charset="-122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443728"/>
                  </a:solidFill>
                  <a:latin typeface="Arial" panose="020B0604020202020204" pitchFamily="34" charset="0"/>
                  <a:ea typeface="Crimson Pro Bold" pitchFamily="34" charset="-122"/>
                  <a:cs typeface="Arial" panose="020B0604020202020204" pitchFamily="34" charset="0"/>
                </a:rPr>
                <a:t>мастерск</a:t>
              </a:r>
              <a:r>
                <a:rPr lang="ru-RU" sz="2000" b="1" dirty="0">
                  <a:solidFill>
                    <a:srgbClr val="443728"/>
                  </a:solidFill>
                  <a:latin typeface="Arial" panose="020B0604020202020204" pitchFamily="34" charset="0"/>
                  <a:ea typeface="Crimson Pro Bold" pitchFamily="34" charset="-122"/>
                  <a:cs typeface="Arial" panose="020B0604020202020204" pitchFamily="34" charset="0"/>
                </a:rPr>
                <a:t>ой</a:t>
              </a:r>
              <a:r>
                <a:rPr lang="en-US" sz="2000" b="1" dirty="0">
                  <a:solidFill>
                    <a:srgbClr val="443728"/>
                  </a:solidFill>
                  <a:latin typeface="Arial" panose="020B0604020202020204" pitchFamily="34" charset="0"/>
                  <a:ea typeface="Crimson Pro Bold" pitchFamily="34" charset="-122"/>
                  <a:cs typeface="Arial" panose="020B0604020202020204" pitchFamily="34" charset="0"/>
                </a:rPr>
                <a:t>" </a:t>
              </a:r>
              <a:endParaRPr lang="ru-RU" sz="2000" b="1" dirty="0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endParaRPr>
            </a:p>
          </p:txBody>
        </p:sp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5AA39FFD-FE0E-491C-A82F-2CC48AA9358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630632" y="266191"/>
              <a:ext cx="622949" cy="631255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3FCAA2AF-5271-4EE4-89F0-773E2BF313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2731818" y="266191"/>
              <a:ext cx="713107" cy="71310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74408"/>
            <a:ext cx="130428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Служба Поддержки Керамистов и </a:t>
            </a:r>
            <a:r>
              <a:rPr lang="ru-RU" sz="3900" b="1" dirty="0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д</a:t>
            </a:r>
            <a:r>
              <a:rPr lang="en-US" sz="3900" b="1" dirty="0" err="1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альнейшее</a:t>
            </a:r>
            <a:r>
              <a:rPr lang="en-US" sz="3900" b="1" dirty="0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 </a:t>
            </a:r>
            <a:r>
              <a:rPr lang="ru-RU" sz="3900" b="1" dirty="0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р</a:t>
            </a:r>
            <a:r>
              <a:rPr lang="en-US" sz="3900" b="1" dirty="0" err="1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азвитие</a:t>
            </a:r>
            <a:endParaRPr lang="en-US" sz="3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248088" y="2690813"/>
            <a:ext cx="6596142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Планируется создание </a:t>
            </a:r>
            <a:r>
              <a:rPr lang="en-US" sz="2000" b="1" dirty="0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"Службы поддержки керамистов" </a:t>
            </a:r>
            <a:r>
              <a:rPr lang="en-US" sz="2000" dirty="0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для информационно-методического сопровождения семей после курса реабилитации. Учреждение обеспечит доступ к информации о территориальных ресурсах, консультационную поддержку по технологиям, материалам и оборудованию.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248088" y="5261158"/>
            <a:ext cx="6596142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В течение года семья может пройти "второй этап проекта" для повышения профессионального уровня. В конце проекта запланированы </a:t>
            </a:r>
            <a:r>
              <a:rPr lang="en-US" sz="2000" b="1" dirty="0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"Фестиваль Семейных мастерских" </a:t>
            </a:r>
            <a:r>
              <a:rPr lang="en-US" sz="2000" dirty="0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и онлайн-площадка для распространения результатов проекта среди учреждений ХМАО-Югры.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8F9D50E4-FCFD-4096-A317-FD3D67F580FC}"/>
              </a:ext>
            </a:extLst>
          </p:cNvPr>
          <p:cNvGrpSpPr/>
          <p:nvPr/>
        </p:nvGrpSpPr>
        <p:grpSpPr>
          <a:xfrm>
            <a:off x="7010043" y="85213"/>
            <a:ext cx="7243538" cy="894085"/>
            <a:chOff x="7010043" y="85213"/>
            <a:chExt cx="7243538" cy="894085"/>
          </a:xfrm>
        </p:grpSpPr>
        <p:sp>
          <p:nvSpPr>
            <p:cNvPr id="8" name="Text 0">
              <a:extLst>
                <a:ext uri="{FF2B5EF4-FFF2-40B4-BE49-F238E27FC236}">
                  <a16:creationId xmlns:a16="http://schemas.microsoft.com/office/drawing/2014/main" id="{8B42672A-A7DE-4380-B6E3-E29CFA41409D}"/>
                </a:ext>
              </a:extLst>
            </p:cNvPr>
            <p:cNvSpPr/>
            <p:nvPr/>
          </p:nvSpPr>
          <p:spPr>
            <a:xfrm>
              <a:off x="7010043" y="85213"/>
              <a:ext cx="5721775" cy="71763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4850"/>
                </a:lnSpc>
                <a:buNone/>
              </a:pPr>
              <a:r>
                <a:rPr lang="en-US" sz="2000" b="1" dirty="0" err="1">
                  <a:solidFill>
                    <a:srgbClr val="443728"/>
                  </a:solidFill>
                  <a:latin typeface="Arial" panose="020B0604020202020204" pitchFamily="34" charset="0"/>
                  <a:ea typeface="Crimson Pro Bold" pitchFamily="34" charset="-122"/>
                  <a:cs typeface="Arial" panose="020B0604020202020204" pitchFamily="34" charset="0"/>
                </a:rPr>
                <a:t>Проект</a:t>
              </a:r>
              <a:r>
                <a:rPr lang="en-US" sz="2000" b="1" dirty="0">
                  <a:solidFill>
                    <a:srgbClr val="443728"/>
                  </a:solidFill>
                  <a:latin typeface="Arial" panose="020B0604020202020204" pitchFamily="34" charset="0"/>
                  <a:ea typeface="Crimson Pro Bold" pitchFamily="34" charset="-122"/>
                  <a:cs typeface="Arial" panose="020B0604020202020204" pitchFamily="34" charset="0"/>
                </a:rPr>
                <a:t> «</a:t>
              </a:r>
              <a:r>
                <a:rPr lang="ru-RU" sz="2000" b="1" dirty="0">
                  <a:solidFill>
                    <a:srgbClr val="443728"/>
                  </a:solidFill>
                  <a:latin typeface="Arial" panose="020B0604020202020204" pitchFamily="34" charset="0"/>
                  <a:ea typeface="Crimson Pro Bold" pitchFamily="34" charset="-122"/>
                  <a:cs typeface="Arial" panose="020B0604020202020204" pitchFamily="34" charset="0"/>
                </a:rPr>
                <a:t>Создание </a:t>
              </a:r>
              <a:r>
                <a:rPr lang="en-US" sz="2000" b="1" dirty="0" err="1">
                  <a:solidFill>
                    <a:srgbClr val="443728"/>
                  </a:solidFill>
                  <a:latin typeface="Arial" panose="020B0604020202020204" pitchFamily="34" charset="0"/>
                  <a:ea typeface="Crimson Pro Bold" pitchFamily="34" charset="-122"/>
                  <a:cs typeface="Arial" panose="020B0604020202020204" pitchFamily="34" charset="0"/>
                </a:rPr>
                <a:t>Семейн</a:t>
              </a:r>
              <a:r>
                <a:rPr lang="ru-RU" sz="2000" b="1" dirty="0">
                  <a:solidFill>
                    <a:srgbClr val="443728"/>
                  </a:solidFill>
                  <a:latin typeface="Arial" panose="020B0604020202020204" pitchFamily="34" charset="0"/>
                  <a:ea typeface="Crimson Pro Bold" pitchFamily="34" charset="-122"/>
                  <a:cs typeface="Arial" panose="020B0604020202020204" pitchFamily="34" charset="0"/>
                </a:rPr>
                <a:t>ой</a:t>
              </a:r>
              <a:r>
                <a:rPr lang="en-US" sz="2000" b="1" dirty="0">
                  <a:solidFill>
                    <a:srgbClr val="443728"/>
                  </a:solidFill>
                  <a:latin typeface="Arial" panose="020B0604020202020204" pitchFamily="34" charset="0"/>
                  <a:ea typeface="Crimson Pro Bold" pitchFamily="34" charset="-122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443728"/>
                  </a:solidFill>
                  <a:latin typeface="Arial" panose="020B0604020202020204" pitchFamily="34" charset="0"/>
                  <a:ea typeface="Crimson Pro Bold" pitchFamily="34" charset="-122"/>
                  <a:cs typeface="Arial" panose="020B0604020202020204" pitchFamily="34" charset="0"/>
                </a:rPr>
                <a:t>мастерск</a:t>
              </a:r>
              <a:r>
                <a:rPr lang="ru-RU" sz="2000" b="1" dirty="0">
                  <a:solidFill>
                    <a:srgbClr val="443728"/>
                  </a:solidFill>
                  <a:latin typeface="Arial" panose="020B0604020202020204" pitchFamily="34" charset="0"/>
                  <a:ea typeface="Crimson Pro Bold" pitchFamily="34" charset="-122"/>
                  <a:cs typeface="Arial" panose="020B0604020202020204" pitchFamily="34" charset="0"/>
                </a:rPr>
                <a:t>ой</a:t>
              </a:r>
              <a:r>
                <a:rPr lang="en-US" sz="2000" b="1" dirty="0">
                  <a:solidFill>
                    <a:srgbClr val="443728"/>
                  </a:solidFill>
                  <a:latin typeface="Arial" panose="020B0604020202020204" pitchFamily="34" charset="0"/>
                  <a:ea typeface="Crimson Pro Bold" pitchFamily="34" charset="-122"/>
                  <a:cs typeface="Arial" panose="020B0604020202020204" pitchFamily="34" charset="0"/>
                </a:rPr>
                <a:t>" </a:t>
              </a:r>
              <a:endParaRPr lang="ru-RU" sz="2000" b="1" dirty="0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endParaRPr>
            </a:p>
          </p:txBody>
        </p: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60A3CDBF-EB6C-4D01-813B-8D6D93C23F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630632" y="266191"/>
              <a:ext cx="622949" cy="631255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7A892AE1-485E-4980-9DC2-5E6B80F6BB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731818" y="266191"/>
              <a:ext cx="713107" cy="713107"/>
            </a:xfrm>
            <a:prstGeom prst="rect">
              <a:avLst/>
            </a:prstGeom>
          </p:spPr>
        </p:pic>
      </p:grpSp>
      <p:pic>
        <p:nvPicPr>
          <p:cNvPr id="5122" name="Picture 2" descr="D:\Герман\КАЛИНКА\мастерская\грант Фонд 25\круглый стол\Рисунок3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5" b="6212"/>
          <a:stretch/>
        </p:blipFill>
        <p:spPr bwMode="auto">
          <a:xfrm>
            <a:off x="793790" y="2323619"/>
            <a:ext cx="5512511" cy="5478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4327795"/>
            <a:ext cx="1007411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 err="1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Дальнейшее</a:t>
            </a:r>
            <a:r>
              <a:rPr lang="en-US" sz="3900" b="1" dirty="0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 </a:t>
            </a:r>
            <a:r>
              <a:rPr lang="ru-RU" sz="3900" b="1" dirty="0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р</a:t>
            </a:r>
            <a:r>
              <a:rPr lang="en-US" sz="3900" b="1" dirty="0" err="1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азвитие</a:t>
            </a:r>
            <a:endParaRPr lang="en-US" sz="3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93790" y="5360936"/>
            <a:ext cx="130428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Проект "Семейная мастерская" по керамике не только формирует трудовые навыки, но и вовлекает семьи в творческую деятельность, создавая этнографическую сувенирную продукцию на основе культуры коренных народов Югры. Это позволит семьям наладить сбыт продукции, в том числе в туристической сфере, и выйти на самообеспечение.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793790" y="6836346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Реализация проекта будет продолжена в рамках деятельности Учреждения после завершения грантового финансирования, с сохранением количественных и качественных показателей.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65F5E53-5479-4C0E-AA36-A1E3713A68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659" b="43138"/>
          <a:stretch/>
        </p:blipFill>
        <p:spPr>
          <a:xfrm>
            <a:off x="0" y="1"/>
            <a:ext cx="14630400" cy="421806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336588" y="2456861"/>
            <a:ext cx="8681287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850"/>
              </a:lnSpc>
            </a:pPr>
            <a:r>
              <a:rPr lang="ru-RU" sz="3600" b="1" dirty="0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«Каждый может/должен</a:t>
            </a:r>
          </a:p>
          <a:p>
            <a:pPr>
              <a:lnSpc>
                <a:spcPts val="4850"/>
              </a:lnSpc>
            </a:pPr>
            <a:r>
              <a:rPr lang="ru-RU" sz="3600" b="1" dirty="0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получить радость </a:t>
            </a:r>
          </a:p>
          <a:p>
            <a:pPr>
              <a:lnSpc>
                <a:spcPts val="4850"/>
              </a:lnSpc>
            </a:pPr>
            <a:r>
              <a:rPr lang="ru-RU" sz="3600" b="1" dirty="0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от творчества»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492F0F7-16C3-424A-B953-46BAB2BCC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589" y="367441"/>
            <a:ext cx="1410155" cy="142895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626E51D-B60C-4EEB-8634-DE6914D551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5224" y="367441"/>
            <a:ext cx="1428957" cy="1428957"/>
          </a:xfrm>
          <a:prstGeom prst="rect">
            <a:avLst/>
          </a:prstGeom>
        </p:spPr>
      </p:pic>
      <p:pic>
        <p:nvPicPr>
          <p:cNvPr id="6146" name="Picture 2" descr="D:\Герман\КАЛИНКА\мастерская\грант Фонд 25\круглый стол\Рисунок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"/>
          <a:stretch/>
        </p:blipFill>
        <p:spPr bwMode="auto">
          <a:xfrm>
            <a:off x="6333136" y="0"/>
            <a:ext cx="8297264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235168" y="7229898"/>
            <a:ext cx="5873807" cy="759495"/>
            <a:chOff x="251946" y="7229898"/>
            <a:chExt cx="5873807" cy="759495"/>
          </a:xfrm>
        </p:grpSpPr>
        <p:pic>
          <p:nvPicPr>
            <p:cNvPr id="48" name="Picture 2" descr="logo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946" y="7229898"/>
              <a:ext cx="784601" cy="75949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6" descr="https://avatars.mds.yandex.net/i?id=0fa63f04ecae1ec998eaade1938900a3a0e0c33b-5271179-images-thumbs&amp;n=1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3697" y="7229898"/>
              <a:ext cx="1500235" cy="75949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10" descr="https://zazerkalie86.su/custom/ccc/img/logo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0375" y="7229898"/>
              <a:ext cx="759494" cy="7594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12" descr="https://xn--c1akdc2aebcihc6b.xn--p1ai/sources/img/logo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7760" y="7233245"/>
              <a:ext cx="816597" cy="752801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8" descr="https://sun9-40.userapi.com/s/v1/ig1/yvxGPR3SsSKy6k-ViGtgyDPEsbpEc_DSr897n4-xKFY-PkwUf8pYXiUiSAQsSKYimKTTFct6.jpg?quality=96&amp;as=32x32,48x48,72x72,108x108,160x160,240x241,360x361,480x481,540x541,640x642,720x722,787x789&amp;from=bu&amp;cs=787x0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8185" y="7229898"/>
              <a:ext cx="757568" cy="759494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39697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14832"/>
            <a:ext cx="637663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 err="1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Целевая</a:t>
            </a:r>
            <a:r>
              <a:rPr lang="en-US" sz="3900" b="1" dirty="0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 </a:t>
            </a:r>
            <a:r>
              <a:rPr lang="ru-RU" sz="3900" b="1" dirty="0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г</a:t>
            </a:r>
            <a:r>
              <a:rPr lang="en-US" sz="3900" b="1" dirty="0" err="1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руппа</a:t>
            </a:r>
            <a:r>
              <a:rPr lang="en-US" sz="3900" b="1" dirty="0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 </a:t>
            </a:r>
            <a:r>
              <a:rPr lang="ru-RU" sz="3900" b="1" dirty="0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п</a:t>
            </a:r>
            <a:r>
              <a:rPr lang="en-US" sz="3900" b="1" dirty="0" err="1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роекта</a:t>
            </a:r>
            <a:endParaRPr lang="en-US" sz="3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790" y="2531745"/>
            <a:ext cx="6422231" cy="1468874"/>
          </a:xfrm>
          <a:prstGeom prst="roundRect">
            <a:avLst>
              <a:gd name="adj" fmla="val 5675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999768" y="2737723"/>
            <a:ext cx="447448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800" b="1" dirty="0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Дети из малообеспеченных семей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999768" y="3166943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100 человек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hape 4"/>
          <p:cNvSpPr/>
          <p:nvPr/>
        </p:nvSpPr>
        <p:spPr>
          <a:xfrm>
            <a:off x="7414379" y="2531745"/>
            <a:ext cx="6422231" cy="1468874"/>
          </a:xfrm>
          <a:prstGeom prst="roundRect">
            <a:avLst>
              <a:gd name="adj" fmla="val 5675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7620357" y="2737723"/>
            <a:ext cx="6010275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800" b="1" dirty="0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Родители с доходом ниже прожиточного минимума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7620357" y="3477101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60 человек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hape 7"/>
          <p:cNvSpPr/>
          <p:nvPr/>
        </p:nvSpPr>
        <p:spPr>
          <a:xfrm>
            <a:off x="793790" y="4198977"/>
            <a:ext cx="6422231" cy="1158716"/>
          </a:xfrm>
          <a:prstGeom prst="roundRect">
            <a:avLst>
              <a:gd name="adj" fmla="val 7194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999768" y="4404955"/>
            <a:ext cx="412134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800" b="1" dirty="0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Родители без трудового дохода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999768" y="4834176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20 человек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7414379" y="4198977"/>
            <a:ext cx="6422231" cy="1158716"/>
          </a:xfrm>
          <a:prstGeom prst="roundRect">
            <a:avLst>
              <a:gd name="adj" fmla="val 7194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7620357" y="4404955"/>
            <a:ext cx="375832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800" b="1" dirty="0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Дети-инвалиды и дети с ОВЗ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7620357" y="4834176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560 человек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hape 13"/>
          <p:cNvSpPr/>
          <p:nvPr/>
        </p:nvSpPr>
        <p:spPr>
          <a:xfrm>
            <a:off x="793790" y="5556052"/>
            <a:ext cx="6422231" cy="1158716"/>
          </a:xfrm>
          <a:prstGeom prst="roundRect">
            <a:avLst>
              <a:gd name="adj" fmla="val 7194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999768" y="5762030"/>
            <a:ext cx="544782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700" b="1" dirty="0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Родители </a:t>
            </a:r>
            <a:r>
              <a:rPr lang="en-US" sz="2700" b="1" dirty="0" err="1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детей-инвалидов</a:t>
            </a:r>
            <a:r>
              <a:rPr lang="en-US" sz="2700" b="1" dirty="0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 </a:t>
            </a:r>
            <a:endParaRPr lang="ru-RU" sz="2700" b="1" dirty="0">
              <a:solidFill>
                <a:srgbClr val="443728"/>
              </a:solidFill>
              <a:latin typeface="Arial" panose="020B0604020202020204" pitchFamily="34" charset="0"/>
              <a:ea typeface="Crimson Pro Bold" pitchFamily="34" charset="-122"/>
              <a:cs typeface="Arial" panose="020B0604020202020204" pitchFamily="34" charset="0"/>
            </a:endParaRPr>
          </a:p>
          <a:p>
            <a:pPr marL="0" indent="0" algn="l">
              <a:lnSpc>
                <a:spcPts val="2400"/>
              </a:lnSpc>
              <a:buNone/>
            </a:pPr>
            <a:r>
              <a:rPr lang="en-US" sz="2700" b="1" dirty="0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и </a:t>
            </a:r>
            <a:r>
              <a:rPr lang="en-US" sz="2700" b="1" dirty="0" err="1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детей</a:t>
            </a:r>
            <a:r>
              <a:rPr lang="ru-RU" sz="2700" b="1" dirty="0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 </a:t>
            </a:r>
            <a:r>
              <a:rPr lang="en-US" sz="2700" b="1" dirty="0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с ОВЗ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999768" y="6350641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360 человек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Shape 16"/>
          <p:cNvSpPr/>
          <p:nvPr/>
        </p:nvSpPr>
        <p:spPr>
          <a:xfrm>
            <a:off x="7414379" y="5556052"/>
            <a:ext cx="6422231" cy="1158716"/>
          </a:xfrm>
          <a:prstGeom prst="roundRect">
            <a:avLst>
              <a:gd name="adj" fmla="val 7194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</p:sp>
      <p:sp>
        <p:nvSpPr>
          <p:cNvPr id="19" name="Text 17"/>
          <p:cNvSpPr/>
          <p:nvPr/>
        </p:nvSpPr>
        <p:spPr>
          <a:xfrm>
            <a:off x="7620357" y="5762030"/>
            <a:ext cx="345698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800" b="1" dirty="0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Алкозависимые родители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7620357" y="6191250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3 человека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9B80D278-A575-44E9-93ED-7FC9B1819280}"/>
              </a:ext>
            </a:extLst>
          </p:cNvPr>
          <p:cNvGrpSpPr/>
          <p:nvPr/>
        </p:nvGrpSpPr>
        <p:grpSpPr>
          <a:xfrm>
            <a:off x="7010043" y="85213"/>
            <a:ext cx="7243538" cy="894085"/>
            <a:chOff x="7010043" y="85213"/>
            <a:chExt cx="7243538" cy="894085"/>
          </a:xfrm>
        </p:grpSpPr>
        <p:sp>
          <p:nvSpPr>
            <p:cNvPr id="22" name="Text 0">
              <a:extLst>
                <a:ext uri="{FF2B5EF4-FFF2-40B4-BE49-F238E27FC236}">
                  <a16:creationId xmlns:a16="http://schemas.microsoft.com/office/drawing/2014/main" id="{2C84F568-7AE9-4651-A7BF-A083BD444930}"/>
                </a:ext>
              </a:extLst>
            </p:cNvPr>
            <p:cNvSpPr/>
            <p:nvPr/>
          </p:nvSpPr>
          <p:spPr>
            <a:xfrm>
              <a:off x="7010043" y="85213"/>
              <a:ext cx="5721775" cy="71763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4850"/>
                </a:lnSpc>
                <a:buNone/>
              </a:pPr>
              <a:r>
                <a:rPr lang="en-US" sz="2000" b="1" dirty="0" err="1">
                  <a:solidFill>
                    <a:srgbClr val="443728"/>
                  </a:solidFill>
                  <a:latin typeface="Arial" panose="020B0604020202020204" pitchFamily="34" charset="0"/>
                  <a:ea typeface="Crimson Pro Bold" pitchFamily="34" charset="-122"/>
                  <a:cs typeface="Arial" panose="020B0604020202020204" pitchFamily="34" charset="0"/>
                </a:rPr>
                <a:t>Проект</a:t>
              </a:r>
              <a:r>
                <a:rPr lang="en-US" sz="2000" b="1" dirty="0">
                  <a:solidFill>
                    <a:srgbClr val="443728"/>
                  </a:solidFill>
                  <a:latin typeface="Arial" panose="020B0604020202020204" pitchFamily="34" charset="0"/>
                  <a:ea typeface="Crimson Pro Bold" pitchFamily="34" charset="-122"/>
                  <a:cs typeface="Arial" panose="020B0604020202020204" pitchFamily="34" charset="0"/>
                </a:rPr>
                <a:t> «</a:t>
              </a:r>
              <a:r>
                <a:rPr lang="ru-RU" sz="2000" b="1" dirty="0">
                  <a:solidFill>
                    <a:srgbClr val="443728"/>
                  </a:solidFill>
                  <a:latin typeface="Arial" panose="020B0604020202020204" pitchFamily="34" charset="0"/>
                  <a:ea typeface="Crimson Pro Bold" pitchFamily="34" charset="-122"/>
                  <a:cs typeface="Arial" panose="020B0604020202020204" pitchFamily="34" charset="0"/>
                </a:rPr>
                <a:t>Создание </a:t>
              </a:r>
              <a:r>
                <a:rPr lang="en-US" sz="2000" b="1" dirty="0" err="1">
                  <a:solidFill>
                    <a:srgbClr val="443728"/>
                  </a:solidFill>
                  <a:latin typeface="Arial" panose="020B0604020202020204" pitchFamily="34" charset="0"/>
                  <a:ea typeface="Crimson Pro Bold" pitchFamily="34" charset="-122"/>
                  <a:cs typeface="Arial" panose="020B0604020202020204" pitchFamily="34" charset="0"/>
                </a:rPr>
                <a:t>Семейн</a:t>
              </a:r>
              <a:r>
                <a:rPr lang="ru-RU" sz="2000" b="1" dirty="0">
                  <a:solidFill>
                    <a:srgbClr val="443728"/>
                  </a:solidFill>
                  <a:latin typeface="Arial" panose="020B0604020202020204" pitchFamily="34" charset="0"/>
                  <a:ea typeface="Crimson Pro Bold" pitchFamily="34" charset="-122"/>
                  <a:cs typeface="Arial" panose="020B0604020202020204" pitchFamily="34" charset="0"/>
                </a:rPr>
                <a:t>ой</a:t>
              </a:r>
              <a:r>
                <a:rPr lang="en-US" sz="2000" b="1" dirty="0">
                  <a:solidFill>
                    <a:srgbClr val="443728"/>
                  </a:solidFill>
                  <a:latin typeface="Arial" panose="020B0604020202020204" pitchFamily="34" charset="0"/>
                  <a:ea typeface="Crimson Pro Bold" pitchFamily="34" charset="-122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443728"/>
                  </a:solidFill>
                  <a:latin typeface="Arial" panose="020B0604020202020204" pitchFamily="34" charset="0"/>
                  <a:ea typeface="Crimson Pro Bold" pitchFamily="34" charset="-122"/>
                  <a:cs typeface="Arial" panose="020B0604020202020204" pitchFamily="34" charset="0"/>
                </a:rPr>
                <a:t>мастерск</a:t>
              </a:r>
              <a:r>
                <a:rPr lang="ru-RU" sz="2000" b="1" dirty="0">
                  <a:solidFill>
                    <a:srgbClr val="443728"/>
                  </a:solidFill>
                  <a:latin typeface="Arial" panose="020B0604020202020204" pitchFamily="34" charset="0"/>
                  <a:ea typeface="Crimson Pro Bold" pitchFamily="34" charset="-122"/>
                  <a:cs typeface="Arial" panose="020B0604020202020204" pitchFamily="34" charset="0"/>
                </a:rPr>
                <a:t>ой</a:t>
              </a:r>
              <a:r>
                <a:rPr lang="en-US" sz="2000" b="1" dirty="0">
                  <a:solidFill>
                    <a:srgbClr val="443728"/>
                  </a:solidFill>
                  <a:latin typeface="Arial" panose="020B0604020202020204" pitchFamily="34" charset="0"/>
                  <a:ea typeface="Crimson Pro Bold" pitchFamily="34" charset="-122"/>
                  <a:cs typeface="Arial" panose="020B0604020202020204" pitchFamily="34" charset="0"/>
                </a:rPr>
                <a:t>" </a:t>
              </a:r>
              <a:endParaRPr lang="ru-RU" sz="2000" b="1" dirty="0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endParaRPr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71894911-A12F-4C2E-A760-F9682BCAF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630632" y="266191"/>
              <a:ext cx="622949" cy="631255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B914184F-D93D-4B0F-9C14-B79485669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731818" y="266191"/>
              <a:ext cx="713107" cy="71310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13529"/>
            <a:ext cx="604694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Цель и </a:t>
            </a:r>
            <a:r>
              <a:rPr lang="ru-RU" sz="3900" b="1" dirty="0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з</a:t>
            </a:r>
            <a:r>
              <a:rPr lang="en-US" sz="3900" b="1" dirty="0" err="1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адачи</a:t>
            </a:r>
            <a:r>
              <a:rPr lang="en-US" sz="3900" b="1" dirty="0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 </a:t>
            </a:r>
            <a:r>
              <a:rPr lang="ru-RU" sz="3900" b="1" dirty="0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п</a:t>
            </a:r>
            <a:r>
              <a:rPr lang="en-US" sz="3900" b="1" dirty="0" err="1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роекта</a:t>
            </a:r>
            <a:endParaRPr lang="en-US" sz="3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172962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800" b="1" dirty="0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Цель проекта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2238137"/>
            <a:ext cx="62793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Повышение потенциала семей с детьми для выхода на уровень самообеспечения.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0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93790" y="3151329"/>
            <a:ext cx="6279356" cy="4186627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564874" y="172962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800" b="1" dirty="0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Задачи проекта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7564874" y="2263021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7639288" y="2300228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000" b="1" dirty="0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1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8209717" y="2327434"/>
            <a:ext cx="563451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Нормативное, организационное и методическое обеспечение деятельности Семейной мастерской.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7564874" y="3422412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7639288" y="3459619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000" b="1" dirty="0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2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8209717" y="3486825"/>
            <a:ext cx="563451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Ресурсное обеспечение деятельности Семейной мастерской.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7564874" y="4455676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7639288" y="4492883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000" b="1" dirty="0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3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8209717" y="4520089"/>
            <a:ext cx="563451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Реализация программ работы </a:t>
            </a:r>
            <a:r>
              <a:rPr lang="en-US" sz="2000" dirty="0" err="1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Семейной</a:t>
            </a:r>
            <a:r>
              <a:rPr lang="en-US" sz="2000" dirty="0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</a:t>
            </a:r>
            <a:endParaRPr lang="ru-RU" sz="2000" dirty="0">
              <a:solidFill>
                <a:srgbClr val="443728"/>
              </a:solidFill>
              <a:latin typeface="Arial" panose="020B0604020202020204" pitchFamily="34" charset="0"/>
              <a:ea typeface="Open Sans" pitchFamily="34" charset="-122"/>
              <a:cs typeface="Arial" panose="020B0604020202020204" pitchFamily="34" charset="0"/>
            </a:endParaRPr>
          </a:p>
          <a:p>
            <a:pPr marL="0" indent="0" algn="l">
              <a:lnSpc>
                <a:spcPts val="2500"/>
              </a:lnSpc>
              <a:buNone/>
            </a:pPr>
            <a:r>
              <a:rPr lang="en-US" sz="2000" dirty="0" err="1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мастерской</a:t>
            </a:r>
            <a:r>
              <a:rPr lang="en-US" sz="2000" dirty="0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hape 13"/>
          <p:cNvSpPr/>
          <p:nvPr/>
        </p:nvSpPr>
        <p:spPr>
          <a:xfrm>
            <a:off x="7564874" y="5298996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7639288" y="5336203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000" b="1" dirty="0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4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8209717" y="5363408"/>
            <a:ext cx="563451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Участие во всероссийских мероприятиях.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hape 16"/>
          <p:cNvSpPr/>
          <p:nvPr/>
        </p:nvSpPr>
        <p:spPr>
          <a:xfrm>
            <a:off x="7564874" y="6142315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</p:sp>
      <p:sp>
        <p:nvSpPr>
          <p:cNvPr id="20" name="Text 17"/>
          <p:cNvSpPr/>
          <p:nvPr/>
        </p:nvSpPr>
        <p:spPr>
          <a:xfrm>
            <a:off x="7639288" y="6179522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000" b="1" dirty="0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5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18"/>
          <p:cNvSpPr/>
          <p:nvPr/>
        </p:nvSpPr>
        <p:spPr>
          <a:xfrm>
            <a:off x="8209717" y="6206728"/>
            <a:ext cx="563451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Информирование о деятельности </a:t>
            </a:r>
            <a:r>
              <a:rPr lang="en-US" sz="2000" dirty="0" err="1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Семейной</a:t>
            </a:r>
            <a:r>
              <a:rPr lang="en-US" sz="2000" dirty="0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</a:t>
            </a:r>
            <a:endParaRPr lang="ru-RU" sz="2000" dirty="0">
              <a:solidFill>
                <a:srgbClr val="443728"/>
              </a:solidFill>
              <a:latin typeface="Arial" panose="020B0604020202020204" pitchFamily="34" charset="0"/>
              <a:ea typeface="Open Sans" pitchFamily="34" charset="-122"/>
              <a:cs typeface="Arial" panose="020B0604020202020204" pitchFamily="34" charset="0"/>
            </a:endParaRPr>
          </a:p>
          <a:p>
            <a:pPr marL="0" indent="0" algn="l">
              <a:lnSpc>
                <a:spcPts val="2500"/>
              </a:lnSpc>
              <a:buNone/>
            </a:pPr>
            <a:r>
              <a:rPr lang="en-US" sz="2000" dirty="0" err="1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мастерской</a:t>
            </a:r>
            <a:r>
              <a:rPr lang="en-US" sz="2000" dirty="0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46CDB1E1-BD26-46F4-A783-227EC3BAC7B2}"/>
              </a:ext>
            </a:extLst>
          </p:cNvPr>
          <p:cNvGrpSpPr/>
          <p:nvPr/>
        </p:nvGrpSpPr>
        <p:grpSpPr>
          <a:xfrm>
            <a:off x="7010043" y="85213"/>
            <a:ext cx="7243538" cy="894085"/>
            <a:chOff x="7010043" y="85213"/>
            <a:chExt cx="7243538" cy="894085"/>
          </a:xfrm>
        </p:grpSpPr>
        <p:sp>
          <p:nvSpPr>
            <p:cNvPr id="24" name="Text 0">
              <a:extLst>
                <a:ext uri="{FF2B5EF4-FFF2-40B4-BE49-F238E27FC236}">
                  <a16:creationId xmlns:a16="http://schemas.microsoft.com/office/drawing/2014/main" id="{3630BE17-1272-4828-9542-5F5D23E3005C}"/>
                </a:ext>
              </a:extLst>
            </p:cNvPr>
            <p:cNvSpPr/>
            <p:nvPr/>
          </p:nvSpPr>
          <p:spPr>
            <a:xfrm>
              <a:off x="7010043" y="85213"/>
              <a:ext cx="5721775" cy="71763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4850"/>
                </a:lnSpc>
                <a:buNone/>
              </a:pPr>
              <a:r>
                <a:rPr lang="en-US" sz="2000" b="1" dirty="0" err="1">
                  <a:solidFill>
                    <a:srgbClr val="443728"/>
                  </a:solidFill>
                  <a:latin typeface="Arial" panose="020B0604020202020204" pitchFamily="34" charset="0"/>
                  <a:ea typeface="Crimson Pro Bold" pitchFamily="34" charset="-122"/>
                  <a:cs typeface="Arial" panose="020B0604020202020204" pitchFamily="34" charset="0"/>
                </a:rPr>
                <a:t>Проект</a:t>
              </a:r>
              <a:r>
                <a:rPr lang="en-US" sz="2000" b="1" dirty="0">
                  <a:solidFill>
                    <a:srgbClr val="443728"/>
                  </a:solidFill>
                  <a:latin typeface="Arial" panose="020B0604020202020204" pitchFamily="34" charset="0"/>
                  <a:ea typeface="Crimson Pro Bold" pitchFamily="34" charset="-122"/>
                  <a:cs typeface="Arial" panose="020B0604020202020204" pitchFamily="34" charset="0"/>
                </a:rPr>
                <a:t> «</a:t>
              </a:r>
              <a:r>
                <a:rPr lang="ru-RU" sz="2000" b="1" dirty="0">
                  <a:solidFill>
                    <a:srgbClr val="443728"/>
                  </a:solidFill>
                  <a:latin typeface="Arial" panose="020B0604020202020204" pitchFamily="34" charset="0"/>
                  <a:ea typeface="Crimson Pro Bold" pitchFamily="34" charset="-122"/>
                  <a:cs typeface="Arial" panose="020B0604020202020204" pitchFamily="34" charset="0"/>
                </a:rPr>
                <a:t>Создание </a:t>
              </a:r>
              <a:r>
                <a:rPr lang="en-US" sz="2000" b="1" dirty="0" err="1">
                  <a:solidFill>
                    <a:srgbClr val="443728"/>
                  </a:solidFill>
                  <a:latin typeface="Arial" panose="020B0604020202020204" pitchFamily="34" charset="0"/>
                  <a:ea typeface="Crimson Pro Bold" pitchFamily="34" charset="-122"/>
                  <a:cs typeface="Arial" panose="020B0604020202020204" pitchFamily="34" charset="0"/>
                </a:rPr>
                <a:t>Семейн</a:t>
              </a:r>
              <a:r>
                <a:rPr lang="ru-RU" sz="2000" b="1" dirty="0">
                  <a:solidFill>
                    <a:srgbClr val="443728"/>
                  </a:solidFill>
                  <a:latin typeface="Arial" panose="020B0604020202020204" pitchFamily="34" charset="0"/>
                  <a:ea typeface="Crimson Pro Bold" pitchFamily="34" charset="-122"/>
                  <a:cs typeface="Arial" panose="020B0604020202020204" pitchFamily="34" charset="0"/>
                </a:rPr>
                <a:t>ой</a:t>
              </a:r>
              <a:r>
                <a:rPr lang="en-US" sz="2000" b="1" dirty="0">
                  <a:solidFill>
                    <a:srgbClr val="443728"/>
                  </a:solidFill>
                  <a:latin typeface="Arial" panose="020B0604020202020204" pitchFamily="34" charset="0"/>
                  <a:ea typeface="Crimson Pro Bold" pitchFamily="34" charset="-122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443728"/>
                  </a:solidFill>
                  <a:latin typeface="Arial" panose="020B0604020202020204" pitchFamily="34" charset="0"/>
                  <a:ea typeface="Crimson Pro Bold" pitchFamily="34" charset="-122"/>
                  <a:cs typeface="Arial" panose="020B0604020202020204" pitchFamily="34" charset="0"/>
                </a:rPr>
                <a:t>мастерск</a:t>
              </a:r>
              <a:r>
                <a:rPr lang="ru-RU" sz="2000" b="1" dirty="0">
                  <a:solidFill>
                    <a:srgbClr val="443728"/>
                  </a:solidFill>
                  <a:latin typeface="Arial" panose="020B0604020202020204" pitchFamily="34" charset="0"/>
                  <a:ea typeface="Crimson Pro Bold" pitchFamily="34" charset="-122"/>
                  <a:cs typeface="Arial" panose="020B0604020202020204" pitchFamily="34" charset="0"/>
                </a:rPr>
                <a:t>ой</a:t>
              </a:r>
              <a:r>
                <a:rPr lang="en-US" sz="2000" b="1" dirty="0">
                  <a:solidFill>
                    <a:srgbClr val="443728"/>
                  </a:solidFill>
                  <a:latin typeface="Arial" panose="020B0604020202020204" pitchFamily="34" charset="0"/>
                  <a:ea typeface="Crimson Pro Bold" pitchFamily="34" charset="-122"/>
                  <a:cs typeface="Arial" panose="020B0604020202020204" pitchFamily="34" charset="0"/>
                </a:rPr>
                <a:t>" </a:t>
              </a:r>
              <a:endParaRPr lang="ru-RU" sz="2000" b="1" dirty="0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endParaRPr>
            </a:p>
          </p:txBody>
        </p:sp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A456699F-1EDF-4731-B9E1-915592481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630632" y="266191"/>
              <a:ext cx="622949" cy="631255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E26DE17C-118C-473D-AEAF-B53FF2B965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731818" y="266191"/>
              <a:ext cx="713107" cy="71310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1646515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 err="1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Аннотация</a:t>
            </a:r>
            <a:r>
              <a:rPr lang="en-US" sz="3900" b="1" dirty="0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 </a:t>
            </a:r>
            <a:r>
              <a:rPr lang="ru-RU" sz="3900" b="1" dirty="0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п</a:t>
            </a:r>
            <a:r>
              <a:rPr lang="en-US" sz="3900" b="1" dirty="0" err="1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роекта</a:t>
            </a:r>
            <a:r>
              <a:rPr lang="en-US" sz="3900" b="1" dirty="0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 "С</a:t>
            </a:r>
            <a:r>
              <a:rPr lang="ru-RU" sz="3900" b="1" dirty="0" err="1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оздание</a:t>
            </a:r>
            <a:r>
              <a:rPr lang="ru-RU" sz="3900" b="1" dirty="0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 с</a:t>
            </a:r>
            <a:r>
              <a:rPr lang="en-US" sz="3900" b="1" dirty="0" err="1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емейн</a:t>
            </a:r>
            <a:r>
              <a:rPr lang="ru-RU" sz="3900" b="1" dirty="0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ой</a:t>
            </a:r>
            <a:r>
              <a:rPr lang="en-US" sz="3900" b="1" dirty="0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 </a:t>
            </a:r>
            <a:r>
              <a:rPr lang="ru-RU" sz="3900" b="1" dirty="0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м</a:t>
            </a:r>
            <a:r>
              <a:rPr lang="en-US" sz="3900" b="1" dirty="0" err="1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астерск</a:t>
            </a:r>
            <a:r>
              <a:rPr lang="ru-RU" sz="3900" b="1" dirty="0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ой</a:t>
            </a:r>
            <a:r>
              <a:rPr lang="en-US" sz="3900" b="1" dirty="0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"</a:t>
            </a:r>
            <a:endParaRPr lang="en-US" sz="3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93790" y="3184327"/>
            <a:ext cx="7556421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Проект "Создание семейной мастерской" по направлению "Керамика" призван помочь малообеспеченным семьям, включая семьи с детьми-инвалидами, осознать свои ресурсы для создания и реализации собственного бренда.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93790" y="5578595"/>
            <a:ext cx="7556421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В рамках проекта семьи из ХМАО-Югры, проходящие реабилитацию в Сургутском центре, пройдут 21-дневное обучение керамике (12 занятий: оборудование, формование, декорирование, обжиг), посетят 2 тренинга по семейному взаимодействию и цикл занятий по финансовой грамотности. Запланировано 15 реабилитационных курсов.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D9C3C97D-C4BD-41E4-AFCA-E23D4947CB4C}"/>
              </a:ext>
            </a:extLst>
          </p:cNvPr>
          <p:cNvGrpSpPr/>
          <p:nvPr/>
        </p:nvGrpSpPr>
        <p:grpSpPr>
          <a:xfrm>
            <a:off x="144271" y="22877"/>
            <a:ext cx="7269246" cy="896644"/>
            <a:chOff x="5462572" y="85213"/>
            <a:chExt cx="7269246" cy="896644"/>
          </a:xfrm>
        </p:grpSpPr>
        <p:sp>
          <p:nvSpPr>
            <p:cNvPr id="7" name="Text 0">
              <a:extLst>
                <a:ext uri="{FF2B5EF4-FFF2-40B4-BE49-F238E27FC236}">
                  <a16:creationId xmlns:a16="http://schemas.microsoft.com/office/drawing/2014/main" id="{F46C459E-A3AB-41D2-9D5E-7F91EFF2C9E6}"/>
                </a:ext>
              </a:extLst>
            </p:cNvPr>
            <p:cNvSpPr/>
            <p:nvPr/>
          </p:nvSpPr>
          <p:spPr>
            <a:xfrm>
              <a:off x="7010043" y="85213"/>
              <a:ext cx="5721775" cy="71763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4850"/>
                </a:lnSpc>
                <a:buNone/>
              </a:pPr>
              <a:r>
                <a:rPr lang="en-US" sz="2000" b="1" dirty="0" err="1">
                  <a:solidFill>
                    <a:srgbClr val="443728"/>
                  </a:solidFill>
                  <a:latin typeface="Arial" panose="020B0604020202020204" pitchFamily="34" charset="0"/>
                  <a:ea typeface="Crimson Pro Bold" pitchFamily="34" charset="-122"/>
                  <a:cs typeface="Arial" panose="020B0604020202020204" pitchFamily="34" charset="0"/>
                </a:rPr>
                <a:t>Проект</a:t>
              </a:r>
              <a:r>
                <a:rPr lang="en-US" sz="2000" b="1" dirty="0">
                  <a:solidFill>
                    <a:srgbClr val="443728"/>
                  </a:solidFill>
                  <a:latin typeface="Arial" panose="020B0604020202020204" pitchFamily="34" charset="0"/>
                  <a:ea typeface="Crimson Pro Bold" pitchFamily="34" charset="-122"/>
                  <a:cs typeface="Arial" panose="020B0604020202020204" pitchFamily="34" charset="0"/>
                </a:rPr>
                <a:t> «</a:t>
              </a:r>
              <a:r>
                <a:rPr lang="ru-RU" sz="2000" b="1" dirty="0">
                  <a:solidFill>
                    <a:srgbClr val="443728"/>
                  </a:solidFill>
                  <a:latin typeface="Arial" panose="020B0604020202020204" pitchFamily="34" charset="0"/>
                  <a:ea typeface="Crimson Pro Bold" pitchFamily="34" charset="-122"/>
                  <a:cs typeface="Arial" panose="020B0604020202020204" pitchFamily="34" charset="0"/>
                </a:rPr>
                <a:t>Создание </a:t>
              </a:r>
              <a:r>
                <a:rPr lang="en-US" sz="2000" b="1" dirty="0" err="1">
                  <a:solidFill>
                    <a:srgbClr val="443728"/>
                  </a:solidFill>
                  <a:latin typeface="Arial" panose="020B0604020202020204" pitchFamily="34" charset="0"/>
                  <a:ea typeface="Crimson Pro Bold" pitchFamily="34" charset="-122"/>
                  <a:cs typeface="Arial" panose="020B0604020202020204" pitchFamily="34" charset="0"/>
                </a:rPr>
                <a:t>Семейн</a:t>
              </a:r>
              <a:r>
                <a:rPr lang="ru-RU" sz="2000" b="1" dirty="0">
                  <a:solidFill>
                    <a:srgbClr val="443728"/>
                  </a:solidFill>
                  <a:latin typeface="Arial" panose="020B0604020202020204" pitchFamily="34" charset="0"/>
                  <a:ea typeface="Crimson Pro Bold" pitchFamily="34" charset="-122"/>
                  <a:cs typeface="Arial" panose="020B0604020202020204" pitchFamily="34" charset="0"/>
                </a:rPr>
                <a:t>ой</a:t>
              </a:r>
              <a:r>
                <a:rPr lang="en-US" sz="2000" b="1" dirty="0">
                  <a:solidFill>
                    <a:srgbClr val="443728"/>
                  </a:solidFill>
                  <a:latin typeface="Arial" panose="020B0604020202020204" pitchFamily="34" charset="0"/>
                  <a:ea typeface="Crimson Pro Bold" pitchFamily="34" charset="-122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443728"/>
                  </a:solidFill>
                  <a:latin typeface="Arial" panose="020B0604020202020204" pitchFamily="34" charset="0"/>
                  <a:ea typeface="Crimson Pro Bold" pitchFamily="34" charset="-122"/>
                  <a:cs typeface="Arial" panose="020B0604020202020204" pitchFamily="34" charset="0"/>
                </a:rPr>
                <a:t>мастерск</a:t>
              </a:r>
              <a:r>
                <a:rPr lang="ru-RU" sz="2000" b="1" dirty="0">
                  <a:solidFill>
                    <a:srgbClr val="443728"/>
                  </a:solidFill>
                  <a:latin typeface="Arial" panose="020B0604020202020204" pitchFamily="34" charset="0"/>
                  <a:ea typeface="Crimson Pro Bold" pitchFamily="34" charset="-122"/>
                  <a:cs typeface="Arial" panose="020B0604020202020204" pitchFamily="34" charset="0"/>
                </a:rPr>
                <a:t>ой</a:t>
              </a:r>
              <a:r>
                <a:rPr lang="en-US" sz="2000" b="1" dirty="0">
                  <a:solidFill>
                    <a:srgbClr val="443728"/>
                  </a:solidFill>
                  <a:latin typeface="Arial" panose="020B0604020202020204" pitchFamily="34" charset="0"/>
                  <a:ea typeface="Crimson Pro Bold" pitchFamily="34" charset="-122"/>
                  <a:cs typeface="Arial" panose="020B0604020202020204" pitchFamily="34" charset="0"/>
                </a:rPr>
                <a:t>" </a:t>
              </a:r>
              <a:endParaRPr lang="ru-RU" sz="2000" b="1" dirty="0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endParaRPr>
            </a:p>
          </p:txBody>
        </p: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323249B7-8598-4B64-A7E1-7595D5DE29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62572" y="268750"/>
              <a:ext cx="622949" cy="631255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158601E2-E589-48D0-9EAC-0CF0523B5F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04083" y="268750"/>
              <a:ext cx="713107" cy="713107"/>
            </a:xfrm>
            <a:prstGeom prst="rect">
              <a:avLst/>
            </a:prstGeom>
          </p:spPr>
        </p:pic>
      </p:grpSp>
      <p:pic>
        <p:nvPicPr>
          <p:cNvPr id="4098" name="Picture 2" descr="D:\Герман\КАЛИНКА\мастерская\грант Фонд 25\круглый стол\1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49"/>
          <a:stretch/>
        </p:blipFill>
        <p:spPr bwMode="auto">
          <a:xfrm>
            <a:off x="9429226" y="-4534"/>
            <a:ext cx="5201174" cy="8234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64143" y="977633"/>
            <a:ext cx="5883950" cy="5968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b="1" dirty="0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Обучение и </a:t>
            </a:r>
            <a:r>
              <a:rPr lang="ru-RU" sz="3750" b="1" dirty="0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п</a:t>
            </a:r>
            <a:r>
              <a:rPr lang="en-US" sz="3750" b="1" dirty="0" err="1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оддержка</a:t>
            </a:r>
            <a:endParaRPr lang="en-US" sz="3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764143" y="1737525"/>
            <a:ext cx="6479381" cy="190976"/>
          </a:xfrm>
          <a:prstGeom prst="roundRect">
            <a:avLst>
              <a:gd name="adj" fmla="val 42015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  <p:txBody>
          <a:bodyPr/>
          <a:lstStyle/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955119" y="2087945"/>
            <a:ext cx="4603909" cy="2984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400" b="1" dirty="0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Обучающая программа по керамике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955119" y="2500973"/>
            <a:ext cx="6097429" cy="6115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dirty="0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12 занятий по направлениям: оборудование мастерской, формование из глины, декорирование, обжиг керамики.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772214" y="4971260"/>
            <a:ext cx="6479500" cy="190976"/>
          </a:xfrm>
          <a:prstGeom prst="roundRect">
            <a:avLst>
              <a:gd name="adj" fmla="val 42015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963190" y="5353213"/>
            <a:ext cx="5273040" cy="2984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400" b="1" dirty="0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Тренинги по семейному взаимодействию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963190" y="5766241"/>
            <a:ext cx="6097548" cy="305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dirty="0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2 тренинга по конструктивному семейному взаимодействию.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764143" y="3496662"/>
            <a:ext cx="6479381" cy="190976"/>
          </a:xfrm>
          <a:prstGeom prst="roundRect">
            <a:avLst>
              <a:gd name="adj" fmla="val 42015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955119" y="3878614"/>
            <a:ext cx="4675465" cy="2984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400" b="1" dirty="0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Занятия по финансовой грамотности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955119" y="4291642"/>
            <a:ext cx="6097429" cy="305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dirty="0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Цикл занятий по финансовой грамотности и самообеспечению.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772214" y="6475903"/>
            <a:ext cx="6479500" cy="190976"/>
          </a:xfrm>
          <a:prstGeom prst="roundRect">
            <a:avLst>
              <a:gd name="adj" fmla="val 42015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963190" y="6857856"/>
            <a:ext cx="3700105" cy="2984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400" b="1" dirty="0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Волонтерские мастер-классы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963190" y="7270884"/>
            <a:ext cx="6097548" cy="6115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dirty="0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Дети с родителями проведут мастер-классы для детей-инвалидов и детей в трудной жизненной ситуации.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2DDED33-83FA-43F8-BEC6-B7B6833564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549" y="22877"/>
            <a:ext cx="5485851" cy="8229600"/>
          </a:xfrm>
          <a:prstGeom prst="rect">
            <a:avLst/>
          </a:prstGeom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5D31277F-B482-4D80-94ED-96D950E0746A}"/>
              </a:ext>
            </a:extLst>
          </p:cNvPr>
          <p:cNvGrpSpPr/>
          <p:nvPr/>
        </p:nvGrpSpPr>
        <p:grpSpPr>
          <a:xfrm>
            <a:off x="144271" y="22877"/>
            <a:ext cx="7269246" cy="896644"/>
            <a:chOff x="5462572" y="85213"/>
            <a:chExt cx="7269246" cy="896644"/>
          </a:xfrm>
        </p:grpSpPr>
        <p:sp>
          <p:nvSpPr>
            <p:cNvPr id="23" name="Text 0">
              <a:extLst>
                <a:ext uri="{FF2B5EF4-FFF2-40B4-BE49-F238E27FC236}">
                  <a16:creationId xmlns:a16="http://schemas.microsoft.com/office/drawing/2014/main" id="{1D510C1E-2A19-4975-9BB7-EB7516C20763}"/>
                </a:ext>
              </a:extLst>
            </p:cNvPr>
            <p:cNvSpPr/>
            <p:nvPr/>
          </p:nvSpPr>
          <p:spPr>
            <a:xfrm>
              <a:off x="7010043" y="85213"/>
              <a:ext cx="5721775" cy="71763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4850"/>
                </a:lnSpc>
                <a:buNone/>
              </a:pPr>
              <a:r>
                <a:rPr lang="en-US" sz="2000" b="1" dirty="0" err="1">
                  <a:solidFill>
                    <a:srgbClr val="443728"/>
                  </a:solidFill>
                  <a:latin typeface="Arial" panose="020B0604020202020204" pitchFamily="34" charset="0"/>
                  <a:ea typeface="Crimson Pro Bold" pitchFamily="34" charset="-122"/>
                  <a:cs typeface="Arial" panose="020B0604020202020204" pitchFamily="34" charset="0"/>
                </a:rPr>
                <a:t>Проект</a:t>
              </a:r>
              <a:r>
                <a:rPr lang="en-US" sz="2000" b="1" dirty="0">
                  <a:solidFill>
                    <a:srgbClr val="443728"/>
                  </a:solidFill>
                  <a:latin typeface="Arial" panose="020B0604020202020204" pitchFamily="34" charset="0"/>
                  <a:ea typeface="Crimson Pro Bold" pitchFamily="34" charset="-122"/>
                  <a:cs typeface="Arial" panose="020B0604020202020204" pitchFamily="34" charset="0"/>
                </a:rPr>
                <a:t> «</a:t>
              </a:r>
              <a:r>
                <a:rPr lang="ru-RU" sz="2000" b="1" dirty="0">
                  <a:solidFill>
                    <a:srgbClr val="443728"/>
                  </a:solidFill>
                  <a:latin typeface="Arial" panose="020B0604020202020204" pitchFamily="34" charset="0"/>
                  <a:ea typeface="Crimson Pro Bold" pitchFamily="34" charset="-122"/>
                  <a:cs typeface="Arial" panose="020B0604020202020204" pitchFamily="34" charset="0"/>
                </a:rPr>
                <a:t>Создание </a:t>
              </a:r>
              <a:r>
                <a:rPr lang="en-US" sz="2000" b="1" dirty="0" err="1">
                  <a:solidFill>
                    <a:srgbClr val="443728"/>
                  </a:solidFill>
                  <a:latin typeface="Arial" panose="020B0604020202020204" pitchFamily="34" charset="0"/>
                  <a:ea typeface="Crimson Pro Bold" pitchFamily="34" charset="-122"/>
                  <a:cs typeface="Arial" panose="020B0604020202020204" pitchFamily="34" charset="0"/>
                </a:rPr>
                <a:t>Семейн</a:t>
              </a:r>
              <a:r>
                <a:rPr lang="ru-RU" sz="2000" b="1" dirty="0">
                  <a:solidFill>
                    <a:srgbClr val="443728"/>
                  </a:solidFill>
                  <a:latin typeface="Arial" panose="020B0604020202020204" pitchFamily="34" charset="0"/>
                  <a:ea typeface="Crimson Pro Bold" pitchFamily="34" charset="-122"/>
                  <a:cs typeface="Arial" panose="020B0604020202020204" pitchFamily="34" charset="0"/>
                </a:rPr>
                <a:t>ой</a:t>
              </a:r>
              <a:r>
                <a:rPr lang="en-US" sz="2000" b="1" dirty="0">
                  <a:solidFill>
                    <a:srgbClr val="443728"/>
                  </a:solidFill>
                  <a:latin typeface="Arial" panose="020B0604020202020204" pitchFamily="34" charset="0"/>
                  <a:ea typeface="Crimson Pro Bold" pitchFamily="34" charset="-122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443728"/>
                  </a:solidFill>
                  <a:latin typeface="Arial" panose="020B0604020202020204" pitchFamily="34" charset="0"/>
                  <a:ea typeface="Crimson Pro Bold" pitchFamily="34" charset="-122"/>
                  <a:cs typeface="Arial" panose="020B0604020202020204" pitchFamily="34" charset="0"/>
                </a:rPr>
                <a:t>мастерск</a:t>
              </a:r>
              <a:r>
                <a:rPr lang="ru-RU" sz="2000" b="1" dirty="0">
                  <a:solidFill>
                    <a:srgbClr val="443728"/>
                  </a:solidFill>
                  <a:latin typeface="Arial" panose="020B0604020202020204" pitchFamily="34" charset="0"/>
                  <a:ea typeface="Crimson Pro Bold" pitchFamily="34" charset="-122"/>
                  <a:cs typeface="Arial" panose="020B0604020202020204" pitchFamily="34" charset="0"/>
                </a:rPr>
                <a:t>ой</a:t>
              </a:r>
              <a:r>
                <a:rPr lang="en-US" sz="2000" b="1" dirty="0">
                  <a:solidFill>
                    <a:srgbClr val="443728"/>
                  </a:solidFill>
                  <a:latin typeface="Arial" panose="020B0604020202020204" pitchFamily="34" charset="0"/>
                  <a:ea typeface="Crimson Pro Bold" pitchFamily="34" charset="-122"/>
                  <a:cs typeface="Arial" panose="020B0604020202020204" pitchFamily="34" charset="0"/>
                </a:rPr>
                <a:t>" </a:t>
              </a:r>
              <a:endParaRPr lang="ru-RU" sz="2000" b="1" dirty="0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endParaRPr>
            </a:p>
          </p:txBody>
        </p:sp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6447DB97-7707-47E2-9802-337D6FFF0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62572" y="268750"/>
              <a:ext cx="622949" cy="631255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9F8FC3B7-CFBA-4163-BEB1-DFD1D42CE7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04083" y="268750"/>
              <a:ext cx="713107" cy="71310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8767" y="679769"/>
            <a:ext cx="7064693" cy="4756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00"/>
              </a:lnSpc>
              <a:buNone/>
            </a:pPr>
            <a:r>
              <a:rPr lang="en-US" sz="3200" b="1" dirty="0" err="1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Социальные</a:t>
            </a:r>
            <a:r>
              <a:rPr lang="en-US" sz="3200" b="1" dirty="0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 </a:t>
            </a:r>
            <a:r>
              <a:rPr lang="ru-RU" sz="3200" b="1" dirty="0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п</a:t>
            </a:r>
            <a:r>
              <a:rPr lang="en-US" sz="3200" b="1" dirty="0" err="1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рактики</a:t>
            </a:r>
            <a:r>
              <a:rPr lang="en-US" sz="3200" b="1" dirty="0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 и </a:t>
            </a:r>
            <a:r>
              <a:rPr lang="ru-RU" sz="3200" b="1" dirty="0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м</a:t>
            </a:r>
            <a:r>
              <a:rPr lang="en-US" sz="3200" b="1" dirty="0" err="1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етодики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608767" y="1280128"/>
            <a:ext cx="13412867" cy="2433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2400" dirty="0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В рамках проекта будут внедрены следующие социальные практики и методики: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592438" y="1776343"/>
            <a:ext cx="342424" cy="342424"/>
          </a:xfrm>
          <a:prstGeom prst="roundRect">
            <a:avLst>
              <a:gd name="adj" fmla="val 18670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1087023" y="1828611"/>
            <a:ext cx="2187416" cy="2377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2400" b="1" dirty="0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Семейная мастерская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1087024" y="2133491"/>
            <a:ext cx="5923020" cy="8024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2400" dirty="0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Разработка и </a:t>
            </a:r>
            <a:r>
              <a:rPr lang="en-US" sz="2400" dirty="0" err="1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реализация</a:t>
            </a:r>
            <a:r>
              <a:rPr lang="en-US" sz="2400" dirty="0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проекта</a:t>
            </a:r>
            <a:endParaRPr lang="ru-RU" sz="2400" dirty="0">
              <a:solidFill>
                <a:srgbClr val="443728"/>
              </a:solidFill>
              <a:latin typeface="Arial" panose="020B0604020202020204" pitchFamily="34" charset="0"/>
              <a:ea typeface="Open Sans" pitchFamily="34" charset="-122"/>
              <a:cs typeface="Arial" panose="020B0604020202020204" pitchFamily="34" charset="0"/>
            </a:endParaRPr>
          </a:p>
          <a:p>
            <a:pPr marL="0" indent="0" algn="l">
              <a:lnSpc>
                <a:spcPts val="1900"/>
              </a:lnSpc>
              <a:buNone/>
            </a:pPr>
            <a:r>
              <a:rPr lang="en-US" sz="2400" dirty="0" err="1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по</a:t>
            </a:r>
            <a:r>
              <a:rPr lang="en-US" sz="2400" dirty="0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обучению</a:t>
            </a:r>
            <a:r>
              <a:rPr lang="en-US" sz="2400" dirty="0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работе</a:t>
            </a:r>
            <a:r>
              <a:rPr lang="en-US" sz="2400" dirty="0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с </a:t>
            </a:r>
            <a:r>
              <a:rPr lang="en-US" sz="2400" dirty="0" err="1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керамикой</a:t>
            </a:r>
            <a:r>
              <a:rPr lang="en-US" sz="2400" dirty="0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</a:t>
            </a:r>
            <a:endParaRPr lang="ru-RU" sz="2400" dirty="0">
              <a:solidFill>
                <a:srgbClr val="443728"/>
              </a:solidFill>
              <a:latin typeface="Arial" panose="020B0604020202020204" pitchFamily="34" charset="0"/>
              <a:ea typeface="Open Sans" pitchFamily="34" charset="-122"/>
              <a:cs typeface="Arial" panose="020B0604020202020204" pitchFamily="34" charset="0"/>
            </a:endParaRPr>
          </a:p>
          <a:p>
            <a:pPr marL="0" indent="0" algn="l">
              <a:lnSpc>
                <a:spcPts val="1900"/>
              </a:lnSpc>
              <a:buNone/>
            </a:pPr>
            <a:r>
              <a:rPr lang="en-US" sz="2400" dirty="0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и </a:t>
            </a:r>
            <a:r>
              <a:rPr lang="en-US" sz="2400" dirty="0" err="1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созданию</a:t>
            </a:r>
            <a:r>
              <a:rPr lang="en-US" sz="2400" dirty="0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собственной</a:t>
            </a:r>
            <a:r>
              <a:rPr lang="en-US" sz="2400" dirty="0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мастерской.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5"/>
          <p:cNvSpPr/>
          <p:nvPr/>
        </p:nvSpPr>
        <p:spPr>
          <a:xfrm>
            <a:off x="592438" y="3137432"/>
            <a:ext cx="342424" cy="342424"/>
          </a:xfrm>
          <a:prstGeom prst="roundRect">
            <a:avLst>
              <a:gd name="adj" fmla="val 18670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1087023" y="3189701"/>
            <a:ext cx="3546634" cy="2377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ru-RU" sz="2400" b="1" dirty="0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С</a:t>
            </a:r>
            <a:r>
              <a:rPr lang="en-US" sz="2400" b="1" dirty="0" err="1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емейн</a:t>
            </a:r>
            <a:r>
              <a:rPr lang="ru-RU" sz="2400" b="1" dirty="0" err="1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ое</a:t>
            </a:r>
            <a:r>
              <a:rPr lang="en-US" sz="2400" b="1" dirty="0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 </a:t>
            </a:r>
            <a:r>
              <a:rPr lang="ru-RU" sz="2400" b="1" dirty="0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консультирование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1032833" y="3518789"/>
            <a:ext cx="5813206" cy="365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00"/>
              </a:lnSpc>
            </a:pPr>
            <a:r>
              <a:rPr lang="ru-RU" sz="2400" dirty="0">
                <a:solidFill>
                  <a:srgbClr val="443728"/>
                </a:solidFill>
                <a:latin typeface="Arial" pitchFamily="34" charset="0"/>
                <a:cs typeface="Arial" pitchFamily="34" charset="0"/>
              </a:rPr>
              <a:t>Оказание помощи детям в особо сложных </a:t>
            </a:r>
          </a:p>
          <a:p>
            <a:pPr>
              <a:lnSpc>
                <a:spcPts val="1900"/>
              </a:lnSpc>
            </a:pPr>
            <a:r>
              <a:rPr lang="ru-RU" sz="2400" dirty="0">
                <a:solidFill>
                  <a:srgbClr val="443728"/>
                </a:solidFill>
                <a:latin typeface="Arial" pitchFamily="34" charset="0"/>
                <a:cs typeface="Arial" pitchFamily="34" charset="0"/>
              </a:rPr>
              <a:t>жизненных ситуациях, приводящих </a:t>
            </a:r>
          </a:p>
          <a:p>
            <a:pPr>
              <a:lnSpc>
                <a:spcPts val="1900"/>
              </a:lnSpc>
            </a:pPr>
            <a:r>
              <a:rPr lang="ru-RU" sz="2400" dirty="0">
                <a:solidFill>
                  <a:srgbClr val="443728"/>
                </a:solidFill>
                <a:latin typeface="Arial" pitchFamily="34" charset="0"/>
                <a:cs typeface="Arial" pitchFamily="34" charset="0"/>
              </a:rPr>
              <a:t>к психоэмоциональным травмам</a:t>
            </a:r>
            <a:r>
              <a:rPr lang="en-US" sz="2400" dirty="0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.</a:t>
            </a:r>
            <a:endParaRPr lang="en-US" sz="2400" dirty="0">
              <a:solidFill>
                <a:srgbClr val="4437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8"/>
          <p:cNvSpPr/>
          <p:nvPr/>
        </p:nvSpPr>
        <p:spPr>
          <a:xfrm>
            <a:off x="592438" y="4544945"/>
            <a:ext cx="342424" cy="342424"/>
          </a:xfrm>
          <a:prstGeom prst="roundRect">
            <a:avLst>
              <a:gd name="adj" fmla="val 18670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1087023" y="4597214"/>
            <a:ext cx="3144441" cy="2377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2400" b="1" dirty="0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Глинотерапия "Глиняное поле"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1087024" y="4934195"/>
            <a:ext cx="5721990" cy="760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2400" dirty="0" err="1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Психотерапевтический</a:t>
            </a:r>
            <a:r>
              <a:rPr lang="en-US" sz="2400" dirty="0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метод</a:t>
            </a:r>
            <a:endParaRPr lang="ru-RU" sz="2400" dirty="0">
              <a:solidFill>
                <a:srgbClr val="443728"/>
              </a:solidFill>
              <a:latin typeface="Arial" panose="020B0604020202020204" pitchFamily="34" charset="0"/>
              <a:ea typeface="Open Sans" pitchFamily="34" charset="-122"/>
              <a:cs typeface="Arial" panose="020B0604020202020204" pitchFamily="34" charset="0"/>
            </a:endParaRPr>
          </a:p>
          <a:p>
            <a:pPr marL="0" indent="0" algn="l">
              <a:lnSpc>
                <a:spcPts val="1900"/>
              </a:lnSpc>
              <a:buNone/>
            </a:pPr>
            <a:r>
              <a:rPr lang="en-US" sz="2400" dirty="0" err="1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глинотерапии</a:t>
            </a:r>
            <a:r>
              <a:rPr lang="en-US" sz="2400" dirty="0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hape 11"/>
          <p:cNvSpPr/>
          <p:nvPr/>
        </p:nvSpPr>
        <p:spPr>
          <a:xfrm>
            <a:off x="582751" y="7211829"/>
            <a:ext cx="342424" cy="342424"/>
          </a:xfrm>
          <a:prstGeom prst="roundRect">
            <a:avLst>
              <a:gd name="adj" fmla="val 18670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1077336" y="7264097"/>
            <a:ext cx="3675936" cy="2377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2400" b="1" dirty="0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Технологии изготовления керамики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1077337" y="7598780"/>
            <a:ext cx="5923019" cy="2377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2400" dirty="0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Декоративная керамика, </a:t>
            </a:r>
            <a:r>
              <a:rPr lang="en-US" sz="2400" dirty="0" err="1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сувенирная</a:t>
            </a:r>
            <a:endParaRPr lang="ru-RU" sz="2400" dirty="0">
              <a:solidFill>
                <a:srgbClr val="443728"/>
              </a:solidFill>
              <a:latin typeface="Arial" panose="020B0604020202020204" pitchFamily="34" charset="0"/>
              <a:ea typeface="Open Sans" pitchFamily="34" charset="-122"/>
              <a:cs typeface="Arial" panose="020B0604020202020204" pitchFamily="34" charset="0"/>
            </a:endParaRPr>
          </a:p>
          <a:p>
            <a:pPr marL="0" indent="0" algn="l">
              <a:lnSpc>
                <a:spcPts val="1900"/>
              </a:lnSpc>
              <a:buNone/>
            </a:pPr>
            <a:r>
              <a:rPr lang="en-US" sz="2400" dirty="0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продукция</a:t>
            </a:r>
            <a:r>
              <a:rPr lang="en-US" sz="2400" dirty="0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, посуда, декорирование.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hape 14"/>
          <p:cNvSpPr/>
          <p:nvPr/>
        </p:nvSpPr>
        <p:spPr>
          <a:xfrm>
            <a:off x="7419818" y="1839989"/>
            <a:ext cx="342424" cy="342424"/>
          </a:xfrm>
          <a:prstGeom prst="roundRect">
            <a:avLst>
              <a:gd name="adj" fmla="val 18670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7914403" y="1892257"/>
            <a:ext cx="3504486" cy="2377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2400" b="1" dirty="0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Социальное сопровождение семей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7914403" y="2221345"/>
            <a:ext cx="5813205" cy="2652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2400" dirty="0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Разработка программ работы с родителями, </a:t>
            </a:r>
            <a:endParaRPr lang="ru-RU" sz="2400" dirty="0">
              <a:solidFill>
                <a:srgbClr val="443728"/>
              </a:solidFill>
              <a:latin typeface="Arial" panose="020B0604020202020204" pitchFamily="34" charset="0"/>
              <a:ea typeface="Open Sans" pitchFamily="34" charset="-122"/>
              <a:cs typeface="Arial" panose="020B0604020202020204" pitchFamily="34" charset="0"/>
            </a:endParaRPr>
          </a:p>
          <a:p>
            <a:pPr marL="0" indent="0" algn="l">
              <a:lnSpc>
                <a:spcPts val="1900"/>
              </a:lnSpc>
              <a:buNone/>
            </a:pPr>
            <a:r>
              <a:rPr lang="en-US" sz="2400" dirty="0" err="1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оказание</a:t>
            </a:r>
            <a:r>
              <a:rPr lang="en-US" sz="2400" dirty="0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медицинской</a:t>
            </a:r>
            <a:r>
              <a:rPr lang="en-US" sz="2400" dirty="0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, психологической, </a:t>
            </a:r>
            <a:endParaRPr lang="ru-RU" sz="2400" dirty="0">
              <a:solidFill>
                <a:srgbClr val="443728"/>
              </a:solidFill>
              <a:latin typeface="Arial" panose="020B0604020202020204" pitchFamily="34" charset="0"/>
              <a:ea typeface="Open Sans" pitchFamily="34" charset="-122"/>
              <a:cs typeface="Arial" panose="020B0604020202020204" pitchFamily="34" charset="0"/>
            </a:endParaRPr>
          </a:p>
          <a:p>
            <a:pPr marL="0" indent="0" algn="l">
              <a:lnSpc>
                <a:spcPts val="1900"/>
              </a:lnSpc>
              <a:buNone/>
            </a:pPr>
            <a:r>
              <a:rPr lang="en-US" sz="2400" dirty="0" err="1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педагогической</a:t>
            </a:r>
            <a:r>
              <a:rPr lang="en-US" sz="2400" dirty="0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, социальной помощи.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hape 17"/>
          <p:cNvSpPr/>
          <p:nvPr/>
        </p:nvSpPr>
        <p:spPr>
          <a:xfrm>
            <a:off x="7419816" y="3133881"/>
            <a:ext cx="342424" cy="342424"/>
          </a:xfrm>
          <a:prstGeom prst="roundRect">
            <a:avLst>
              <a:gd name="adj" fmla="val 18670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7914401" y="3333111"/>
            <a:ext cx="2602825" cy="2377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2400" b="1" dirty="0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Развитие наставничества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19"/>
          <p:cNvSpPr/>
          <p:nvPr/>
        </p:nvSpPr>
        <p:spPr>
          <a:xfrm>
            <a:off x="7914401" y="3662198"/>
            <a:ext cx="5813205" cy="2652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2400" dirty="0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Привлечение волонтёров, добровольцев, </a:t>
            </a:r>
            <a:endParaRPr lang="ru-RU" sz="2400" dirty="0">
              <a:solidFill>
                <a:srgbClr val="443728"/>
              </a:solidFill>
              <a:latin typeface="Arial" panose="020B0604020202020204" pitchFamily="34" charset="0"/>
              <a:ea typeface="Open Sans" pitchFamily="34" charset="-122"/>
              <a:cs typeface="Arial" panose="020B0604020202020204" pitchFamily="34" charset="0"/>
            </a:endParaRPr>
          </a:p>
          <a:p>
            <a:pPr marL="0" indent="0" algn="l">
              <a:lnSpc>
                <a:spcPts val="1900"/>
              </a:lnSpc>
              <a:buNone/>
            </a:pPr>
            <a:r>
              <a:rPr lang="en-US" sz="2400" dirty="0" err="1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наставников</a:t>
            </a:r>
            <a:r>
              <a:rPr lang="en-US" sz="2400" dirty="0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к организации Мастерской.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Shape 20"/>
          <p:cNvSpPr/>
          <p:nvPr/>
        </p:nvSpPr>
        <p:spPr>
          <a:xfrm>
            <a:off x="608767" y="5768083"/>
            <a:ext cx="342424" cy="342424"/>
          </a:xfrm>
          <a:prstGeom prst="roundRect">
            <a:avLst>
              <a:gd name="adj" fmla="val 18670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</p:sp>
      <p:sp>
        <p:nvSpPr>
          <p:cNvPr id="23" name="Text 21"/>
          <p:cNvSpPr/>
          <p:nvPr/>
        </p:nvSpPr>
        <p:spPr>
          <a:xfrm>
            <a:off x="1103352" y="5820351"/>
            <a:ext cx="3174802" cy="2377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2400" b="1" dirty="0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Служба поддержки керамистов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 22"/>
          <p:cNvSpPr/>
          <p:nvPr/>
        </p:nvSpPr>
        <p:spPr>
          <a:xfrm>
            <a:off x="1103353" y="6149440"/>
            <a:ext cx="5943834" cy="5094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2400" dirty="0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Информационная и </a:t>
            </a:r>
            <a:r>
              <a:rPr lang="en-US" sz="2400" dirty="0" err="1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консультационная</a:t>
            </a:r>
            <a:r>
              <a:rPr lang="en-US" sz="2400" dirty="0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</a:t>
            </a:r>
            <a:endParaRPr lang="ru-RU" sz="2400" dirty="0">
              <a:solidFill>
                <a:srgbClr val="443728"/>
              </a:solidFill>
              <a:latin typeface="Arial" panose="020B0604020202020204" pitchFamily="34" charset="0"/>
              <a:ea typeface="Open Sans" pitchFamily="34" charset="-122"/>
              <a:cs typeface="Arial" panose="020B0604020202020204" pitchFamily="34" charset="0"/>
            </a:endParaRPr>
          </a:p>
          <a:p>
            <a:pPr marL="0" indent="0" algn="l">
              <a:lnSpc>
                <a:spcPts val="1900"/>
              </a:lnSpc>
              <a:buNone/>
            </a:pPr>
            <a:r>
              <a:rPr lang="en-US" sz="2400" dirty="0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поддержка</a:t>
            </a:r>
            <a:r>
              <a:rPr lang="ru-RU" sz="2400" dirty="0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по</a:t>
            </a:r>
            <a:r>
              <a:rPr lang="en-US" sz="2400" dirty="0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технологиям, </a:t>
            </a:r>
            <a:endParaRPr lang="ru-RU" sz="2400" dirty="0">
              <a:solidFill>
                <a:srgbClr val="443728"/>
              </a:solidFill>
              <a:latin typeface="Arial" panose="020B0604020202020204" pitchFamily="34" charset="0"/>
              <a:ea typeface="Open Sans" pitchFamily="34" charset="-122"/>
              <a:cs typeface="Arial" panose="020B0604020202020204" pitchFamily="34" charset="0"/>
            </a:endParaRPr>
          </a:p>
          <a:p>
            <a:pPr marL="0" indent="0" algn="l">
              <a:lnSpc>
                <a:spcPts val="1900"/>
              </a:lnSpc>
              <a:buNone/>
            </a:pPr>
            <a:r>
              <a:rPr lang="en-US" sz="2400" dirty="0" err="1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материалам</a:t>
            </a:r>
            <a:r>
              <a:rPr lang="en-US" sz="2400" dirty="0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и развитию.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BA8CFFC9-F95D-410B-9CB9-8A7BF99EE88C}"/>
              </a:ext>
            </a:extLst>
          </p:cNvPr>
          <p:cNvGrpSpPr/>
          <p:nvPr/>
        </p:nvGrpSpPr>
        <p:grpSpPr>
          <a:xfrm>
            <a:off x="7010043" y="85213"/>
            <a:ext cx="7243538" cy="894085"/>
            <a:chOff x="7010043" y="85213"/>
            <a:chExt cx="7243538" cy="894085"/>
          </a:xfrm>
        </p:grpSpPr>
        <p:sp>
          <p:nvSpPr>
            <p:cNvPr id="27" name="Text 0">
              <a:extLst>
                <a:ext uri="{FF2B5EF4-FFF2-40B4-BE49-F238E27FC236}">
                  <a16:creationId xmlns:a16="http://schemas.microsoft.com/office/drawing/2014/main" id="{F3B12AE7-7DD7-4126-A446-99BA3B3CD127}"/>
                </a:ext>
              </a:extLst>
            </p:cNvPr>
            <p:cNvSpPr/>
            <p:nvPr/>
          </p:nvSpPr>
          <p:spPr>
            <a:xfrm>
              <a:off x="7010043" y="85213"/>
              <a:ext cx="5721775" cy="71763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4850"/>
                </a:lnSpc>
                <a:buNone/>
              </a:pPr>
              <a:r>
                <a:rPr lang="en-US" sz="2000" b="1" dirty="0" err="1">
                  <a:solidFill>
                    <a:srgbClr val="443728"/>
                  </a:solidFill>
                  <a:latin typeface="Arial" panose="020B0604020202020204" pitchFamily="34" charset="0"/>
                  <a:ea typeface="Crimson Pro Bold" pitchFamily="34" charset="-122"/>
                  <a:cs typeface="Arial" panose="020B0604020202020204" pitchFamily="34" charset="0"/>
                </a:rPr>
                <a:t>Проект</a:t>
              </a:r>
              <a:r>
                <a:rPr lang="en-US" sz="2000" b="1" dirty="0">
                  <a:solidFill>
                    <a:srgbClr val="443728"/>
                  </a:solidFill>
                  <a:latin typeface="Arial" panose="020B0604020202020204" pitchFamily="34" charset="0"/>
                  <a:ea typeface="Crimson Pro Bold" pitchFamily="34" charset="-122"/>
                  <a:cs typeface="Arial" panose="020B0604020202020204" pitchFamily="34" charset="0"/>
                </a:rPr>
                <a:t> «</a:t>
              </a:r>
              <a:r>
                <a:rPr lang="ru-RU" sz="2000" b="1" dirty="0">
                  <a:solidFill>
                    <a:srgbClr val="443728"/>
                  </a:solidFill>
                  <a:latin typeface="Arial" panose="020B0604020202020204" pitchFamily="34" charset="0"/>
                  <a:ea typeface="Crimson Pro Bold" pitchFamily="34" charset="-122"/>
                  <a:cs typeface="Arial" panose="020B0604020202020204" pitchFamily="34" charset="0"/>
                </a:rPr>
                <a:t>Создание </a:t>
              </a:r>
              <a:r>
                <a:rPr lang="en-US" sz="2000" b="1" dirty="0" err="1">
                  <a:solidFill>
                    <a:srgbClr val="443728"/>
                  </a:solidFill>
                  <a:latin typeface="Arial" panose="020B0604020202020204" pitchFamily="34" charset="0"/>
                  <a:ea typeface="Crimson Pro Bold" pitchFamily="34" charset="-122"/>
                  <a:cs typeface="Arial" panose="020B0604020202020204" pitchFamily="34" charset="0"/>
                </a:rPr>
                <a:t>Семейн</a:t>
              </a:r>
              <a:r>
                <a:rPr lang="ru-RU" sz="2000" b="1" dirty="0">
                  <a:solidFill>
                    <a:srgbClr val="443728"/>
                  </a:solidFill>
                  <a:latin typeface="Arial" panose="020B0604020202020204" pitchFamily="34" charset="0"/>
                  <a:ea typeface="Crimson Pro Bold" pitchFamily="34" charset="-122"/>
                  <a:cs typeface="Arial" panose="020B0604020202020204" pitchFamily="34" charset="0"/>
                </a:rPr>
                <a:t>ой</a:t>
              </a:r>
              <a:r>
                <a:rPr lang="en-US" sz="2000" b="1" dirty="0">
                  <a:solidFill>
                    <a:srgbClr val="443728"/>
                  </a:solidFill>
                  <a:latin typeface="Arial" panose="020B0604020202020204" pitchFamily="34" charset="0"/>
                  <a:ea typeface="Crimson Pro Bold" pitchFamily="34" charset="-122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443728"/>
                  </a:solidFill>
                  <a:latin typeface="Arial" panose="020B0604020202020204" pitchFamily="34" charset="0"/>
                  <a:ea typeface="Crimson Pro Bold" pitchFamily="34" charset="-122"/>
                  <a:cs typeface="Arial" panose="020B0604020202020204" pitchFamily="34" charset="0"/>
                </a:rPr>
                <a:t>мастерск</a:t>
              </a:r>
              <a:r>
                <a:rPr lang="ru-RU" sz="2000" b="1" dirty="0">
                  <a:solidFill>
                    <a:srgbClr val="443728"/>
                  </a:solidFill>
                  <a:latin typeface="Arial" panose="020B0604020202020204" pitchFamily="34" charset="0"/>
                  <a:ea typeface="Crimson Pro Bold" pitchFamily="34" charset="-122"/>
                  <a:cs typeface="Arial" panose="020B0604020202020204" pitchFamily="34" charset="0"/>
                </a:rPr>
                <a:t>ой</a:t>
              </a:r>
              <a:r>
                <a:rPr lang="en-US" sz="2000" b="1" dirty="0">
                  <a:solidFill>
                    <a:srgbClr val="443728"/>
                  </a:solidFill>
                  <a:latin typeface="Arial" panose="020B0604020202020204" pitchFamily="34" charset="0"/>
                  <a:ea typeface="Crimson Pro Bold" pitchFamily="34" charset="-122"/>
                  <a:cs typeface="Arial" panose="020B0604020202020204" pitchFamily="34" charset="0"/>
                </a:rPr>
                <a:t>" </a:t>
              </a:r>
              <a:endParaRPr lang="ru-RU" sz="2000" b="1" dirty="0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endParaRPr>
            </a:p>
          </p:txBody>
        </p:sp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8D4172DC-2422-48CB-B7CC-F4F6E63DF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630632" y="266191"/>
              <a:ext cx="622949" cy="631255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2E0BC827-2596-4634-B4CE-1FB15FD0F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731818" y="266191"/>
              <a:ext cx="713107" cy="713107"/>
            </a:xfrm>
            <a:prstGeom prst="rect">
              <a:avLst/>
            </a:prstGeom>
          </p:spPr>
        </p:pic>
      </p:grp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89EC182D-77E4-4192-B64E-857AD9E131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153" b="4601"/>
          <a:stretch/>
        </p:blipFill>
        <p:spPr>
          <a:xfrm>
            <a:off x="7952014" y="4469581"/>
            <a:ext cx="6688183" cy="376001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59475" y="384572"/>
            <a:ext cx="7038023" cy="437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3200" b="1" dirty="0" err="1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Партнеры</a:t>
            </a:r>
            <a:r>
              <a:rPr lang="en-US" sz="3200" b="1" dirty="0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Проекта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80BA58A0-7585-4EF4-A9C0-03B2B9EE9D9E}"/>
              </a:ext>
            </a:extLst>
          </p:cNvPr>
          <p:cNvGrpSpPr/>
          <p:nvPr/>
        </p:nvGrpSpPr>
        <p:grpSpPr>
          <a:xfrm>
            <a:off x="7010043" y="85213"/>
            <a:ext cx="7243538" cy="894085"/>
            <a:chOff x="7010043" y="85213"/>
            <a:chExt cx="7243538" cy="894085"/>
          </a:xfrm>
        </p:grpSpPr>
        <p:sp>
          <p:nvSpPr>
            <p:cNvPr id="20" name="Text 0">
              <a:extLst>
                <a:ext uri="{FF2B5EF4-FFF2-40B4-BE49-F238E27FC236}">
                  <a16:creationId xmlns:a16="http://schemas.microsoft.com/office/drawing/2014/main" id="{BD39FF52-6949-4960-B79B-1C77FE73C19B}"/>
                </a:ext>
              </a:extLst>
            </p:cNvPr>
            <p:cNvSpPr/>
            <p:nvPr/>
          </p:nvSpPr>
          <p:spPr>
            <a:xfrm>
              <a:off x="7010043" y="85213"/>
              <a:ext cx="5721775" cy="71763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4850"/>
                </a:lnSpc>
                <a:buNone/>
              </a:pPr>
              <a:r>
                <a:rPr lang="en-US" sz="2000" b="1" dirty="0" err="1">
                  <a:solidFill>
                    <a:srgbClr val="443728"/>
                  </a:solidFill>
                  <a:latin typeface="Arial" panose="020B0604020202020204" pitchFamily="34" charset="0"/>
                  <a:ea typeface="Crimson Pro Bold" pitchFamily="34" charset="-122"/>
                  <a:cs typeface="Arial" panose="020B0604020202020204" pitchFamily="34" charset="0"/>
                </a:rPr>
                <a:t>Проект</a:t>
              </a:r>
              <a:r>
                <a:rPr lang="en-US" sz="2000" b="1" dirty="0">
                  <a:solidFill>
                    <a:srgbClr val="443728"/>
                  </a:solidFill>
                  <a:latin typeface="Arial" panose="020B0604020202020204" pitchFamily="34" charset="0"/>
                  <a:ea typeface="Crimson Pro Bold" pitchFamily="34" charset="-122"/>
                  <a:cs typeface="Arial" panose="020B0604020202020204" pitchFamily="34" charset="0"/>
                </a:rPr>
                <a:t> «</a:t>
              </a:r>
              <a:r>
                <a:rPr lang="ru-RU" sz="2000" b="1" dirty="0">
                  <a:solidFill>
                    <a:srgbClr val="443728"/>
                  </a:solidFill>
                  <a:latin typeface="Arial" panose="020B0604020202020204" pitchFamily="34" charset="0"/>
                  <a:ea typeface="Crimson Pro Bold" pitchFamily="34" charset="-122"/>
                  <a:cs typeface="Arial" panose="020B0604020202020204" pitchFamily="34" charset="0"/>
                </a:rPr>
                <a:t>Создание </a:t>
              </a:r>
              <a:r>
                <a:rPr lang="en-US" sz="2000" b="1" dirty="0" err="1">
                  <a:solidFill>
                    <a:srgbClr val="443728"/>
                  </a:solidFill>
                  <a:latin typeface="Arial" panose="020B0604020202020204" pitchFamily="34" charset="0"/>
                  <a:ea typeface="Crimson Pro Bold" pitchFamily="34" charset="-122"/>
                  <a:cs typeface="Arial" panose="020B0604020202020204" pitchFamily="34" charset="0"/>
                </a:rPr>
                <a:t>Семейн</a:t>
              </a:r>
              <a:r>
                <a:rPr lang="ru-RU" sz="2000" b="1" dirty="0">
                  <a:solidFill>
                    <a:srgbClr val="443728"/>
                  </a:solidFill>
                  <a:latin typeface="Arial" panose="020B0604020202020204" pitchFamily="34" charset="0"/>
                  <a:ea typeface="Crimson Pro Bold" pitchFamily="34" charset="-122"/>
                  <a:cs typeface="Arial" panose="020B0604020202020204" pitchFamily="34" charset="0"/>
                </a:rPr>
                <a:t>ой</a:t>
              </a:r>
              <a:r>
                <a:rPr lang="en-US" sz="2000" b="1" dirty="0">
                  <a:solidFill>
                    <a:srgbClr val="443728"/>
                  </a:solidFill>
                  <a:latin typeface="Arial" panose="020B0604020202020204" pitchFamily="34" charset="0"/>
                  <a:ea typeface="Crimson Pro Bold" pitchFamily="34" charset="-122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443728"/>
                  </a:solidFill>
                  <a:latin typeface="Arial" panose="020B0604020202020204" pitchFamily="34" charset="0"/>
                  <a:ea typeface="Crimson Pro Bold" pitchFamily="34" charset="-122"/>
                  <a:cs typeface="Arial" panose="020B0604020202020204" pitchFamily="34" charset="0"/>
                </a:rPr>
                <a:t>мастерск</a:t>
              </a:r>
              <a:r>
                <a:rPr lang="ru-RU" sz="2000" b="1" dirty="0">
                  <a:solidFill>
                    <a:srgbClr val="443728"/>
                  </a:solidFill>
                  <a:latin typeface="Arial" panose="020B0604020202020204" pitchFamily="34" charset="0"/>
                  <a:ea typeface="Crimson Pro Bold" pitchFamily="34" charset="-122"/>
                  <a:cs typeface="Arial" panose="020B0604020202020204" pitchFamily="34" charset="0"/>
                </a:rPr>
                <a:t>ой</a:t>
              </a:r>
              <a:r>
                <a:rPr lang="en-US" sz="2000" b="1" dirty="0">
                  <a:solidFill>
                    <a:srgbClr val="443728"/>
                  </a:solidFill>
                  <a:latin typeface="Arial" panose="020B0604020202020204" pitchFamily="34" charset="0"/>
                  <a:ea typeface="Crimson Pro Bold" pitchFamily="34" charset="-122"/>
                  <a:cs typeface="Arial" panose="020B0604020202020204" pitchFamily="34" charset="0"/>
                </a:rPr>
                <a:t>" </a:t>
              </a:r>
              <a:endParaRPr lang="ru-RU" sz="2000" b="1" dirty="0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endParaRPr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39355875-0144-42A9-AD7A-504D0070F9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630632" y="266191"/>
              <a:ext cx="622949" cy="631255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024B2695-BEB4-4CF4-8689-F4DEF9ED7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731818" y="266191"/>
              <a:ext cx="713107" cy="713107"/>
            </a:xfrm>
            <a:prstGeom prst="rect">
              <a:avLst/>
            </a:prstGeom>
          </p:spPr>
        </p:pic>
      </p:grpSp>
      <p:grpSp>
        <p:nvGrpSpPr>
          <p:cNvPr id="10" name="Группа 9"/>
          <p:cNvGrpSpPr/>
          <p:nvPr/>
        </p:nvGrpSpPr>
        <p:grpSpPr>
          <a:xfrm>
            <a:off x="100251" y="1040625"/>
            <a:ext cx="2634174" cy="7045970"/>
            <a:chOff x="100251" y="990682"/>
            <a:chExt cx="2634174" cy="7045970"/>
          </a:xfrm>
        </p:grpSpPr>
        <p:sp>
          <p:nvSpPr>
            <p:cNvPr id="25" name="Shape 1">
              <a:extLst>
                <a:ext uri="{FF2B5EF4-FFF2-40B4-BE49-F238E27FC236}">
                  <a16:creationId xmlns:a16="http://schemas.microsoft.com/office/drawing/2014/main" id="{BAAD6BE6-E8D4-4894-BFBB-7B7203E91FA2}"/>
                </a:ext>
              </a:extLst>
            </p:cNvPr>
            <p:cNvSpPr/>
            <p:nvPr/>
          </p:nvSpPr>
          <p:spPr>
            <a:xfrm>
              <a:off x="100251" y="990682"/>
              <a:ext cx="2634174" cy="2247468"/>
            </a:xfrm>
            <a:prstGeom prst="roundRect">
              <a:avLst>
                <a:gd name="adj" fmla="val 6817"/>
              </a:avLst>
            </a:prstGeom>
            <a:solidFill>
              <a:srgbClr val="EBE2E0"/>
            </a:solidFill>
            <a:ln w="7620">
              <a:solidFill>
                <a:srgbClr val="D1C8C6"/>
              </a:solidFill>
              <a:prstDash val="solid"/>
            </a:ln>
          </p:spPr>
        </p:sp>
        <p:sp>
          <p:nvSpPr>
            <p:cNvPr id="28" name="Shape 1">
              <a:extLst>
                <a:ext uri="{FF2B5EF4-FFF2-40B4-BE49-F238E27FC236}">
                  <a16:creationId xmlns:a16="http://schemas.microsoft.com/office/drawing/2014/main" id="{96AF8DA4-053E-40DA-AA6C-DFD4A903DBF4}"/>
                </a:ext>
              </a:extLst>
            </p:cNvPr>
            <p:cNvSpPr/>
            <p:nvPr/>
          </p:nvSpPr>
          <p:spPr>
            <a:xfrm>
              <a:off x="100251" y="3380381"/>
              <a:ext cx="2634174" cy="1015451"/>
            </a:xfrm>
            <a:prstGeom prst="roundRect">
              <a:avLst>
                <a:gd name="adj" fmla="val 7959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7620">
              <a:solidFill>
                <a:srgbClr val="D1C8C6"/>
              </a:solidFill>
              <a:prstDash val="solid"/>
            </a:ln>
          </p:spPr>
        </p:sp>
        <p:sp>
          <p:nvSpPr>
            <p:cNvPr id="36" name="Shape 1">
              <a:extLst>
                <a:ext uri="{FF2B5EF4-FFF2-40B4-BE49-F238E27FC236}">
                  <a16:creationId xmlns:a16="http://schemas.microsoft.com/office/drawing/2014/main" id="{96AF8DA4-053E-40DA-AA6C-DFD4A903DBF4}"/>
                </a:ext>
              </a:extLst>
            </p:cNvPr>
            <p:cNvSpPr/>
            <p:nvPr/>
          </p:nvSpPr>
          <p:spPr>
            <a:xfrm>
              <a:off x="100251" y="4471331"/>
              <a:ext cx="2634174" cy="3565321"/>
            </a:xfrm>
            <a:prstGeom prst="roundRect">
              <a:avLst>
                <a:gd name="adj" fmla="val 7959"/>
              </a:avLst>
            </a:prstGeom>
            <a:solidFill>
              <a:srgbClr val="DEB392"/>
            </a:solidFill>
            <a:ln w="7620">
              <a:solidFill>
                <a:srgbClr val="D1C8C6"/>
              </a:solidFill>
              <a:prstDash val="solid"/>
            </a:ln>
          </p:spPr>
        </p:sp>
        <p:sp>
          <p:nvSpPr>
            <p:cNvPr id="5" name="Text 3"/>
            <p:cNvSpPr/>
            <p:nvPr/>
          </p:nvSpPr>
          <p:spPr>
            <a:xfrm>
              <a:off x="100251" y="1063188"/>
              <a:ext cx="2634174" cy="447675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algn="ctr">
                <a:lnSpc>
                  <a:spcPts val="1750"/>
                </a:lnSpc>
              </a:pPr>
              <a:r>
                <a:rPr lang="en-US" dirty="0">
                  <a:solidFill>
                    <a:srgbClr val="443728"/>
                  </a:solidFill>
                  <a:latin typeface="Arial" panose="020B0604020202020204" pitchFamily="34" charset="0"/>
                  <a:ea typeface="Open Sans" pitchFamily="34" charset="-122"/>
                  <a:cs typeface="Arial" panose="020B0604020202020204" pitchFamily="34" charset="0"/>
                </a:rPr>
                <a:t>МАУ "Многофункциональный </a:t>
              </a:r>
              <a:r>
                <a:rPr lang="en-US" dirty="0" err="1">
                  <a:solidFill>
                    <a:srgbClr val="443728"/>
                  </a:solidFill>
                  <a:latin typeface="Arial" panose="020B0604020202020204" pitchFamily="34" charset="0"/>
                  <a:ea typeface="Open Sans" pitchFamily="34" charset="-122"/>
                  <a:cs typeface="Arial" panose="020B0604020202020204" pitchFamily="34" charset="0"/>
                </a:rPr>
                <a:t>культурно-досуговый</a:t>
              </a:r>
              <a:r>
                <a:rPr lang="en-US" dirty="0">
                  <a:solidFill>
                    <a:srgbClr val="443728"/>
                  </a:solidFill>
                  <a:latin typeface="Arial" panose="020B0604020202020204" pitchFamily="34" charset="0"/>
                  <a:ea typeface="Open Sans" pitchFamily="34" charset="-122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443728"/>
                  </a:solidFill>
                  <a:latin typeface="Arial" panose="020B0604020202020204" pitchFamily="34" charset="0"/>
                  <a:ea typeface="Open Sans" pitchFamily="34" charset="-122"/>
                  <a:cs typeface="Arial" panose="020B0604020202020204" pitchFamily="34" charset="0"/>
                </a:rPr>
                <a:t>центр</a:t>
              </a:r>
              <a:r>
                <a:rPr lang="en-US" dirty="0">
                  <a:solidFill>
                    <a:srgbClr val="443728"/>
                  </a:solidFill>
                  <a:latin typeface="Arial" panose="020B0604020202020204" pitchFamily="34" charset="0"/>
                  <a:ea typeface="Open Sans" pitchFamily="34" charset="-122"/>
                  <a:cs typeface="Arial" panose="020B0604020202020204" pitchFamily="34" charset="0"/>
                </a:rPr>
                <a:t>"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Text 3"/>
            <p:cNvSpPr/>
            <p:nvPr/>
          </p:nvSpPr>
          <p:spPr>
            <a:xfrm>
              <a:off x="100251" y="3443021"/>
              <a:ext cx="2634174" cy="447675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ctr">
                <a:lnSpc>
                  <a:spcPts val="1750"/>
                </a:lnSpc>
                <a:buNone/>
              </a:pPr>
              <a:r>
                <a:rPr lang="en-US" dirty="0" err="1">
                  <a:solidFill>
                    <a:srgbClr val="443728"/>
                  </a:solidFill>
                  <a:latin typeface="Arial" panose="020B0604020202020204" pitchFamily="34" charset="0"/>
                  <a:ea typeface="Open Sans" pitchFamily="34" charset="-122"/>
                  <a:cs typeface="Arial" panose="020B0604020202020204" pitchFamily="34" charset="0"/>
                </a:rPr>
                <a:t>информационная</a:t>
              </a:r>
              <a:r>
                <a:rPr lang="en-US" dirty="0">
                  <a:solidFill>
                    <a:srgbClr val="443728"/>
                  </a:solidFill>
                  <a:latin typeface="Arial" panose="020B0604020202020204" pitchFamily="34" charset="0"/>
                  <a:ea typeface="Open Sans" pitchFamily="34" charset="-122"/>
                  <a:cs typeface="Arial" panose="020B0604020202020204" pitchFamily="34" charset="0"/>
                </a:rPr>
                <a:t>, </a:t>
              </a:r>
              <a:r>
                <a:rPr lang="en-US" dirty="0" err="1">
                  <a:solidFill>
                    <a:srgbClr val="443728"/>
                  </a:solidFill>
                  <a:latin typeface="Arial" panose="020B0604020202020204" pitchFamily="34" charset="0"/>
                  <a:ea typeface="Open Sans" pitchFamily="34" charset="-122"/>
                  <a:cs typeface="Arial" panose="020B0604020202020204" pitchFamily="34" charset="0"/>
                </a:rPr>
                <a:t>организационная</a:t>
              </a:r>
              <a:r>
                <a:rPr lang="en-US" dirty="0">
                  <a:solidFill>
                    <a:srgbClr val="443728"/>
                  </a:solidFill>
                  <a:latin typeface="Arial" panose="020B0604020202020204" pitchFamily="34" charset="0"/>
                  <a:ea typeface="Open Sans" pitchFamily="34" charset="-122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443728"/>
                  </a:solidFill>
                  <a:latin typeface="Arial" panose="020B0604020202020204" pitchFamily="34" charset="0"/>
                  <a:ea typeface="Open Sans" pitchFamily="34" charset="-122"/>
                  <a:cs typeface="Arial" panose="020B0604020202020204" pitchFamily="34" charset="0"/>
                </a:rPr>
                <a:t>поддержка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Text 3"/>
            <p:cNvSpPr/>
            <p:nvPr/>
          </p:nvSpPr>
          <p:spPr>
            <a:xfrm>
              <a:off x="100251" y="4553008"/>
              <a:ext cx="2634174" cy="447675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algn="ctr">
                <a:lnSpc>
                  <a:spcPts val="1750"/>
                </a:lnSpc>
              </a:pPr>
              <a:r>
                <a:rPr lang="ru-RU" dirty="0">
                  <a:solidFill>
                    <a:srgbClr val="443728"/>
                  </a:solidFill>
                  <a:latin typeface="Arial" panose="020B0604020202020204" pitchFamily="34" charset="0"/>
                  <a:ea typeface="Open Sans" pitchFamily="34" charset="-122"/>
                  <a:cs typeface="Arial" panose="020B0604020202020204" pitchFamily="34" charset="0"/>
                </a:rPr>
                <a:t>Информирование жителей Сургута о реализации проекта,</a:t>
              </a:r>
            </a:p>
            <a:p>
              <a:pPr algn="ctr">
                <a:lnSpc>
                  <a:spcPts val="1750"/>
                </a:lnSpc>
              </a:pPr>
              <a:r>
                <a:rPr lang="en-US" dirty="0" err="1">
                  <a:solidFill>
                    <a:srgbClr val="443728"/>
                  </a:solidFill>
                  <a:latin typeface="Arial" panose="020B0604020202020204" pitchFamily="34" charset="0"/>
                  <a:ea typeface="Open Sans" pitchFamily="34" charset="-122"/>
                  <a:cs typeface="Arial" panose="020B0604020202020204" pitchFamily="34" charset="0"/>
                </a:rPr>
                <a:t>привлечение</a:t>
              </a:r>
              <a:r>
                <a:rPr lang="en-US" dirty="0">
                  <a:solidFill>
                    <a:srgbClr val="443728"/>
                  </a:solidFill>
                  <a:latin typeface="Arial" panose="020B0604020202020204" pitchFamily="34" charset="0"/>
                  <a:ea typeface="Open Sans" pitchFamily="34" charset="-122"/>
                  <a:cs typeface="Arial" panose="020B0604020202020204" pitchFamily="34" charset="0"/>
                </a:rPr>
                <a:t> </a:t>
              </a:r>
              <a:endParaRPr lang="ru-RU" dirty="0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endParaRPr>
            </a:p>
            <a:p>
              <a:pPr algn="ctr">
                <a:lnSpc>
                  <a:spcPts val="1750"/>
                </a:lnSpc>
              </a:pPr>
              <a:r>
                <a:rPr lang="en-US" dirty="0">
                  <a:solidFill>
                    <a:srgbClr val="443728"/>
                  </a:solidFill>
                  <a:latin typeface="Arial" panose="020B0604020202020204" pitchFamily="34" charset="0"/>
                  <a:ea typeface="Open Sans" pitchFamily="34" charset="-122"/>
                  <a:cs typeface="Arial" panose="020B0604020202020204" pitchFamily="34" charset="0"/>
                </a:rPr>
                <a:t>5-10 семей, </a:t>
              </a:r>
              <a:endParaRPr lang="ru-RU" dirty="0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endParaRPr>
            </a:p>
            <a:p>
              <a:pPr algn="ctr">
                <a:lnSpc>
                  <a:spcPts val="1750"/>
                </a:lnSpc>
              </a:pPr>
              <a:r>
                <a:rPr lang="ru-RU" dirty="0">
                  <a:solidFill>
                    <a:srgbClr val="443728"/>
                  </a:solidFill>
                  <a:latin typeface="Arial" panose="020B0604020202020204" pitchFamily="34" charset="0"/>
                  <a:ea typeface="Open Sans" pitchFamily="34" charset="-122"/>
                  <a:cs typeface="Arial" panose="020B0604020202020204" pitchFamily="34" charset="0"/>
                </a:rPr>
                <a:t>привлечение участников проекта к проводимым МКДЦ мероприятиям, выставкам, мастер-классам,</a:t>
              </a:r>
            </a:p>
            <a:p>
              <a:pPr algn="ctr">
                <a:lnSpc>
                  <a:spcPts val="1750"/>
                </a:lnSpc>
              </a:pPr>
              <a:r>
                <a:rPr lang="ru-RU" dirty="0">
                  <a:solidFill>
                    <a:srgbClr val="443728"/>
                  </a:solidFill>
                  <a:latin typeface="Arial" panose="020B0604020202020204" pitchFamily="34" charset="0"/>
                  <a:ea typeface="Open Sans" pitchFamily="34" charset="-122"/>
                  <a:cs typeface="Arial" panose="020B0604020202020204" pitchFamily="34" charset="0"/>
                </a:rPr>
                <a:t>предоставление площадки для проведения мастер-классов.</a:t>
              </a:r>
            </a:p>
            <a:p>
              <a:pPr algn="ctr">
                <a:lnSpc>
                  <a:spcPts val="1750"/>
                </a:lnSpc>
              </a:pP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26" name="Picture 2" descr="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3130" y="2114416"/>
              <a:ext cx="1048413" cy="101486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AutoShape 4" descr="Сургутский государственный университе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1" name="Группа 10"/>
          <p:cNvGrpSpPr/>
          <p:nvPr/>
        </p:nvGrpSpPr>
        <p:grpSpPr>
          <a:xfrm>
            <a:off x="3035592" y="1040625"/>
            <a:ext cx="2634174" cy="7045970"/>
            <a:chOff x="3043176" y="990682"/>
            <a:chExt cx="2634174" cy="7045970"/>
          </a:xfrm>
        </p:grpSpPr>
        <p:sp>
          <p:nvSpPr>
            <p:cNvPr id="17" name="Shape 1">
              <a:extLst>
                <a:ext uri="{FF2B5EF4-FFF2-40B4-BE49-F238E27FC236}">
                  <a16:creationId xmlns:a16="http://schemas.microsoft.com/office/drawing/2014/main" id="{BAAD6BE6-E8D4-4894-BFBB-7B7203E91FA2}"/>
                </a:ext>
              </a:extLst>
            </p:cNvPr>
            <p:cNvSpPr/>
            <p:nvPr/>
          </p:nvSpPr>
          <p:spPr>
            <a:xfrm>
              <a:off x="3043176" y="990682"/>
              <a:ext cx="2634174" cy="2247468"/>
            </a:xfrm>
            <a:prstGeom prst="roundRect">
              <a:avLst>
                <a:gd name="adj" fmla="val 6817"/>
              </a:avLst>
            </a:prstGeom>
            <a:solidFill>
              <a:srgbClr val="EBE2E0"/>
            </a:solidFill>
            <a:ln w="7620">
              <a:solidFill>
                <a:srgbClr val="D1C8C6"/>
              </a:solidFill>
              <a:prstDash val="solid"/>
            </a:ln>
          </p:spPr>
        </p:sp>
        <p:sp>
          <p:nvSpPr>
            <p:cNvPr id="32" name="Shape 1">
              <a:extLst>
                <a:ext uri="{FF2B5EF4-FFF2-40B4-BE49-F238E27FC236}">
                  <a16:creationId xmlns:a16="http://schemas.microsoft.com/office/drawing/2014/main" id="{96AF8DA4-053E-40DA-AA6C-DFD4A903DBF4}"/>
                </a:ext>
              </a:extLst>
            </p:cNvPr>
            <p:cNvSpPr/>
            <p:nvPr/>
          </p:nvSpPr>
          <p:spPr>
            <a:xfrm>
              <a:off x="3043176" y="3380381"/>
              <a:ext cx="2634174" cy="1015451"/>
            </a:xfrm>
            <a:prstGeom prst="roundRect">
              <a:avLst>
                <a:gd name="adj" fmla="val 7959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7620">
              <a:solidFill>
                <a:srgbClr val="D1C8C6"/>
              </a:solidFill>
              <a:prstDash val="solid"/>
            </a:ln>
          </p:spPr>
        </p:sp>
        <p:sp>
          <p:nvSpPr>
            <p:cNvPr id="37" name="Shape 1">
              <a:extLst>
                <a:ext uri="{FF2B5EF4-FFF2-40B4-BE49-F238E27FC236}">
                  <a16:creationId xmlns:a16="http://schemas.microsoft.com/office/drawing/2014/main" id="{96AF8DA4-053E-40DA-AA6C-DFD4A903DBF4}"/>
                </a:ext>
              </a:extLst>
            </p:cNvPr>
            <p:cNvSpPr/>
            <p:nvPr/>
          </p:nvSpPr>
          <p:spPr>
            <a:xfrm>
              <a:off x="3043176" y="4471331"/>
              <a:ext cx="2634174" cy="3565321"/>
            </a:xfrm>
            <a:prstGeom prst="roundRect">
              <a:avLst>
                <a:gd name="adj" fmla="val 7959"/>
              </a:avLst>
            </a:prstGeom>
            <a:solidFill>
              <a:srgbClr val="DEB392"/>
            </a:solidFill>
            <a:ln w="7620">
              <a:solidFill>
                <a:srgbClr val="D1C8C6"/>
              </a:solidFill>
              <a:prstDash val="solid"/>
            </a:ln>
          </p:spPr>
        </p:sp>
        <p:sp>
          <p:nvSpPr>
            <p:cNvPr id="23" name="Text 4">
              <a:extLst>
                <a:ext uri="{FF2B5EF4-FFF2-40B4-BE49-F238E27FC236}">
                  <a16:creationId xmlns:a16="http://schemas.microsoft.com/office/drawing/2014/main" id="{A67457D7-A3DB-4014-94C7-99B1DE3AA44F}"/>
                </a:ext>
              </a:extLst>
            </p:cNvPr>
            <p:cNvSpPr/>
            <p:nvPr/>
          </p:nvSpPr>
          <p:spPr>
            <a:xfrm>
              <a:off x="3043176" y="1063188"/>
              <a:ext cx="2634174" cy="67151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algn="ctr">
                <a:lnSpc>
                  <a:spcPts val="1750"/>
                </a:lnSpc>
              </a:pPr>
              <a:r>
                <a:rPr lang="en-US" dirty="0">
                  <a:solidFill>
                    <a:srgbClr val="443728"/>
                  </a:solidFill>
                  <a:latin typeface="Arial" panose="020B0604020202020204" pitchFamily="34" charset="0"/>
                  <a:ea typeface="Open Sans" pitchFamily="34" charset="-122"/>
                  <a:cs typeface="Arial" panose="020B0604020202020204" pitchFamily="34" charset="0"/>
                </a:rPr>
                <a:t>БУ ВО ХМАО-Югры "Сургутский </a:t>
              </a:r>
              <a:r>
                <a:rPr lang="en-US" dirty="0" err="1">
                  <a:solidFill>
                    <a:srgbClr val="443728"/>
                  </a:solidFill>
                  <a:latin typeface="Arial" panose="020B0604020202020204" pitchFamily="34" charset="0"/>
                  <a:ea typeface="Open Sans" pitchFamily="34" charset="-122"/>
                  <a:cs typeface="Arial" panose="020B0604020202020204" pitchFamily="34" charset="0"/>
                </a:rPr>
                <a:t>государственный</a:t>
              </a:r>
              <a:r>
                <a:rPr lang="en-US" dirty="0">
                  <a:solidFill>
                    <a:srgbClr val="443728"/>
                  </a:solidFill>
                  <a:latin typeface="Arial" panose="020B0604020202020204" pitchFamily="34" charset="0"/>
                  <a:ea typeface="Open Sans" pitchFamily="34" charset="-122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443728"/>
                  </a:solidFill>
                  <a:latin typeface="Arial" panose="020B0604020202020204" pitchFamily="34" charset="0"/>
                  <a:ea typeface="Open Sans" pitchFamily="34" charset="-122"/>
                  <a:cs typeface="Arial" panose="020B0604020202020204" pitchFamily="34" charset="0"/>
                </a:rPr>
                <a:t>университет</a:t>
              </a:r>
              <a:r>
                <a:rPr lang="en-US" dirty="0">
                  <a:solidFill>
                    <a:srgbClr val="443728"/>
                  </a:solidFill>
                  <a:latin typeface="Arial" panose="020B0604020202020204" pitchFamily="34" charset="0"/>
                  <a:ea typeface="Open Sans" pitchFamily="34" charset="-122"/>
                  <a:cs typeface="Arial" panose="020B0604020202020204" pitchFamily="34" charset="0"/>
                </a:rPr>
                <a:t>"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Text 4">
              <a:extLst>
                <a:ext uri="{FF2B5EF4-FFF2-40B4-BE49-F238E27FC236}">
                  <a16:creationId xmlns:a16="http://schemas.microsoft.com/office/drawing/2014/main" id="{A67457D7-A3DB-4014-94C7-99B1DE3AA44F}"/>
                </a:ext>
              </a:extLst>
            </p:cNvPr>
            <p:cNvSpPr/>
            <p:nvPr/>
          </p:nvSpPr>
          <p:spPr>
            <a:xfrm>
              <a:off x="3043176" y="3443021"/>
              <a:ext cx="2634174" cy="67151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ctr">
                <a:lnSpc>
                  <a:spcPts val="1750"/>
                </a:lnSpc>
                <a:buNone/>
              </a:pPr>
              <a:r>
                <a:rPr lang="en-US" dirty="0" err="1">
                  <a:solidFill>
                    <a:srgbClr val="443728"/>
                  </a:solidFill>
                  <a:latin typeface="Arial" panose="020B0604020202020204" pitchFamily="34" charset="0"/>
                  <a:ea typeface="Open Sans" pitchFamily="34" charset="-122"/>
                  <a:cs typeface="Arial" panose="020B0604020202020204" pitchFamily="34" charset="0"/>
                </a:rPr>
                <a:t>информационная</a:t>
              </a:r>
              <a:r>
                <a:rPr lang="en-US" dirty="0">
                  <a:solidFill>
                    <a:srgbClr val="443728"/>
                  </a:solidFill>
                  <a:latin typeface="Arial" panose="020B0604020202020204" pitchFamily="34" charset="0"/>
                  <a:ea typeface="Open Sans" pitchFamily="34" charset="-122"/>
                  <a:cs typeface="Arial" panose="020B0604020202020204" pitchFamily="34" charset="0"/>
                </a:rPr>
                <a:t>, консультационная, </a:t>
              </a:r>
              <a:r>
                <a:rPr lang="en-US" dirty="0" err="1">
                  <a:solidFill>
                    <a:srgbClr val="443728"/>
                  </a:solidFill>
                  <a:latin typeface="Arial" panose="020B0604020202020204" pitchFamily="34" charset="0"/>
                  <a:ea typeface="Open Sans" pitchFamily="34" charset="-122"/>
                  <a:cs typeface="Arial" panose="020B0604020202020204" pitchFamily="34" charset="0"/>
                </a:rPr>
                <a:t>организационная</a:t>
              </a:r>
              <a:r>
                <a:rPr lang="en-US" dirty="0">
                  <a:solidFill>
                    <a:srgbClr val="443728"/>
                  </a:solidFill>
                  <a:latin typeface="Arial" panose="020B0604020202020204" pitchFamily="34" charset="0"/>
                  <a:ea typeface="Open Sans" pitchFamily="34" charset="-122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443728"/>
                  </a:solidFill>
                  <a:latin typeface="Arial" panose="020B0604020202020204" pitchFamily="34" charset="0"/>
                  <a:ea typeface="Open Sans" pitchFamily="34" charset="-122"/>
                  <a:cs typeface="Arial" panose="020B0604020202020204" pitchFamily="34" charset="0"/>
                </a:rPr>
                <a:t>поддержка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Text 4">
              <a:extLst>
                <a:ext uri="{FF2B5EF4-FFF2-40B4-BE49-F238E27FC236}">
                  <a16:creationId xmlns:a16="http://schemas.microsoft.com/office/drawing/2014/main" id="{A67457D7-A3DB-4014-94C7-99B1DE3AA44F}"/>
                </a:ext>
              </a:extLst>
            </p:cNvPr>
            <p:cNvSpPr/>
            <p:nvPr/>
          </p:nvSpPr>
          <p:spPr>
            <a:xfrm>
              <a:off x="3043176" y="4545117"/>
              <a:ext cx="2634174" cy="67151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algn="ctr">
                <a:lnSpc>
                  <a:spcPts val="1750"/>
                </a:lnSpc>
              </a:pPr>
              <a:r>
                <a:rPr lang="ru-RU" dirty="0">
                  <a:solidFill>
                    <a:srgbClr val="443728"/>
                  </a:solidFill>
                  <a:latin typeface="Arial" panose="020B0604020202020204" pitchFamily="34" charset="0"/>
                  <a:ea typeface="Open Sans" pitchFamily="34" charset="-122"/>
                  <a:cs typeface="Arial" panose="020B0604020202020204" pitchFamily="34" charset="0"/>
                </a:rPr>
                <a:t>Содействие в проведении тренингов для детей и родителей (законных представителей), направленных на гармонизацию внутрисемейных, межличностных взаимоотношений, </a:t>
              </a:r>
              <a:r>
                <a:rPr lang="en-US" dirty="0" err="1">
                  <a:solidFill>
                    <a:srgbClr val="443728"/>
                  </a:solidFill>
                  <a:latin typeface="Arial" panose="020B0604020202020204" pitchFamily="34" charset="0"/>
                  <a:ea typeface="Open Sans" pitchFamily="34" charset="-122"/>
                  <a:cs typeface="Arial" panose="020B0604020202020204" pitchFamily="34" charset="0"/>
                </a:rPr>
                <a:t>содействие</a:t>
              </a:r>
              <a:r>
                <a:rPr lang="en-US" dirty="0">
                  <a:solidFill>
                    <a:srgbClr val="443728"/>
                  </a:solidFill>
                  <a:latin typeface="Arial" panose="020B0604020202020204" pitchFamily="34" charset="0"/>
                  <a:ea typeface="Open Sans" pitchFamily="34" charset="-122"/>
                  <a:cs typeface="Arial" panose="020B0604020202020204" pitchFamily="34" charset="0"/>
                </a:rPr>
                <a:t> </a:t>
              </a:r>
              <a:endParaRPr lang="ru-RU" dirty="0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endParaRPr>
            </a:p>
            <a:p>
              <a:pPr algn="ctr">
                <a:lnSpc>
                  <a:spcPts val="1750"/>
                </a:lnSpc>
              </a:pPr>
              <a:r>
                <a:rPr lang="en-US" dirty="0">
                  <a:solidFill>
                    <a:srgbClr val="443728"/>
                  </a:solidFill>
                  <a:latin typeface="Arial" panose="020B0604020202020204" pitchFamily="34" charset="0"/>
                  <a:ea typeface="Open Sans" pitchFamily="34" charset="-122"/>
                  <a:cs typeface="Arial" panose="020B0604020202020204" pitchFamily="34" charset="0"/>
                </a:rPr>
                <a:t>в </a:t>
              </a:r>
              <a:r>
                <a:rPr lang="en-US" dirty="0" err="1">
                  <a:solidFill>
                    <a:srgbClr val="443728"/>
                  </a:solidFill>
                  <a:latin typeface="Arial" panose="020B0604020202020204" pitchFamily="34" charset="0"/>
                  <a:ea typeface="Open Sans" pitchFamily="34" charset="-122"/>
                  <a:cs typeface="Arial" panose="020B0604020202020204" pitchFamily="34" charset="0"/>
                </a:rPr>
                <a:t>проведении</a:t>
              </a:r>
              <a:r>
                <a:rPr lang="en-US" dirty="0">
                  <a:solidFill>
                    <a:srgbClr val="443728"/>
                  </a:solidFill>
                  <a:latin typeface="Arial" panose="020B0604020202020204" pitchFamily="34" charset="0"/>
                  <a:ea typeface="Open Sans" pitchFamily="34" charset="-122"/>
                  <a:cs typeface="Arial" panose="020B0604020202020204" pitchFamily="34" charset="0"/>
                </a:rPr>
                <a:t> </a:t>
              </a:r>
              <a:endParaRPr lang="ru-RU" dirty="0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endParaRPr>
            </a:p>
            <a:p>
              <a:pPr algn="ctr">
                <a:lnSpc>
                  <a:spcPts val="1750"/>
                </a:lnSpc>
              </a:pPr>
              <a:r>
                <a:rPr lang="en-US" dirty="0">
                  <a:solidFill>
                    <a:srgbClr val="443728"/>
                  </a:solidFill>
                  <a:latin typeface="Arial" panose="020B0604020202020204" pitchFamily="34" charset="0"/>
                  <a:ea typeface="Open Sans" pitchFamily="34" charset="-122"/>
                  <a:cs typeface="Arial" panose="020B0604020202020204" pitchFamily="34" charset="0"/>
                </a:rPr>
                <a:t>7 тренингов, </a:t>
              </a:r>
              <a:endParaRPr lang="ru-RU" dirty="0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endParaRPr>
            </a:p>
            <a:p>
              <a:pPr algn="ctr">
                <a:lnSpc>
                  <a:spcPts val="1750"/>
                </a:lnSpc>
              </a:pPr>
              <a:r>
                <a:rPr lang="en-US" dirty="0" err="1">
                  <a:solidFill>
                    <a:srgbClr val="443728"/>
                  </a:solidFill>
                  <a:latin typeface="Arial" panose="020B0604020202020204" pitchFamily="34" charset="0"/>
                  <a:ea typeface="Open Sans" pitchFamily="34" charset="-122"/>
                  <a:cs typeface="Arial" panose="020B0604020202020204" pitchFamily="34" charset="0"/>
                </a:rPr>
                <a:t>привлечение</a:t>
              </a:r>
              <a:r>
                <a:rPr lang="en-US" dirty="0">
                  <a:solidFill>
                    <a:srgbClr val="443728"/>
                  </a:solidFill>
                  <a:latin typeface="Arial" panose="020B0604020202020204" pitchFamily="34" charset="0"/>
                  <a:ea typeface="Open Sans" pitchFamily="34" charset="-122"/>
                  <a:cs typeface="Arial" panose="020B0604020202020204" pitchFamily="34" charset="0"/>
                </a:rPr>
                <a:t> студентов-волонтеров.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30" name="Picture 6" descr="https://avatars.mds.yandex.net/i?id=0fa63f04ecae1ec998eaade1938900a3a0e0c33b-5271179-images-thumbs&amp;n=1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7928" y="2114416"/>
              <a:ext cx="2004669" cy="101486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Группа 8"/>
          <p:cNvGrpSpPr/>
          <p:nvPr/>
        </p:nvGrpSpPr>
        <p:grpSpPr>
          <a:xfrm>
            <a:off x="11841617" y="1040625"/>
            <a:ext cx="2634174" cy="7045970"/>
            <a:chOff x="5986101" y="990682"/>
            <a:chExt cx="2634174" cy="7045970"/>
          </a:xfrm>
        </p:grpSpPr>
        <p:sp>
          <p:nvSpPr>
            <p:cNvPr id="18" name="Shape 1">
              <a:extLst>
                <a:ext uri="{FF2B5EF4-FFF2-40B4-BE49-F238E27FC236}">
                  <a16:creationId xmlns:a16="http://schemas.microsoft.com/office/drawing/2014/main" id="{BAAD6BE6-E8D4-4894-BFBB-7B7203E91FA2}"/>
                </a:ext>
              </a:extLst>
            </p:cNvPr>
            <p:cNvSpPr/>
            <p:nvPr/>
          </p:nvSpPr>
          <p:spPr>
            <a:xfrm>
              <a:off x="5986101" y="990682"/>
              <a:ext cx="2634174" cy="2247468"/>
            </a:xfrm>
            <a:prstGeom prst="roundRect">
              <a:avLst>
                <a:gd name="adj" fmla="val 6817"/>
              </a:avLst>
            </a:prstGeom>
            <a:solidFill>
              <a:srgbClr val="EBE2E0"/>
            </a:solidFill>
            <a:ln w="7620">
              <a:solidFill>
                <a:srgbClr val="D1C8C6"/>
              </a:solidFill>
              <a:prstDash val="solid"/>
            </a:ln>
          </p:spPr>
        </p:sp>
        <p:sp>
          <p:nvSpPr>
            <p:cNvPr id="33" name="Shape 1">
              <a:extLst>
                <a:ext uri="{FF2B5EF4-FFF2-40B4-BE49-F238E27FC236}">
                  <a16:creationId xmlns:a16="http://schemas.microsoft.com/office/drawing/2014/main" id="{96AF8DA4-053E-40DA-AA6C-DFD4A903DBF4}"/>
                </a:ext>
              </a:extLst>
            </p:cNvPr>
            <p:cNvSpPr/>
            <p:nvPr/>
          </p:nvSpPr>
          <p:spPr>
            <a:xfrm>
              <a:off x="5986101" y="3380381"/>
              <a:ext cx="2634174" cy="1015451"/>
            </a:xfrm>
            <a:prstGeom prst="roundRect">
              <a:avLst>
                <a:gd name="adj" fmla="val 7959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7620">
              <a:solidFill>
                <a:srgbClr val="D1C8C6"/>
              </a:solidFill>
              <a:prstDash val="solid"/>
            </a:ln>
          </p:spPr>
        </p:sp>
        <p:sp>
          <p:nvSpPr>
            <p:cNvPr id="38" name="Shape 1">
              <a:extLst>
                <a:ext uri="{FF2B5EF4-FFF2-40B4-BE49-F238E27FC236}">
                  <a16:creationId xmlns:a16="http://schemas.microsoft.com/office/drawing/2014/main" id="{96AF8DA4-053E-40DA-AA6C-DFD4A903DBF4}"/>
                </a:ext>
              </a:extLst>
            </p:cNvPr>
            <p:cNvSpPr/>
            <p:nvPr/>
          </p:nvSpPr>
          <p:spPr>
            <a:xfrm>
              <a:off x="5986101" y="4471331"/>
              <a:ext cx="2634174" cy="3565321"/>
            </a:xfrm>
            <a:prstGeom prst="roundRect">
              <a:avLst>
                <a:gd name="adj" fmla="val 7959"/>
              </a:avLst>
            </a:prstGeom>
            <a:solidFill>
              <a:srgbClr val="DEB392"/>
            </a:solidFill>
            <a:ln w="7620">
              <a:solidFill>
                <a:srgbClr val="D1C8C6"/>
              </a:solidFill>
              <a:prstDash val="solid"/>
            </a:ln>
          </p:spPr>
        </p:sp>
        <p:sp>
          <p:nvSpPr>
            <p:cNvPr id="4" name="Text 2"/>
            <p:cNvSpPr/>
            <p:nvPr/>
          </p:nvSpPr>
          <p:spPr>
            <a:xfrm>
              <a:off x="5986101" y="1063188"/>
              <a:ext cx="2634174" cy="447675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algn="ctr">
                <a:lnSpc>
                  <a:spcPts val="1750"/>
                </a:lnSpc>
              </a:pPr>
              <a:r>
                <a:rPr lang="en-US" dirty="0">
                  <a:solidFill>
                    <a:srgbClr val="443728"/>
                  </a:solidFill>
                  <a:latin typeface="Arial" panose="020B0604020202020204" pitchFamily="34" charset="0"/>
                  <a:ea typeface="Open Sans" pitchFamily="34" charset="-122"/>
                  <a:cs typeface="Arial" panose="020B0604020202020204" pitchFamily="34" charset="0"/>
                </a:rPr>
                <a:t>ООО "</a:t>
              </a:r>
              <a:r>
                <a:rPr lang="en-US" dirty="0" err="1">
                  <a:solidFill>
                    <a:srgbClr val="443728"/>
                  </a:solidFill>
                  <a:latin typeface="Arial" panose="020B0604020202020204" pitchFamily="34" charset="0"/>
                  <a:ea typeface="Open Sans" pitchFamily="34" charset="-122"/>
                  <a:cs typeface="Arial" panose="020B0604020202020204" pitchFamily="34" charset="0"/>
                </a:rPr>
                <a:t>Центр</a:t>
              </a:r>
              <a:r>
                <a:rPr lang="en-US" dirty="0">
                  <a:solidFill>
                    <a:srgbClr val="443728"/>
                  </a:solidFill>
                  <a:latin typeface="Arial" panose="020B0604020202020204" pitchFamily="34" charset="0"/>
                  <a:ea typeface="Open Sans" pitchFamily="34" charset="-122"/>
                  <a:cs typeface="Arial" panose="020B0604020202020204" pitchFamily="34" charset="0"/>
                </a:rPr>
                <a:t> </a:t>
              </a:r>
              <a:endParaRPr lang="ru-RU" dirty="0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endParaRPr>
            </a:p>
            <a:p>
              <a:pPr algn="ctr">
                <a:lnSpc>
                  <a:spcPts val="1750"/>
                </a:lnSpc>
              </a:pPr>
              <a:r>
                <a:rPr lang="en-US" dirty="0" err="1">
                  <a:solidFill>
                    <a:srgbClr val="443728"/>
                  </a:solidFill>
                  <a:latin typeface="Arial" panose="020B0604020202020204" pitchFamily="34" charset="0"/>
                  <a:ea typeface="Open Sans" pitchFamily="34" charset="-122"/>
                  <a:cs typeface="Arial" panose="020B0604020202020204" pitchFamily="34" charset="0"/>
                </a:rPr>
                <a:t>детского</a:t>
              </a:r>
              <a:r>
                <a:rPr lang="en-US" dirty="0">
                  <a:solidFill>
                    <a:srgbClr val="443728"/>
                  </a:solidFill>
                  <a:latin typeface="Arial" panose="020B0604020202020204" pitchFamily="34" charset="0"/>
                  <a:ea typeface="Open Sans" pitchFamily="34" charset="-122"/>
                  <a:cs typeface="Arial" panose="020B0604020202020204" pitchFamily="34" charset="0"/>
                </a:rPr>
                <a:t> развития "</a:t>
              </a:r>
              <a:r>
                <a:rPr lang="en-US" dirty="0" err="1">
                  <a:solidFill>
                    <a:srgbClr val="443728"/>
                  </a:solidFill>
                  <a:latin typeface="Arial" panose="020B0604020202020204" pitchFamily="34" charset="0"/>
                  <a:ea typeface="Open Sans" pitchFamily="34" charset="-122"/>
                  <a:cs typeface="Arial" panose="020B0604020202020204" pitchFamily="34" charset="0"/>
                </a:rPr>
                <a:t>Умка</a:t>
              </a:r>
              <a:r>
                <a:rPr lang="en-US" dirty="0">
                  <a:solidFill>
                    <a:srgbClr val="443728"/>
                  </a:solidFill>
                  <a:latin typeface="Arial" panose="020B0604020202020204" pitchFamily="34" charset="0"/>
                  <a:ea typeface="Open Sans" pitchFamily="34" charset="-122"/>
                  <a:cs typeface="Arial" panose="020B0604020202020204" pitchFamily="34" charset="0"/>
                </a:rPr>
                <a:t>"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Text 2"/>
            <p:cNvSpPr/>
            <p:nvPr/>
          </p:nvSpPr>
          <p:spPr>
            <a:xfrm>
              <a:off x="5986101" y="3443021"/>
              <a:ext cx="2634174" cy="447675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ctr">
                <a:lnSpc>
                  <a:spcPts val="1750"/>
                </a:lnSpc>
                <a:buNone/>
              </a:pPr>
              <a:r>
                <a:rPr lang="en-US" dirty="0" err="1">
                  <a:solidFill>
                    <a:srgbClr val="443728"/>
                  </a:solidFill>
                  <a:latin typeface="Arial" panose="020B0604020202020204" pitchFamily="34" charset="0"/>
                  <a:ea typeface="Open Sans" pitchFamily="34" charset="-122"/>
                  <a:cs typeface="Arial" panose="020B0604020202020204" pitchFamily="34" charset="0"/>
                </a:rPr>
                <a:t>информационная</a:t>
              </a:r>
              <a:r>
                <a:rPr lang="en-US" dirty="0">
                  <a:solidFill>
                    <a:srgbClr val="443728"/>
                  </a:solidFill>
                  <a:latin typeface="Arial" panose="020B0604020202020204" pitchFamily="34" charset="0"/>
                  <a:ea typeface="Open Sans" pitchFamily="34" charset="-122"/>
                  <a:cs typeface="Arial" panose="020B0604020202020204" pitchFamily="34" charset="0"/>
                </a:rPr>
                <a:t>, материальная, </a:t>
              </a:r>
              <a:r>
                <a:rPr lang="en-US" dirty="0" err="1">
                  <a:solidFill>
                    <a:srgbClr val="443728"/>
                  </a:solidFill>
                  <a:latin typeface="Arial" panose="020B0604020202020204" pitchFamily="34" charset="0"/>
                  <a:ea typeface="Open Sans" pitchFamily="34" charset="-122"/>
                  <a:cs typeface="Arial" panose="020B0604020202020204" pitchFamily="34" charset="0"/>
                </a:rPr>
                <a:t>организационная</a:t>
              </a:r>
              <a:r>
                <a:rPr lang="en-US" dirty="0">
                  <a:solidFill>
                    <a:srgbClr val="443728"/>
                  </a:solidFill>
                  <a:latin typeface="Arial" panose="020B0604020202020204" pitchFamily="34" charset="0"/>
                  <a:ea typeface="Open Sans" pitchFamily="34" charset="-122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443728"/>
                  </a:solidFill>
                  <a:latin typeface="Arial" panose="020B0604020202020204" pitchFamily="34" charset="0"/>
                  <a:ea typeface="Open Sans" pitchFamily="34" charset="-122"/>
                  <a:cs typeface="Arial" panose="020B0604020202020204" pitchFamily="34" charset="0"/>
                </a:rPr>
                <a:t>поддержка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Text 2"/>
            <p:cNvSpPr/>
            <p:nvPr/>
          </p:nvSpPr>
          <p:spPr>
            <a:xfrm>
              <a:off x="5986101" y="4545117"/>
              <a:ext cx="2634174" cy="447675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algn="ctr">
                <a:lnSpc>
                  <a:spcPts val="1750"/>
                </a:lnSpc>
              </a:pPr>
              <a:r>
                <a:rPr lang="ru-RU" dirty="0">
                  <a:solidFill>
                    <a:srgbClr val="443728"/>
                  </a:solidFill>
                  <a:latin typeface="Arial" panose="020B0604020202020204" pitchFamily="34" charset="0"/>
                  <a:ea typeface="Open Sans" pitchFamily="34" charset="-122"/>
                  <a:cs typeface="Arial" panose="020B0604020202020204" pitchFamily="34" charset="0"/>
                </a:rPr>
                <a:t>Информирование жителей Сургута и Сургутского района о реализации проекта,</a:t>
              </a:r>
            </a:p>
            <a:p>
              <a:pPr algn="ctr">
                <a:lnSpc>
                  <a:spcPts val="1750"/>
                </a:lnSpc>
              </a:pPr>
              <a:r>
                <a:rPr lang="en-US" dirty="0" err="1">
                  <a:solidFill>
                    <a:srgbClr val="443728"/>
                  </a:solidFill>
                  <a:latin typeface="Arial" panose="020B0604020202020204" pitchFamily="34" charset="0"/>
                  <a:ea typeface="Open Sans" pitchFamily="34" charset="-122"/>
                  <a:cs typeface="Arial" panose="020B0604020202020204" pitchFamily="34" charset="0"/>
                </a:rPr>
                <a:t>привлечение</a:t>
              </a:r>
              <a:r>
                <a:rPr lang="en-US" dirty="0">
                  <a:solidFill>
                    <a:srgbClr val="443728"/>
                  </a:solidFill>
                  <a:latin typeface="Arial" panose="020B0604020202020204" pitchFamily="34" charset="0"/>
                  <a:ea typeface="Open Sans" pitchFamily="34" charset="-122"/>
                  <a:cs typeface="Arial" panose="020B0604020202020204" pitchFamily="34" charset="0"/>
                </a:rPr>
                <a:t> </a:t>
              </a:r>
              <a:endParaRPr lang="ru-RU" dirty="0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endParaRPr>
            </a:p>
            <a:p>
              <a:pPr algn="ctr">
                <a:lnSpc>
                  <a:spcPts val="1750"/>
                </a:lnSpc>
              </a:pPr>
              <a:r>
                <a:rPr lang="en-US" dirty="0">
                  <a:solidFill>
                    <a:srgbClr val="443728"/>
                  </a:solidFill>
                  <a:latin typeface="Arial" panose="020B0604020202020204" pitchFamily="34" charset="0"/>
                  <a:ea typeface="Open Sans" pitchFamily="34" charset="-122"/>
                  <a:cs typeface="Arial" panose="020B0604020202020204" pitchFamily="34" charset="0"/>
                </a:rPr>
                <a:t>10-20 семей, </a:t>
              </a:r>
              <a:endParaRPr lang="ru-RU" dirty="0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endParaRPr>
            </a:p>
            <a:p>
              <a:pPr algn="ctr">
                <a:lnSpc>
                  <a:spcPts val="1750"/>
                </a:lnSpc>
              </a:pPr>
              <a:r>
                <a:rPr lang="en-US" dirty="0" err="1">
                  <a:solidFill>
                    <a:srgbClr val="443728"/>
                  </a:solidFill>
                  <a:latin typeface="Arial" panose="020B0604020202020204" pitchFamily="34" charset="0"/>
                  <a:ea typeface="Open Sans" pitchFamily="34" charset="-122"/>
                  <a:cs typeface="Arial" panose="020B0604020202020204" pitchFamily="34" charset="0"/>
                </a:rPr>
                <a:t>помощь</a:t>
              </a:r>
              <a:r>
                <a:rPr lang="en-US" dirty="0">
                  <a:solidFill>
                    <a:srgbClr val="443728"/>
                  </a:solidFill>
                  <a:latin typeface="Arial" panose="020B0604020202020204" pitchFamily="34" charset="0"/>
                  <a:ea typeface="Open Sans" pitchFamily="34" charset="-122"/>
                  <a:cs typeface="Arial" panose="020B0604020202020204" pitchFamily="34" charset="0"/>
                </a:rPr>
                <a:t> с </a:t>
              </a:r>
              <a:r>
                <a:rPr lang="en-US" dirty="0" err="1">
                  <a:solidFill>
                    <a:srgbClr val="443728"/>
                  </a:solidFill>
                  <a:latin typeface="Arial" panose="020B0604020202020204" pitchFamily="34" charset="0"/>
                  <a:ea typeface="Open Sans" pitchFamily="34" charset="-122"/>
                  <a:cs typeface="Arial" panose="020B0604020202020204" pitchFamily="34" charset="0"/>
                </a:rPr>
                <a:t>высокотемпературным</a:t>
              </a:r>
              <a:r>
                <a:rPr lang="en-US" dirty="0">
                  <a:solidFill>
                    <a:srgbClr val="443728"/>
                  </a:solidFill>
                  <a:latin typeface="Arial" panose="020B0604020202020204" pitchFamily="34" charset="0"/>
                  <a:ea typeface="Open Sans" pitchFamily="34" charset="-122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443728"/>
                  </a:solidFill>
                  <a:latin typeface="Arial" panose="020B0604020202020204" pitchFamily="34" charset="0"/>
                  <a:ea typeface="Open Sans" pitchFamily="34" charset="-122"/>
                  <a:cs typeface="Arial" panose="020B0604020202020204" pitchFamily="34" charset="0"/>
                </a:rPr>
                <a:t>обжигом</a:t>
              </a:r>
              <a:r>
                <a:rPr lang="ru-RU" dirty="0">
                  <a:solidFill>
                    <a:srgbClr val="443728"/>
                  </a:solidFill>
                  <a:latin typeface="Arial" panose="020B0604020202020204" pitchFamily="34" charset="0"/>
                  <a:ea typeface="Open Sans" pitchFamily="34" charset="-122"/>
                  <a:cs typeface="Arial" panose="020B0604020202020204" pitchFamily="34" charset="0"/>
                </a:rPr>
                <a:t> на первом этапе реализации проекта</a:t>
              </a:r>
              <a:r>
                <a:rPr lang="en-US" dirty="0">
                  <a:solidFill>
                    <a:srgbClr val="443728"/>
                  </a:solidFill>
                  <a:latin typeface="Arial" panose="020B0604020202020204" pitchFamily="34" charset="0"/>
                  <a:ea typeface="Open Sans" pitchFamily="34" charset="-122"/>
                  <a:cs typeface="Arial" panose="020B0604020202020204" pitchFamily="34" charset="0"/>
                </a:rPr>
                <a:t>.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32" name="Picture 8" descr="https://sun9-40.userapi.com/s/v1/ig1/yvxGPR3SsSKy6k-ViGtgyDPEsbpEc_DSr897n4-xKFY-PkwUf8pYXiUiSAQsSKYimKTTFct6.jpg?quality=96&amp;as=32x32,48x48,72x72,108x108,160x160,240x241,360x361,480x481,540x541,640x642,720x722,787x789&amp;from=bu&amp;cs=787x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7042" y="2114416"/>
              <a:ext cx="1012291" cy="1014864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Группа 11"/>
          <p:cNvGrpSpPr/>
          <p:nvPr/>
        </p:nvGrpSpPr>
        <p:grpSpPr>
          <a:xfrm>
            <a:off x="5970933" y="1040625"/>
            <a:ext cx="2634174" cy="7045970"/>
            <a:chOff x="8929026" y="990682"/>
            <a:chExt cx="2634174" cy="7045970"/>
          </a:xfrm>
        </p:grpSpPr>
        <p:sp>
          <p:nvSpPr>
            <p:cNvPr id="30" name="Shape 1">
              <a:extLst>
                <a:ext uri="{FF2B5EF4-FFF2-40B4-BE49-F238E27FC236}">
                  <a16:creationId xmlns:a16="http://schemas.microsoft.com/office/drawing/2014/main" id="{BAAD6BE6-E8D4-4894-BFBB-7B7203E91FA2}"/>
                </a:ext>
              </a:extLst>
            </p:cNvPr>
            <p:cNvSpPr/>
            <p:nvPr/>
          </p:nvSpPr>
          <p:spPr>
            <a:xfrm>
              <a:off x="8929026" y="990682"/>
              <a:ext cx="2634174" cy="2247468"/>
            </a:xfrm>
            <a:prstGeom prst="roundRect">
              <a:avLst>
                <a:gd name="adj" fmla="val 6817"/>
              </a:avLst>
            </a:prstGeom>
            <a:solidFill>
              <a:srgbClr val="EBE2E0"/>
            </a:solidFill>
            <a:ln w="7620">
              <a:solidFill>
                <a:srgbClr val="D1C8C6"/>
              </a:solidFill>
              <a:prstDash val="solid"/>
            </a:ln>
          </p:spPr>
        </p:sp>
        <p:sp>
          <p:nvSpPr>
            <p:cNvPr id="34" name="Shape 1">
              <a:extLst>
                <a:ext uri="{FF2B5EF4-FFF2-40B4-BE49-F238E27FC236}">
                  <a16:creationId xmlns:a16="http://schemas.microsoft.com/office/drawing/2014/main" id="{96AF8DA4-053E-40DA-AA6C-DFD4A903DBF4}"/>
                </a:ext>
              </a:extLst>
            </p:cNvPr>
            <p:cNvSpPr/>
            <p:nvPr/>
          </p:nvSpPr>
          <p:spPr>
            <a:xfrm>
              <a:off x="8929026" y="3380381"/>
              <a:ext cx="2634174" cy="1015451"/>
            </a:xfrm>
            <a:prstGeom prst="roundRect">
              <a:avLst>
                <a:gd name="adj" fmla="val 7959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7620">
              <a:solidFill>
                <a:srgbClr val="D1C8C6"/>
              </a:solidFill>
              <a:prstDash val="solid"/>
            </a:ln>
          </p:spPr>
        </p:sp>
        <p:sp>
          <p:nvSpPr>
            <p:cNvPr id="39" name="Shape 1">
              <a:extLst>
                <a:ext uri="{FF2B5EF4-FFF2-40B4-BE49-F238E27FC236}">
                  <a16:creationId xmlns:a16="http://schemas.microsoft.com/office/drawing/2014/main" id="{96AF8DA4-053E-40DA-AA6C-DFD4A903DBF4}"/>
                </a:ext>
              </a:extLst>
            </p:cNvPr>
            <p:cNvSpPr/>
            <p:nvPr/>
          </p:nvSpPr>
          <p:spPr>
            <a:xfrm>
              <a:off x="8929026" y="4471331"/>
              <a:ext cx="2634174" cy="3565321"/>
            </a:xfrm>
            <a:prstGeom prst="roundRect">
              <a:avLst>
                <a:gd name="adj" fmla="val 7959"/>
              </a:avLst>
            </a:prstGeom>
            <a:solidFill>
              <a:srgbClr val="DEB392"/>
            </a:solidFill>
            <a:ln w="7620">
              <a:solidFill>
                <a:srgbClr val="D1C8C6"/>
              </a:solidFill>
              <a:prstDash val="solid"/>
            </a:ln>
          </p:spPr>
        </p:sp>
        <p:sp>
          <p:nvSpPr>
            <p:cNvPr id="24" name="Text 4">
              <a:extLst>
                <a:ext uri="{FF2B5EF4-FFF2-40B4-BE49-F238E27FC236}">
                  <a16:creationId xmlns:a16="http://schemas.microsoft.com/office/drawing/2014/main" id="{3EA86111-97B1-4FFA-A9C9-E8D7F3C38BAA}"/>
                </a:ext>
              </a:extLst>
            </p:cNvPr>
            <p:cNvSpPr/>
            <p:nvPr/>
          </p:nvSpPr>
          <p:spPr>
            <a:xfrm>
              <a:off x="8929026" y="1063188"/>
              <a:ext cx="2634174" cy="67151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algn="ctr">
                <a:lnSpc>
                  <a:spcPts val="1750"/>
                </a:lnSpc>
              </a:pPr>
              <a:r>
                <a:rPr lang="en-US" dirty="0">
                  <a:solidFill>
                    <a:srgbClr val="443728"/>
                  </a:solidFill>
                  <a:latin typeface="Arial" panose="020B0604020202020204" pitchFamily="34" charset="0"/>
                  <a:ea typeface="Open Sans" pitchFamily="34" charset="-122"/>
                  <a:cs typeface="Arial" panose="020B0604020202020204" pitchFamily="34" charset="0"/>
                </a:rPr>
                <a:t>БУ ХМАО-</a:t>
              </a:r>
              <a:r>
                <a:rPr lang="en-US" dirty="0" err="1">
                  <a:solidFill>
                    <a:srgbClr val="443728"/>
                  </a:solidFill>
                  <a:latin typeface="Arial" panose="020B0604020202020204" pitchFamily="34" charset="0"/>
                  <a:ea typeface="Open Sans" pitchFamily="34" charset="-122"/>
                  <a:cs typeface="Arial" panose="020B0604020202020204" pitchFamily="34" charset="0"/>
                </a:rPr>
                <a:t>Югры</a:t>
              </a:r>
              <a:r>
                <a:rPr lang="en-US" dirty="0">
                  <a:solidFill>
                    <a:srgbClr val="443728"/>
                  </a:solidFill>
                  <a:latin typeface="Arial" panose="020B0604020202020204" pitchFamily="34" charset="0"/>
                  <a:ea typeface="Open Sans" pitchFamily="34" charset="-122"/>
                  <a:cs typeface="Arial" panose="020B0604020202020204" pitchFamily="34" charset="0"/>
                </a:rPr>
                <a:t> "Сургутский </a:t>
              </a:r>
              <a:r>
                <a:rPr lang="ru-RU" dirty="0">
                  <a:solidFill>
                    <a:srgbClr val="443728"/>
                  </a:solidFill>
                  <a:latin typeface="Arial" panose="020B0604020202020204" pitchFamily="34" charset="0"/>
                  <a:ea typeface="Open Sans" pitchFamily="34" charset="-122"/>
                  <a:cs typeface="Arial" panose="020B0604020202020204" pitchFamily="34" charset="0"/>
                </a:rPr>
                <a:t>центр социальной помощи семье и детям</a:t>
              </a:r>
              <a:r>
                <a:rPr lang="en-US" dirty="0">
                  <a:solidFill>
                    <a:srgbClr val="443728"/>
                  </a:solidFill>
                  <a:latin typeface="Arial" panose="020B0604020202020204" pitchFamily="34" charset="0"/>
                  <a:ea typeface="Open Sans" pitchFamily="34" charset="-122"/>
                  <a:cs typeface="Arial" panose="020B0604020202020204" pitchFamily="34" charset="0"/>
                </a:rPr>
                <a:t>"</a:t>
              </a:r>
              <a:endParaRPr lang="ru-RU" dirty="0">
                <a:solidFill>
                  <a:srgbClr val="443728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44" name="Text 4">
              <a:extLst>
                <a:ext uri="{FF2B5EF4-FFF2-40B4-BE49-F238E27FC236}">
                  <a16:creationId xmlns:a16="http://schemas.microsoft.com/office/drawing/2014/main" id="{3EA86111-97B1-4FFA-A9C9-E8D7F3C38BAA}"/>
                </a:ext>
              </a:extLst>
            </p:cNvPr>
            <p:cNvSpPr/>
            <p:nvPr/>
          </p:nvSpPr>
          <p:spPr>
            <a:xfrm>
              <a:off x="8929026" y="3443669"/>
              <a:ext cx="2634174" cy="67151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ctr">
                <a:lnSpc>
                  <a:spcPts val="1750"/>
                </a:lnSpc>
                <a:buNone/>
              </a:pPr>
              <a:r>
                <a:rPr lang="en-US" dirty="0" err="1">
                  <a:solidFill>
                    <a:srgbClr val="443728"/>
                  </a:solidFill>
                  <a:latin typeface="Arial" panose="020B0604020202020204" pitchFamily="34" charset="0"/>
                  <a:ea typeface="Open Sans" pitchFamily="34" charset="-122"/>
                  <a:cs typeface="Arial" panose="020B0604020202020204" pitchFamily="34" charset="0"/>
                </a:rPr>
                <a:t>информационная</a:t>
              </a:r>
              <a:r>
                <a:rPr lang="en-US" dirty="0">
                  <a:solidFill>
                    <a:srgbClr val="443728"/>
                  </a:solidFill>
                  <a:latin typeface="Arial" panose="020B0604020202020204" pitchFamily="34" charset="0"/>
                  <a:ea typeface="Open Sans" pitchFamily="34" charset="-122"/>
                  <a:cs typeface="Arial" panose="020B0604020202020204" pitchFamily="34" charset="0"/>
                </a:rPr>
                <a:t>, </a:t>
              </a:r>
              <a:r>
                <a:rPr lang="en-US" dirty="0" err="1">
                  <a:solidFill>
                    <a:srgbClr val="443728"/>
                  </a:solidFill>
                  <a:latin typeface="Arial" panose="020B0604020202020204" pitchFamily="34" charset="0"/>
                  <a:ea typeface="Open Sans" pitchFamily="34" charset="-122"/>
                  <a:cs typeface="Arial" panose="020B0604020202020204" pitchFamily="34" charset="0"/>
                </a:rPr>
                <a:t>организационная</a:t>
              </a:r>
              <a:r>
                <a:rPr lang="en-US" dirty="0">
                  <a:solidFill>
                    <a:srgbClr val="443728"/>
                  </a:solidFill>
                  <a:latin typeface="Arial" panose="020B0604020202020204" pitchFamily="34" charset="0"/>
                  <a:ea typeface="Open Sans" pitchFamily="34" charset="-122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443728"/>
                  </a:solidFill>
                  <a:latin typeface="Arial" panose="020B0604020202020204" pitchFamily="34" charset="0"/>
                  <a:ea typeface="Open Sans" pitchFamily="34" charset="-122"/>
                  <a:cs typeface="Arial" panose="020B0604020202020204" pitchFamily="34" charset="0"/>
                </a:rPr>
                <a:t>поддержка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Text 3"/>
            <p:cNvSpPr/>
            <p:nvPr/>
          </p:nvSpPr>
          <p:spPr>
            <a:xfrm>
              <a:off x="8929026" y="4553008"/>
              <a:ext cx="2634174" cy="447675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algn="ctr">
                <a:lnSpc>
                  <a:spcPts val="1750"/>
                </a:lnSpc>
              </a:pPr>
              <a:r>
                <a:rPr lang="ru-RU" dirty="0">
                  <a:solidFill>
                    <a:srgbClr val="443728"/>
                  </a:solidFill>
                  <a:latin typeface="Arial" panose="020B0604020202020204" pitchFamily="34" charset="0"/>
                  <a:ea typeface="Open Sans" pitchFamily="34" charset="-122"/>
                  <a:cs typeface="Arial" panose="020B0604020202020204" pitchFamily="34" charset="0"/>
                </a:rPr>
                <a:t>Информирование жителей Сургута о реализации проекта,</a:t>
              </a:r>
            </a:p>
            <a:p>
              <a:pPr algn="ctr">
                <a:lnSpc>
                  <a:spcPts val="1750"/>
                </a:lnSpc>
              </a:pPr>
              <a:r>
                <a:rPr lang="ru-RU" dirty="0">
                  <a:solidFill>
                    <a:srgbClr val="443728"/>
                  </a:solidFill>
                  <a:latin typeface="Arial" panose="020B0604020202020204" pitchFamily="34" charset="0"/>
                  <a:ea typeface="Open Sans" pitchFamily="34" charset="-122"/>
                  <a:cs typeface="Arial" panose="020B0604020202020204" pitchFamily="34" charset="0"/>
                </a:rPr>
                <a:t>предоставление площадки для проведения мастер-классов для детей из семей, находящихся в трудной жизненной ситуации (в рамках Всероссийской акции «Добровольцы - детям»).</a:t>
              </a:r>
            </a:p>
            <a:p>
              <a:pPr algn="ctr">
                <a:lnSpc>
                  <a:spcPts val="1750"/>
                </a:lnSpc>
              </a:pP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34" name="Picture 10" descr="https://zazerkalie86.su/custom/ccc/img/logo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38681" y="2114416"/>
              <a:ext cx="1014864" cy="10148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Группа 12"/>
          <p:cNvGrpSpPr/>
          <p:nvPr/>
        </p:nvGrpSpPr>
        <p:grpSpPr>
          <a:xfrm>
            <a:off x="8906274" y="1040625"/>
            <a:ext cx="2634174" cy="7045970"/>
            <a:chOff x="11871952" y="990682"/>
            <a:chExt cx="2634174" cy="7045970"/>
          </a:xfrm>
        </p:grpSpPr>
        <p:sp>
          <p:nvSpPr>
            <p:cNvPr id="31" name="Shape 1">
              <a:extLst>
                <a:ext uri="{FF2B5EF4-FFF2-40B4-BE49-F238E27FC236}">
                  <a16:creationId xmlns:a16="http://schemas.microsoft.com/office/drawing/2014/main" id="{BAAD6BE6-E8D4-4894-BFBB-7B7203E91FA2}"/>
                </a:ext>
              </a:extLst>
            </p:cNvPr>
            <p:cNvSpPr/>
            <p:nvPr/>
          </p:nvSpPr>
          <p:spPr>
            <a:xfrm>
              <a:off x="11871952" y="990682"/>
              <a:ext cx="2634174" cy="2247468"/>
            </a:xfrm>
            <a:prstGeom prst="roundRect">
              <a:avLst>
                <a:gd name="adj" fmla="val 6817"/>
              </a:avLst>
            </a:prstGeom>
            <a:solidFill>
              <a:srgbClr val="EBE2E0"/>
            </a:solidFill>
            <a:ln w="7620">
              <a:solidFill>
                <a:srgbClr val="D1C8C6"/>
              </a:solidFill>
              <a:prstDash val="solid"/>
            </a:ln>
          </p:spPr>
        </p:sp>
        <p:sp>
          <p:nvSpPr>
            <p:cNvPr id="35" name="Shape 1">
              <a:extLst>
                <a:ext uri="{FF2B5EF4-FFF2-40B4-BE49-F238E27FC236}">
                  <a16:creationId xmlns:a16="http://schemas.microsoft.com/office/drawing/2014/main" id="{96AF8DA4-053E-40DA-AA6C-DFD4A903DBF4}"/>
                </a:ext>
              </a:extLst>
            </p:cNvPr>
            <p:cNvSpPr/>
            <p:nvPr/>
          </p:nvSpPr>
          <p:spPr>
            <a:xfrm>
              <a:off x="11871952" y="3380381"/>
              <a:ext cx="2634174" cy="1015451"/>
            </a:xfrm>
            <a:prstGeom prst="roundRect">
              <a:avLst>
                <a:gd name="adj" fmla="val 7959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7620">
              <a:solidFill>
                <a:srgbClr val="D1C8C6"/>
              </a:solidFill>
              <a:prstDash val="solid"/>
            </a:ln>
          </p:spPr>
        </p:sp>
        <p:sp>
          <p:nvSpPr>
            <p:cNvPr id="40" name="Shape 1">
              <a:extLst>
                <a:ext uri="{FF2B5EF4-FFF2-40B4-BE49-F238E27FC236}">
                  <a16:creationId xmlns:a16="http://schemas.microsoft.com/office/drawing/2014/main" id="{96AF8DA4-053E-40DA-AA6C-DFD4A903DBF4}"/>
                </a:ext>
              </a:extLst>
            </p:cNvPr>
            <p:cNvSpPr/>
            <p:nvPr/>
          </p:nvSpPr>
          <p:spPr>
            <a:xfrm>
              <a:off x="11871952" y="4471331"/>
              <a:ext cx="2634174" cy="3565321"/>
            </a:xfrm>
            <a:prstGeom prst="roundRect">
              <a:avLst>
                <a:gd name="adj" fmla="val 7959"/>
              </a:avLst>
            </a:prstGeom>
            <a:solidFill>
              <a:srgbClr val="DEB392"/>
            </a:solidFill>
            <a:ln w="7620">
              <a:solidFill>
                <a:srgbClr val="D1C8C6"/>
              </a:solidFill>
              <a:prstDash val="solid"/>
            </a:ln>
          </p:spPr>
        </p:sp>
        <p:sp>
          <p:nvSpPr>
            <p:cNvPr id="6" name="Text 4"/>
            <p:cNvSpPr/>
            <p:nvPr/>
          </p:nvSpPr>
          <p:spPr>
            <a:xfrm>
              <a:off x="11871952" y="1063188"/>
              <a:ext cx="2634174" cy="67151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algn="ctr">
                <a:lnSpc>
                  <a:spcPts val="1750"/>
                </a:lnSpc>
              </a:pPr>
              <a:r>
                <a:rPr lang="en-US" dirty="0">
                  <a:solidFill>
                    <a:srgbClr val="443728"/>
                  </a:solidFill>
                  <a:latin typeface="Arial" panose="020B0604020202020204" pitchFamily="34" charset="0"/>
                  <a:ea typeface="Open Sans" pitchFamily="34" charset="-122"/>
                  <a:cs typeface="Arial" panose="020B0604020202020204" pitchFamily="34" charset="0"/>
                </a:rPr>
                <a:t>БУ ХМАО-</a:t>
              </a:r>
              <a:r>
                <a:rPr lang="en-US" dirty="0" err="1">
                  <a:solidFill>
                    <a:srgbClr val="443728"/>
                  </a:solidFill>
                  <a:latin typeface="Arial" panose="020B0604020202020204" pitchFamily="34" charset="0"/>
                  <a:ea typeface="Open Sans" pitchFamily="34" charset="-122"/>
                  <a:cs typeface="Arial" panose="020B0604020202020204" pitchFamily="34" charset="0"/>
                </a:rPr>
                <a:t>Югры</a:t>
              </a:r>
              <a:r>
                <a:rPr lang="en-US" dirty="0">
                  <a:solidFill>
                    <a:srgbClr val="443728"/>
                  </a:solidFill>
                  <a:latin typeface="Arial" panose="020B0604020202020204" pitchFamily="34" charset="0"/>
                  <a:ea typeface="Open Sans" pitchFamily="34" charset="-122"/>
                  <a:cs typeface="Arial" panose="020B0604020202020204" pitchFamily="34" charset="0"/>
                </a:rPr>
                <a:t> "</a:t>
              </a:r>
              <a:r>
                <a:rPr lang="en-US" dirty="0" err="1">
                  <a:solidFill>
                    <a:srgbClr val="443728"/>
                  </a:solidFill>
                  <a:latin typeface="Arial" panose="020B0604020202020204" pitchFamily="34" charset="0"/>
                  <a:ea typeface="Open Sans" pitchFamily="34" charset="-122"/>
                  <a:cs typeface="Arial" panose="020B0604020202020204" pitchFamily="34" charset="0"/>
                </a:rPr>
                <a:t>Сургутский</a:t>
              </a:r>
              <a:r>
                <a:rPr lang="en-US" dirty="0">
                  <a:solidFill>
                    <a:srgbClr val="443728"/>
                  </a:solidFill>
                  <a:latin typeface="Arial" panose="020B0604020202020204" pitchFamily="34" charset="0"/>
                  <a:ea typeface="Open Sans" pitchFamily="34" charset="-122"/>
                  <a:cs typeface="Arial" panose="020B0604020202020204" pitchFamily="34" charset="0"/>
                </a:rPr>
                <a:t> </a:t>
              </a:r>
              <a:r>
                <a:rPr lang="ru-RU" dirty="0">
                  <a:solidFill>
                    <a:srgbClr val="443728"/>
                  </a:solidFill>
                  <a:latin typeface="Arial" panose="020B0604020202020204" pitchFamily="34" charset="0"/>
                  <a:ea typeface="Open Sans" pitchFamily="34" charset="-122"/>
                  <a:cs typeface="Arial" panose="020B0604020202020204" pitchFamily="34" charset="0"/>
                </a:rPr>
                <a:t>реабилитационный центр</a:t>
              </a:r>
              <a:r>
                <a:rPr lang="en-US" dirty="0">
                  <a:solidFill>
                    <a:srgbClr val="443728"/>
                  </a:solidFill>
                  <a:latin typeface="Arial" panose="020B0604020202020204" pitchFamily="34" charset="0"/>
                  <a:ea typeface="Open Sans" pitchFamily="34" charset="-122"/>
                  <a:cs typeface="Arial" panose="020B0604020202020204" pitchFamily="34" charset="0"/>
                </a:rPr>
                <a:t>"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Text 4"/>
            <p:cNvSpPr/>
            <p:nvPr/>
          </p:nvSpPr>
          <p:spPr>
            <a:xfrm>
              <a:off x="11871952" y="3443021"/>
              <a:ext cx="2634174" cy="67151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ctr">
                <a:lnSpc>
                  <a:spcPts val="1750"/>
                </a:lnSpc>
                <a:buNone/>
              </a:pPr>
              <a:r>
                <a:rPr lang="en-US" dirty="0" err="1">
                  <a:solidFill>
                    <a:srgbClr val="443728"/>
                  </a:solidFill>
                  <a:latin typeface="Arial" panose="020B0604020202020204" pitchFamily="34" charset="0"/>
                  <a:ea typeface="Open Sans" pitchFamily="34" charset="-122"/>
                  <a:cs typeface="Arial" panose="020B0604020202020204" pitchFamily="34" charset="0"/>
                </a:rPr>
                <a:t>информационная</a:t>
              </a:r>
              <a:r>
                <a:rPr lang="en-US" dirty="0">
                  <a:solidFill>
                    <a:srgbClr val="443728"/>
                  </a:solidFill>
                  <a:latin typeface="Arial" panose="020B0604020202020204" pitchFamily="34" charset="0"/>
                  <a:ea typeface="Open Sans" pitchFamily="34" charset="-122"/>
                  <a:cs typeface="Arial" panose="020B0604020202020204" pitchFamily="34" charset="0"/>
                </a:rPr>
                <a:t>, </a:t>
              </a:r>
              <a:r>
                <a:rPr lang="en-US" dirty="0" err="1">
                  <a:solidFill>
                    <a:srgbClr val="443728"/>
                  </a:solidFill>
                  <a:latin typeface="Arial" panose="020B0604020202020204" pitchFamily="34" charset="0"/>
                  <a:ea typeface="Open Sans" pitchFamily="34" charset="-122"/>
                  <a:cs typeface="Arial" panose="020B0604020202020204" pitchFamily="34" charset="0"/>
                </a:rPr>
                <a:t>организационная</a:t>
              </a:r>
              <a:r>
                <a:rPr lang="en-US" dirty="0">
                  <a:solidFill>
                    <a:srgbClr val="443728"/>
                  </a:solidFill>
                  <a:latin typeface="Arial" panose="020B0604020202020204" pitchFamily="34" charset="0"/>
                  <a:ea typeface="Open Sans" pitchFamily="34" charset="-122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443728"/>
                  </a:solidFill>
                  <a:latin typeface="Arial" panose="020B0604020202020204" pitchFamily="34" charset="0"/>
                  <a:ea typeface="Open Sans" pitchFamily="34" charset="-122"/>
                  <a:cs typeface="Arial" panose="020B0604020202020204" pitchFamily="34" charset="0"/>
                </a:rPr>
                <a:t>поддержка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Text 3"/>
            <p:cNvSpPr/>
            <p:nvPr/>
          </p:nvSpPr>
          <p:spPr>
            <a:xfrm>
              <a:off x="11871952" y="4553008"/>
              <a:ext cx="2634174" cy="447675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algn="ctr">
                <a:lnSpc>
                  <a:spcPts val="1750"/>
                </a:lnSpc>
              </a:pPr>
              <a:r>
                <a:rPr lang="ru-RU" dirty="0">
                  <a:solidFill>
                    <a:srgbClr val="443728"/>
                  </a:solidFill>
                  <a:latin typeface="Arial" panose="020B0604020202020204" pitchFamily="34" charset="0"/>
                  <a:ea typeface="Open Sans" pitchFamily="34" charset="-122"/>
                  <a:cs typeface="Arial" panose="020B0604020202020204" pitchFamily="34" charset="0"/>
                </a:rPr>
                <a:t>Информирование жителей Сургута о реализации проекта,</a:t>
              </a:r>
            </a:p>
            <a:p>
              <a:pPr algn="ctr">
                <a:lnSpc>
                  <a:spcPts val="1750"/>
                </a:lnSpc>
              </a:pPr>
              <a:r>
                <a:rPr lang="ru-RU" dirty="0">
                  <a:solidFill>
                    <a:srgbClr val="443728"/>
                  </a:solidFill>
                  <a:latin typeface="Arial" panose="020B0604020202020204" pitchFamily="34" charset="0"/>
                  <a:ea typeface="Open Sans" pitchFamily="34" charset="-122"/>
                  <a:cs typeface="Arial" panose="020B0604020202020204" pitchFamily="34" charset="0"/>
                </a:rPr>
                <a:t>предоставление площадки для проведения мастер-классов для детей из семей, находящихся в трудной жизненной ситуации (в рамках Всероссийской акции «Добровольцы - детям»).</a:t>
              </a:r>
            </a:p>
            <a:p>
              <a:pPr algn="ctr">
                <a:lnSpc>
                  <a:spcPts val="1750"/>
                </a:lnSpc>
              </a:pP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36" name="Picture 12" descr="https://xn--c1akdc2aebcihc6b.xn--p1ai/sources/img/logo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43455" y="2123360"/>
              <a:ext cx="1091168" cy="1005921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80BA58A0-7585-4EF4-A9C0-03B2B9EE9D9E}"/>
              </a:ext>
            </a:extLst>
          </p:cNvPr>
          <p:cNvGrpSpPr/>
          <p:nvPr/>
        </p:nvGrpSpPr>
        <p:grpSpPr>
          <a:xfrm>
            <a:off x="7010043" y="85213"/>
            <a:ext cx="7243538" cy="894085"/>
            <a:chOff x="7010043" y="85213"/>
            <a:chExt cx="7243538" cy="894085"/>
          </a:xfrm>
        </p:grpSpPr>
        <p:sp>
          <p:nvSpPr>
            <p:cNvPr id="4" name="Text 0">
              <a:extLst>
                <a:ext uri="{FF2B5EF4-FFF2-40B4-BE49-F238E27FC236}">
                  <a16:creationId xmlns:a16="http://schemas.microsoft.com/office/drawing/2014/main" id="{BD39FF52-6949-4960-B79B-1C77FE73C19B}"/>
                </a:ext>
              </a:extLst>
            </p:cNvPr>
            <p:cNvSpPr/>
            <p:nvPr/>
          </p:nvSpPr>
          <p:spPr>
            <a:xfrm>
              <a:off x="7010043" y="85213"/>
              <a:ext cx="5721775" cy="71763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4850"/>
                </a:lnSpc>
                <a:buNone/>
              </a:pPr>
              <a:r>
                <a:rPr lang="en-US" sz="2000" b="1" dirty="0" err="1">
                  <a:solidFill>
                    <a:srgbClr val="443728"/>
                  </a:solidFill>
                  <a:latin typeface="Arial" panose="020B0604020202020204" pitchFamily="34" charset="0"/>
                  <a:ea typeface="Crimson Pro Bold" pitchFamily="34" charset="-122"/>
                  <a:cs typeface="Arial" panose="020B0604020202020204" pitchFamily="34" charset="0"/>
                </a:rPr>
                <a:t>Проект</a:t>
              </a:r>
              <a:r>
                <a:rPr lang="en-US" sz="2000" b="1" dirty="0">
                  <a:solidFill>
                    <a:srgbClr val="443728"/>
                  </a:solidFill>
                  <a:latin typeface="Arial" panose="020B0604020202020204" pitchFamily="34" charset="0"/>
                  <a:ea typeface="Crimson Pro Bold" pitchFamily="34" charset="-122"/>
                  <a:cs typeface="Arial" panose="020B0604020202020204" pitchFamily="34" charset="0"/>
                </a:rPr>
                <a:t> «</a:t>
              </a:r>
              <a:r>
                <a:rPr lang="ru-RU" sz="2000" b="1" dirty="0">
                  <a:solidFill>
                    <a:srgbClr val="443728"/>
                  </a:solidFill>
                  <a:latin typeface="Arial" panose="020B0604020202020204" pitchFamily="34" charset="0"/>
                  <a:ea typeface="Crimson Pro Bold" pitchFamily="34" charset="-122"/>
                  <a:cs typeface="Arial" panose="020B0604020202020204" pitchFamily="34" charset="0"/>
                </a:rPr>
                <a:t>Создание </a:t>
              </a:r>
              <a:r>
                <a:rPr lang="en-US" sz="2000" b="1" dirty="0" err="1">
                  <a:solidFill>
                    <a:srgbClr val="443728"/>
                  </a:solidFill>
                  <a:latin typeface="Arial" panose="020B0604020202020204" pitchFamily="34" charset="0"/>
                  <a:ea typeface="Crimson Pro Bold" pitchFamily="34" charset="-122"/>
                  <a:cs typeface="Arial" panose="020B0604020202020204" pitchFamily="34" charset="0"/>
                </a:rPr>
                <a:t>Семейн</a:t>
              </a:r>
              <a:r>
                <a:rPr lang="ru-RU" sz="2000" b="1" dirty="0">
                  <a:solidFill>
                    <a:srgbClr val="443728"/>
                  </a:solidFill>
                  <a:latin typeface="Arial" panose="020B0604020202020204" pitchFamily="34" charset="0"/>
                  <a:ea typeface="Crimson Pro Bold" pitchFamily="34" charset="-122"/>
                  <a:cs typeface="Arial" panose="020B0604020202020204" pitchFamily="34" charset="0"/>
                </a:rPr>
                <a:t>ой</a:t>
              </a:r>
              <a:r>
                <a:rPr lang="en-US" sz="2000" b="1" dirty="0">
                  <a:solidFill>
                    <a:srgbClr val="443728"/>
                  </a:solidFill>
                  <a:latin typeface="Arial" panose="020B0604020202020204" pitchFamily="34" charset="0"/>
                  <a:ea typeface="Crimson Pro Bold" pitchFamily="34" charset="-122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443728"/>
                  </a:solidFill>
                  <a:latin typeface="Arial" panose="020B0604020202020204" pitchFamily="34" charset="0"/>
                  <a:ea typeface="Crimson Pro Bold" pitchFamily="34" charset="-122"/>
                  <a:cs typeface="Arial" panose="020B0604020202020204" pitchFamily="34" charset="0"/>
                </a:rPr>
                <a:t>мастерск</a:t>
              </a:r>
              <a:r>
                <a:rPr lang="ru-RU" sz="2000" b="1" dirty="0">
                  <a:solidFill>
                    <a:srgbClr val="443728"/>
                  </a:solidFill>
                  <a:latin typeface="Arial" panose="020B0604020202020204" pitchFamily="34" charset="0"/>
                  <a:ea typeface="Crimson Pro Bold" pitchFamily="34" charset="-122"/>
                  <a:cs typeface="Arial" panose="020B0604020202020204" pitchFamily="34" charset="0"/>
                </a:rPr>
                <a:t>ой</a:t>
              </a:r>
              <a:r>
                <a:rPr lang="en-US" sz="2000" b="1" dirty="0">
                  <a:solidFill>
                    <a:srgbClr val="443728"/>
                  </a:solidFill>
                  <a:latin typeface="Arial" panose="020B0604020202020204" pitchFamily="34" charset="0"/>
                  <a:ea typeface="Crimson Pro Bold" pitchFamily="34" charset="-122"/>
                  <a:cs typeface="Arial" panose="020B0604020202020204" pitchFamily="34" charset="0"/>
                </a:rPr>
                <a:t>" </a:t>
              </a:r>
              <a:endParaRPr lang="ru-RU" sz="2000" b="1" dirty="0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endParaRPr>
            </a:p>
          </p:txBody>
        </p:sp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39355875-0144-42A9-AD7A-504D0070F9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630632" y="266191"/>
              <a:ext cx="622949" cy="631255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024B2695-BEB4-4CF4-8689-F4DEF9ED7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31818" y="266191"/>
              <a:ext cx="713107" cy="713107"/>
            </a:xfrm>
            <a:prstGeom prst="rect">
              <a:avLst/>
            </a:prstGeom>
          </p:spPr>
        </p:pic>
      </p:grpSp>
      <p:sp>
        <p:nvSpPr>
          <p:cNvPr id="7" name="Text 0"/>
          <p:cNvSpPr/>
          <p:nvPr/>
        </p:nvSpPr>
        <p:spPr>
          <a:xfrm>
            <a:off x="559475" y="384572"/>
            <a:ext cx="7038023" cy="437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ru-RU" sz="3200" b="1" dirty="0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Мероприятия п</a:t>
            </a:r>
            <a:r>
              <a:rPr lang="en-US" sz="3200" b="1" dirty="0" err="1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роекта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4698"/>
            <a:ext cx="14630400" cy="7174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60818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80BA58A0-7585-4EF4-A9C0-03B2B9EE9D9E}"/>
              </a:ext>
            </a:extLst>
          </p:cNvPr>
          <p:cNvGrpSpPr/>
          <p:nvPr/>
        </p:nvGrpSpPr>
        <p:grpSpPr>
          <a:xfrm>
            <a:off x="7010043" y="85213"/>
            <a:ext cx="7243538" cy="894085"/>
            <a:chOff x="7010043" y="85213"/>
            <a:chExt cx="7243538" cy="894085"/>
          </a:xfrm>
        </p:grpSpPr>
        <p:sp>
          <p:nvSpPr>
            <p:cNvPr id="4" name="Text 0">
              <a:extLst>
                <a:ext uri="{FF2B5EF4-FFF2-40B4-BE49-F238E27FC236}">
                  <a16:creationId xmlns:a16="http://schemas.microsoft.com/office/drawing/2014/main" id="{BD39FF52-6949-4960-B79B-1C77FE73C19B}"/>
                </a:ext>
              </a:extLst>
            </p:cNvPr>
            <p:cNvSpPr/>
            <p:nvPr/>
          </p:nvSpPr>
          <p:spPr>
            <a:xfrm>
              <a:off x="7010043" y="85213"/>
              <a:ext cx="5721775" cy="71763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4850"/>
                </a:lnSpc>
                <a:buNone/>
              </a:pPr>
              <a:r>
                <a:rPr lang="en-US" sz="2000" b="1" dirty="0" err="1">
                  <a:solidFill>
                    <a:srgbClr val="443728"/>
                  </a:solidFill>
                  <a:latin typeface="Arial" panose="020B0604020202020204" pitchFamily="34" charset="0"/>
                  <a:ea typeface="Crimson Pro Bold" pitchFamily="34" charset="-122"/>
                  <a:cs typeface="Arial" panose="020B0604020202020204" pitchFamily="34" charset="0"/>
                </a:rPr>
                <a:t>Проект</a:t>
              </a:r>
              <a:r>
                <a:rPr lang="en-US" sz="2000" b="1" dirty="0">
                  <a:solidFill>
                    <a:srgbClr val="443728"/>
                  </a:solidFill>
                  <a:latin typeface="Arial" panose="020B0604020202020204" pitchFamily="34" charset="0"/>
                  <a:ea typeface="Crimson Pro Bold" pitchFamily="34" charset="-122"/>
                  <a:cs typeface="Arial" panose="020B0604020202020204" pitchFamily="34" charset="0"/>
                </a:rPr>
                <a:t> «</a:t>
              </a:r>
              <a:r>
                <a:rPr lang="ru-RU" sz="2000" b="1" dirty="0">
                  <a:solidFill>
                    <a:srgbClr val="443728"/>
                  </a:solidFill>
                  <a:latin typeface="Arial" panose="020B0604020202020204" pitchFamily="34" charset="0"/>
                  <a:ea typeface="Crimson Pro Bold" pitchFamily="34" charset="-122"/>
                  <a:cs typeface="Arial" panose="020B0604020202020204" pitchFamily="34" charset="0"/>
                </a:rPr>
                <a:t>Создание </a:t>
              </a:r>
              <a:r>
                <a:rPr lang="en-US" sz="2000" b="1" dirty="0" err="1">
                  <a:solidFill>
                    <a:srgbClr val="443728"/>
                  </a:solidFill>
                  <a:latin typeface="Arial" panose="020B0604020202020204" pitchFamily="34" charset="0"/>
                  <a:ea typeface="Crimson Pro Bold" pitchFamily="34" charset="-122"/>
                  <a:cs typeface="Arial" panose="020B0604020202020204" pitchFamily="34" charset="0"/>
                </a:rPr>
                <a:t>Семейн</a:t>
              </a:r>
              <a:r>
                <a:rPr lang="ru-RU" sz="2000" b="1" dirty="0">
                  <a:solidFill>
                    <a:srgbClr val="443728"/>
                  </a:solidFill>
                  <a:latin typeface="Arial" panose="020B0604020202020204" pitchFamily="34" charset="0"/>
                  <a:ea typeface="Crimson Pro Bold" pitchFamily="34" charset="-122"/>
                  <a:cs typeface="Arial" panose="020B0604020202020204" pitchFamily="34" charset="0"/>
                </a:rPr>
                <a:t>ой</a:t>
              </a:r>
              <a:r>
                <a:rPr lang="en-US" sz="2000" b="1" dirty="0">
                  <a:solidFill>
                    <a:srgbClr val="443728"/>
                  </a:solidFill>
                  <a:latin typeface="Arial" panose="020B0604020202020204" pitchFamily="34" charset="0"/>
                  <a:ea typeface="Crimson Pro Bold" pitchFamily="34" charset="-122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443728"/>
                  </a:solidFill>
                  <a:latin typeface="Arial" panose="020B0604020202020204" pitchFamily="34" charset="0"/>
                  <a:ea typeface="Crimson Pro Bold" pitchFamily="34" charset="-122"/>
                  <a:cs typeface="Arial" panose="020B0604020202020204" pitchFamily="34" charset="0"/>
                </a:rPr>
                <a:t>мастерск</a:t>
              </a:r>
              <a:r>
                <a:rPr lang="ru-RU" sz="2000" b="1" dirty="0">
                  <a:solidFill>
                    <a:srgbClr val="443728"/>
                  </a:solidFill>
                  <a:latin typeface="Arial" panose="020B0604020202020204" pitchFamily="34" charset="0"/>
                  <a:ea typeface="Crimson Pro Bold" pitchFamily="34" charset="-122"/>
                  <a:cs typeface="Arial" panose="020B0604020202020204" pitchFamily="34" charset="0"/>
                </a:rPr>
                <a:t>ой</a:t>
              </a:r>
              <a:r>
                <a:rPr lang="en-US" sz="2000" b="1" dirty="0">
                  <a:solidFill>
                    <a:srgbClr val="443728"/>
                  </a:solidFill>
                  <a:latin typeface="Arial" panose="020B0604020202020204" pitchFamily="34" charset="0"/>
                  <a:ea typeface="Crimson Pro Bold" pitchFamily="34" charset="-122"/>
                  <a:cs typeface="Arial" panose="020B0604020202020204" pitchFamily="34" charset="0"/>
                </a:rPr>
                <a:t>" </a:t>
              </a:r>
              <a:endParaRPr lang="ru-RU" sz="2000" b="1" dirty="0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endParaRPr>
            </a:p>
          </p:txBody>
        </p:sp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39355875-0144-42A9-AD7A-504D0070F9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630632" y="266191"/>
              <a:ext cx="622949" cy="631255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024B2695-BEB4-4CF4-8689-F4DEF9ED7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31818" y="266191"/>
              <a:ext cx="713107" cy="713107"/>
            </a:xfrm>
            <a:prstGeom prst="rect">
              <a:avLst/>
            </a:prstGeom>
          </p:spPr>
        </p:pic>
      </p:grpSp>
      <p:sp>
        <p:nvSpPr>
          <p:cNvPr id="7" name="Text 0"/>
          <p:cNvSpPr/>
          <p:nvPr/>
        </p:nvSpPr>
        <p:spPr>
          <a:xfrm>
            <a:off x="559475" y="384572"/>
            <a:ext cx="7038023" cy="437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ru-RU" sz="3200" b="1" dirty="0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Мероприятия п</a:t>
            </a:r>
            <a:r>
              <a:rPr lang="en-US" sz="3200" b="1" dirty="0" err="1">
                <a:solidFill>
                  <a:srgbClr val="443728"/>
                </a:solidFill>
                <a:latin typeface="Arial" panose="020B0604020202020204" pitchFamily="34" charset="0"/>
                <a:ea typeface="Crimson Pro Bold" pitchFamily="34" charset="-122"/>
                <a:cs typeface="Arial" panose="020B0604020202020204" pitchFamily="34" charset="0"/>
              </a:rPr>
              <a:t>роекта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0396"/>
            <a:ext cx="14636668" cy="7129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17332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1097</Words>
  <Application>Microsoft Office PowerPoint</Application>
  <PresentationFormat>Произвольный</PresentationFormat>
  <Paragraphs>197</Paragraphs>
  <Slides>14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7" baseType="lpstr">
      <vt:lpstr>Calibri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3</dc:creator>
  <cp:lastModifiedBy>Быкова</cp:lastModifiedBy>
  <cp:revision>34</cp:revision>
  <cp:lastPrinted>2025-06-30T10:01:29Z</cp:lastPrinted>
  <dcterms:created xsi:type="dcterms:W3CDTF">2025-06-23T10:24:38Z</dcterms:created>
  <dcterms:modified xsi:type="dcterms:W3CDTF">2025-06-30T10:03:11Z</dcterms:modified>
</cp:coreProperties>
</file>