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5" r:id="rId7"/>
    <p:sldId id="267" r:id="rId8"/>
    <p:sldId id="268" r:id="rId9"/>
    <p:sldId id="266" r:id="rId10"/>
    <p:sldId id="269" r:id="rId11"/>
    <p:sldId id="27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4F71"/>
    <a:srgbClr val="CFA048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60D3D-3209-4A21-B377-37605E1CF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B467567-C919-422D-B92D-4247DC4D3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836587-7230-4FAF-98F0-C8A006B5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99C8-056B-409B-9601-CD04BC64C875}" type="datetimeFigureOut">
              <a:rPr lang="ru-RU" smtClean="0"/>
              <a:pPr/>
              <a:t>12.08.2024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001C75-E606-41F4-A9B3-510EF9676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63D851-5B7F-4051-ABF3-2CDC19BFC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1F25-DBA9-452E-B842-1BF43A5B9E6F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121B20-87C3-4C93-96D0-73432B22B6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32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41640D-A96C-449C-BE7E-E8F69EC4A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593E23-E361-41C3-AEE2-3DE0532803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C9322D-6720-45A5-A44E-57341B31F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99C8-056B-409B-9601-CD04BC64C875}" type="datetimeFigureOut">
              <a:rPr lang="ru-RU" smtClean="0"/>
              <a:pPr/>
              <a:t>12.08.2024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7209B1-A92D-4B6C-AC81-DE1F8D386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7872C1-32DB-4B12-8F61-5A0357571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1F25-DBA9-452E-B842-1BF43A5B9E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7528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F64DD51-D898-4C1B-883F-702CCFA106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56A121-BD53-42AF-8910-6818E28BA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D661AA-281C-4B36-B51F-B9E7DFA6E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99C8-056B-409B-9601-CD04BC64C875}" type="datetimeFigureOut">
              <a:rPr lang="ru-RU" smtClean="0"/>
              <a:pPr/>
              <a:t>12.08.2024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B69DF-09A0-45CF-8527-A9223B63B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C5605D-5D1E-4AB8-8871-ED699484A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1F25-DBA9-452E-B842-1BF43A5B9E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1481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8A636E-ADEE-48CE-BED5-49C56C241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F76CAC-F1EB-4CB5-849D-E4E5B3D10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F308D6-BD12-414D-BD46-FED69E003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99C8-056B-409B-9601-CD04BC64C875}" type="datetimeFigureOut">
              <a:rPr lang="ru-RU" smtClean="0"/>
              <a:pPr/>
              <a:t>12.08.2024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BED577-1B26-4366-AB11-8F118E5DF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B6DC3C-9697-4252-9846-16A9A9CB5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1F25-DBA9-452E-B842-1BF43A5B9E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9213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D6B56-F8B2-4E2D-A009-050E5C2A8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0A2C32-5A76-48D7-BD04-6CE91B524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3B99BE-7CF7-4B66-B44C-39871840E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99C8-056B-409B-9601-CD04BC64C875}" type="datetimeFigureOut">
              <a:rPr lang="ru-RU" smtClean="0"/>
              <a:pPr/>
              <a:t>12.08.2024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211F5-6253-472C-8053-93AAFB3CA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35DADB-AEBB-4399-BC01-A7C1F908A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1F25-DBA9-452E-B842-1BF43A5B9E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5686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0F4CEF-A3B5-4706-ACFB-682E4BA30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A8C0AE-1B34-45C7-A8A6-B7A451FDD4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99CF91-437B-4693-AA9D-DE7622EDD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DE7B42-9336-4C83-94FF-381A66E1E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99C8-056B-409B-9601-CD04BC64C875}" type="datetimeFigureOut">
              <a:rPr lang="ru-RU" smtClean="0"/>
              <a:pPr/>
              <a:t>12.08.2024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CF9F6A-DA03-4A74-B506-E2E0B8619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EF6112-0CF2-4D48-A20D-4F38027BB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1F25-DBA9-452E-B842-1BF43A5B9E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993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53665F-00FE-4CDE-BC69-B74DB550E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864169-6419-49AD-8978-132C0D122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68822D-080C-4D28-959B-9E8A72D8F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4CD0303-4C05-4EEC-85BC-9B2E7D30C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AA9EF41-9B83-460E-A7FF-EB7F401DD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D4FF512-A5A3-4BFB-B26F-9C5443474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99C8-056B-409B-9601-CD04BC64C875}" type="datetimeFigureOut">
              <a:rPr lang="ru-RU" smtClean="0"/>
              <a:pPr/>
              <a:t>12.08.2024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2C28143-842B-46A6-935F-6797B38DA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BDDEE7C-625A-442A-8775-B8C719104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1F25-DBA9-452E-B842-1BF43A5B9E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8542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F30D3E-D583-407C-9CF6-7FDE3F1FC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3E07644-5FD1-4638-B182-946F9D0B6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99C8-056B-409B-9601-CD04BC64C875}" type="datetimeFigureOut">
              <a:rPr lang="ru-RU" smtClean="0"/>
              <a:pPr/>
              <a:t>12.08.2024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14D6FEA-F2A1-4458-B907-245386A64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0AAE4E-5881-4D45-9F21-18BC18CFA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1F25-DBA9-452E-B842-1BF43A5B9E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3847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72B75BF-FBCA-46F9-B19F-964578481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99C8-056B-409B-9601-CD04BC64C875}" type="datetimeFigureOut">
              <a:rPr lang="ru-RU" smtClean="0"/>
              <a:pPr/>
              <a:t>12.08.2024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D94CA5B-E4C4-459F-9C7D-62ABC8B91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578456-C6BF-4562-A178-6EDF4B818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1F25-DBA9-452E-B842-1BF43A5B9E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711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085E6D-84AB-43E5-BD99-BD8815D55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232167-4504-4BD7-A3E2-FC89126EB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9B8DD5-802F-4AB9-996C-5BAB72FE1B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6FE1B6-1AB3-49DB-8703-CB127965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99C8-056B-409B-9601-CD04BC64C875}" type="datetimeFigureOut">
              <a:rPr lang="ru-RU" smtClean="0"/>
              <a:pPr/>
              <a:t>12.08.2024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82F5C8-2A75-4900-BCFE-6A4C1C529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DC5B7C-9BBA-4CD8-B54A-9B3115CB2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1F25-DBA9-452E-B842-1BF43A5B9E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2340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F77027-92DE-432A-8CC5-79FF7ED2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72A70E3-B821-453D-9649-3DA06128EF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9C4AC5-FE81-4A69-8769-4D5009891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6215E8-79AC-4A88-B3B9-F1972D46B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99C8-056B-409B-9601-CD04BC64C875}" type="datetimeFigureOut">
              <a:rPr lang="ru-RU" smtClean="0"/>
              <a:pPr/>
              <a:t>12.08.2024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4AE91D-4539-4B62-9B43-543181D2B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955696-E30C-444B-B892-F4AF72FA4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1F25-DBA9-452E-B842-1BF43A5B9E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05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B55DC-3F6A-4017-84EB-8B053D781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813622-5E51-4EDE-91F3-596BA12B9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C3D781-0650-4D96-9417-5342A75027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399C8-056B-409B-9601-CD04BC64C875}" type="datetimeFigureOut">
              <a:rPr lang="ru-RU" smtClean="0"/>
              <a:pPr/>
              <a:t>12.08.2024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5C66CC-1C3A-4ABE-B0C5-F793FDA403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4F7927-8C34-40F8-AD4B-F954E14BE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11F25-DBA9-452E-B842-1BF43A5B9E6F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D5633B-AFC7-48E9-B3A9-6933A313B9E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8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6;&#1091;&#1092;&#1072;\Desktop\&#1086;&#1090;&#1073;&#1086;&#1088;%2080%207.m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C427049-E0B8-4A04-9A9A-873F832049F0}"/>
              </a:ext>
            </a:extLst>
          </p:cNvPr>
          <p:cNvSpPr txBox="1">
            <a:spLocks/>
          </p:cNvSpPr>
          <p:nvPr/>
        </p:nvSpPr>
        <p:spPr>
          <a:xfrm>
            <a:off x="214555" y="0"/>
            <a:ext cx="11346023" cy="80867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МУНИЦИПАЛЬНОЕ АВТОНОМНОЕ ДОШКОЛЬНОЕ ОБРАЗОВАТЕЛЬНОЕ УЧРЕЖДЕНИЕ 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ГОРОДА НИЖНЕВАРТОВСКА ДЕТСКИЙ САД № 80 «СВЕТЛЯЧОК»</a:t>
            </a:r>
          </a:p>
        </p:txBody>
      </p:sp>
      <p:sp>
        <p:nvSpPr>
          <p:cNvPr id="9" name="Заголовок 7">
            <a:extLst>
              <a:ext uri="{FF2B5EF4-FFF2-40B4-BE49-F238E27FC236}">
                <a16:creationId xmlns:a16="http://schemas.microsoft.com/office/drawing/2014/main" id="{B5DC2806-AD61-4B18-BB73-58BA12849B9C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4858FC-8213-4AEA-A0ED-B36F1798714B}"/>
              </a:ext>
            </a:extLst>
          </p:cNvPr>
          <p:cNvSpPr txBox="1"/>
          <p:nvPr/>
        </p:nvSpPr>
        <p:spPr>
          <a:xfrm>
            <a:off x="1202390" y="1631625"/>
            <a:ext cx="94107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 СОЗДАНИИ ДОПОЛНИТЕЛЬНЫХ МЕСТ В ОРГАНИЗАЦИЯХ,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РЕАЛИЗУЮЩИХ ПРОГРАММУ ДОШКОЛЬНОГО ОБРАЗОВАНИЯ, 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ДОСТИЖЕНИЯ 100% ДОСТУПНОСТИ ДОШКОЛЬНОГО ОБРАЗОВАНИЯ ДЛЯ ДЕТЕЙ В ВОЗРАСТЕ ОТ 2 МЕСЯЦЕВ ДО 3 ЛЕТ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ABCA43-632D-4FB6-9222-4CFFCDABC6BA}"/>
              </a:ext>
            </a:extLst>
          </p:cNvPr>
          <p:cNvSpPr txBox="1"/>
          <p:nvPr/>
        </p:nvSpPr>
        <p:spPr>
          <a:xfrm>
            <a:off x="5143500" y="3807544"/>
            <a:ext cx="6076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Гасымова Светлана Сергеевна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заведующий муниципального автономного дошкольного образовательного учреждения города Нижневартовска детский сад №80 «Светлячок»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10541" y="6238546"/>
            <a:ext cx="2708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г. Нижневартовск, 2023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218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3405" y="267454"/>
            <a:ext cx="8886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ОБЕСПЕЧЕНИЕ ДОСТУПНОСТИ ОБРАЗОВАТЕЛЬНЫХ УСЛУГ ДЛЯ ВСЕХ СЛОЕВ НАСЕЛЕНИЯ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29082" y="795954"/>
            <a:ext cx="3006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ПОДДЕРЖКА СЕМЕЙ:</a:t>
            </a:r>
          </a:p>
        </p:txBody>
      </p:sp>
      <p:grpSp>
        <p:nvGrpSpPr>
          <p:cNvPr id="6" name="15843d14-0ae8-4e56-842f-b54555d2cde0"/>
          <p:cNvGrpSpPr>
            <a:grpSpLocks noChangeAspect="1"/>
          </p:cNvGrpSpPr>
          <p:nvPr/>
        </p:nvGrpSpPr>
        <p:grpSpPr>
          <a:xfrm>
            <a:off x="1048424" y="1435101"/>
            <a:ext cx="10423124" cy="4858193"/>
            <a:chOff x="911424" y="1235104"/>
            <a:chExt cx="10423124" cy="4858193"/>
          </a:xfrm>
        </p:grpSpPr>
        <p:sp>
          <p:nvSpPr>
            <p:cNvPr id="7" name="Freeform: Shape 33"/>
            <p:cNvSpPr/>
            <p:nvPr/>
          </p:nvSpPr>
          <p:spPr bwMode="auto">
            <a:xfrm>
              <a:off x="9067170" y="1235104"/>
              <a:ext cx="2267378" cy="4858192"/>
            </a:xfrm>
            <a:custGeom>
              <a:avLst/>
              <a:gdLst>
                <a:gd name="connsiteX0" fmla="*/ 168687 w 2267378"/>
                <a:gd name="connsiteY0" fmla="*/ 0 h 4858192"/>
                <a:gd name="connsiteX1" fmla="*/ 2099727 w 2267378"/>
                <a:gd name="connsiteY1" fmla="*/ 0 h 4858192"/>
                <a:gd name="connsiteX2" fmla="*/ 2249410 w 2267378"/>
                <a:gd name="connsiteY2" fmla="*/ 149683 h 4858192"/>
                <a:gd name="connsiteX3" fmla="*/ 2249410 w 2267378"/>
                <a:gd name="connsiteY3" fmla="*/ 3591708 h 4858192"/>
                <a:gd name="connsiteX4" fmla="*/ 2261525 w 2267378"/>
                <a:gd name="connsiteY4" fmla="*/ 3667355 h 4858192"/>
                <a:gd name="connsiteX5" fmla="*/ 2267378 w 2267378"/>
                <a:gd name="connsiteY5" fmla="*/ 3777817 h 4858192"/>
                <a:gd name="connsiteX6" fmla="*/ 1133689 w 2267378"/>
                <a:gd name="connsiteY6" fmla="*/ 4858192 h 4858192"/>
                <a:gd name="connsiteX7" fmla="*/ 0 w 2267378"/>
                <a:gd name="connsiteY7" fmla="*/ 3777817 h 4858192"/>
                <a:gd name="connsiteX8" fmla="*/ 5853 w 2267378"/>
                <a:gd name="connsiteY8" fmla="*/ 3667355 h 4858192"/>
                <a:gd name="connsiteX9" fmla="*/ 19004 w 2267378"/>
                <a:gd name="connsiteY9" fmla="*/ 3585239 h 4858192"/>
                <a:gd name="connsiteX10" fmla="*/ 19004 w 2267378"/>
                <a:gd name="connsiteY10" fmla="*/ 149683 h 4858192"/>
                <a:gd name="connsiteX11" fmla="*/ 168687 w 2267378"/>
                <a:gd name="connsiteY11" fmla="*/ 0 h 4858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67378" h="4858192">
                  <a:moveTo>
                    <a:pt x="168687" y="0"/>
                  </a:moveTo>
                  <a:lnTo>
                    <a:pt x="2099727" y="0"/>
                  </a:lnTo>
                  <a:cubicBezTo>
                    <a:pt x="2182395" y="0"/>
                    <a:pt x="2249410" y="67015"/>
                    <a:pt x="2249410" y="149683"/>
                  </a:cubicBezTo>
                  <a:lnTo>
                    <a:pt x="2249410" y="3591708"/>
                  </a:lnTo>
                  <a:lnTo>
                    <a:pt x="2261525" y="3667355"/>
                  </a:lnTo>
                  <a:cubicBezTo>
                    <a:pt x="2265395" y="3703674"/>
                    <a:pt x="2267378" y="3740525"/>
                    <a:pt x="2267378" y="3777817"/>
                  </a:cubicBezTo>
                  <a:cubicBezTo>
                    <a:pt x="2267378" y="4374492"/>
                    <a:pt x="1759808" y="4858192"/>
                    <a:pt x="1133689" y="4858192"/>
                  </a:cubicBezTo>
                  <a:cubicBezTo>
                    <a:pt x="507570" y="4858192"/>
                    <a:pt x="0" y="4374492"/>
                    <a:pt x="0" y="3777817"/>
                  </a:cubicBezTo>
                  <a:cubicBezTo>
                    <a:pt x="0" y="3740525"/>
                    <a:pt x="1983" y="3703674"/>
                    <a:pt x="5853" y="3667355"/>
                  </a:cubicBezTo>
                  <a:lnTo>
                    <a:pt x="19004" y="3585239"/>
                  </a:lnTo>
                  <a:lnTo>
                    <a:pt x="19004" y="149683"/>
                  </a:lnTo>
                  <a:cubicBezTo>
                    <a:pt x="19004" y="67015"/>
                    <a:pt x="86019" y="0"/>
                    <a:pt x="16868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76200" cap="flat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76200" dist="38099" dir="2700000" algn="ctr" rotWithShape="0">
                <a:schemeClr val="bg2">
                  <a:alpha val="25000"/>
                </a:scheme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Freeform: Shape 32"/>
            <p:cNvSpPr/>
            <p:nvPr/>
          </p:nvSpPr>
          <p:spPr>
            <a:xfrm rot="10800000">
              <a:off x="6349040" y="1340259"/>
              <a:ext cx="2268252" cy="4638930"/>
            </a:xfrm>
            <a:custGeom>
              <a:avLst/>
              <a:gdLst>
                <a:gd name="connsiteX0" fmla="*/ 1134126 w 2268252"/>
                <a:gd name="connsiteY0" fmla="*/ 4638930 h 4638930"/>
                <a:gd name="connsiteX1" fmla="*/ 0 w 2268252"/>
                <a:gd name="connsiteY1" fmla="*/ 3558555 h 4638930"/>
                <a:gd name="connsiteX2" fmla="*/ 5855 w 2268252"/>
                <a:gd name="connsiteY2" fmla="*/ 3448093 h 4638930"/>
                <a:gd name="connsiteX3" fmla="*/ 19451 w 2268252"/>
                <a:gd name="connsiteY3" fmla="*/ 3363232 h 4638930"/>
                <a:gd name="connsiteX4" fmla="*/ 19451 w 2268252"/>
                <a:gd name="connsiteY4" fmla="*/ 162730 h 4638930"/>
                <a:gd name="connsiteX5" fmla="*/ 182181 w 2268252"/>
                <a:gd name="connsiteY5" fmla="*/ 0 h 4638930"/>
                <a:gd name="connsiteX6" fmla="*/ 2087127 w 2268252"/>
                <a:gd name="connsiteY6" fmla="*/ 0 h 4638930"/>
                <a:gd name="connsiteX7" fmla="*/ 2249857 w 2268252"/>
                <a:gd name="connsiteY7" fmla="*/ 162730 h 4638930"/>
                <a:gd name="connsiteX8" fmla="*/ 2249857 w 2268252"/>
                <a:gd name="connsiteY8" fmla="*/ 3369824 h 4638930"/>
                <a:gd name="connsiteX9" fmla="*/ 2262397 w 2268252"/>
                <a:gd name="connsiteY9" fmla="*/ 3448093 h 4638930"/>
                <a:gd name="connsiteX10" fmla="*/ 2268252 w 2268252"/>
                <a:gd name="connsiteY10" fmla="*/ 3558555 h 4638930"/>
                <a:gd name="connsiteX11" fmla="*/ 1134126 w 2268252"/>
                <a:gd name="connsiteY11" fmla="*/ 4638930 h 4638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68252" h="4638930">
                  <a:moveTo>
                    <a:pt x="1134126" y="4638930"/>
                  </a:moveTo>
                  <a:cubicBezTo>
                    <a:pt x="507766" y="4638930"/>
                    <a:pt x="0" y="4155230"/>
                    <a:pt x="0" y="3558555"/>
                  </a:cubicBezTo>
                  <a:cubicBezTo>
                    <a:pt x="0" y="3521263"/>
                    <a:pt x="1983" y="3484412"/>
                    <a:pt x="5855" y="3448093"/>
                  </a:cubicBezTo>
                  <a:lnTo>
                    <a:pt x="19451" y="3363232"/>
                  </a:lnTo>
                  <a:lnTo>
                    <a:pt x="19451" y="162730"/>
                  </a:lnTo>
                  <a:cubicBezTo>
                    <a:pt x="19451" y="72857"/>
                    <a:pt x="92308" y="0"/>
                    <a:pt x="182181" y="0"/>
                  </a:cubicBezTo>
                  <a:lnTo>
                    <a:pt x="2087127" y="0"/>
                  </a:lnTo>
                  <a:cubicBezTo>
                    <a:pt x="2177000" y="0"/>
                    <a:pt x="2249857" y="72857"/>
                    <a:pt x="2249857" y="162730"/>
                  </a:cubicBezTo>
                  <a:lnTo>
                    <a:pt x="2249857" y="3369824"/>
                  </a:lnTo>
                  <a:lnTo>
                    <a:pt x="2262397" y="3448093"/>
                  </a:lnTo>
                  <a:cubicBezTo>
                    <a:pt x="2266269" y="3484412"/>
                    <a:pt x="2268252" y="3521263"/>
                    <a:pt x="2268252" y="3558555"/>
                  </a:cubicBezTo>
                  <a:cubicBezTo>
                    <a:pt x="2268252" y="4155230"/>
                    <a:pt x="1760486" y="4638930"/>
                    <a:pt x="1134126" y="4638930"/>
                  </a:cubicBezTo>
                  <a:close/>
                </a:path>
              </a:pathLst>
            </a:custGeom>
            <a:solidFill>
              <a:schemeClr val="accent3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Freeform: Shape 31"/>
            <p:cNvSpPr/>
            <p:nvPr/>
          </p:nvSpPr>
          <p:spPr>
            <a:xfrm>
              <a:off x="3629554" y="1235105"/>
              <a:ext cx="2267378" cy="4858192"/>
            </a:xfrm>
            <a:custGeom>
              <a:avLst/>
              <a:gdLst>
                <a:gd name="connsiteX0" fmla="*/ 142685 w 2267378"/>
                <a:gd name="connsiteY0" fmla="*/ 0 h 4858192"/>
                <a:gd name="connsiteX1" fmla="*/ 2126007 w 2267378"/>
                <a:gd name="connsiteY1" fmla="*/ 0 h 4858192"/>
                <a:gd name="connsiteX2" fmla="*/ 2249549 w 2267378"/>
                <a:gd name="connsiteY2" fmla="*/ 123542 h 4858192"/>
                <a:gd name="connsiteX3" fmla="*/ 2249549 w 2267378"/>
                <a:gd name="connsiteY3" fmla="*/ 3592576 h 4858192"/>
                <a:gd name="connsiteX4" fmla="*/ 2261525 w 2267378"/>
                <a:gd name="connsiteY4" fmla="*/ 3667355 h 4858192"/>
                <a:gd name="connsiteX5" fmla="*/ 2267378 w 2267378"/>
                <a:gd name="connsiteY5" fmla="*/ 3777817 h 4858192"/>
                <a:gd name="connsiteX6" fmla="*/ 1133689 w 2267378"/>
                <a:gd name="connsiteY6" fmla="*/ 4858192 h 4858192"/>
                <a:gd name="connsiteX7" fmla="*/ 0 w 2267378"/>
                <a:gd name="connsiteY7" fmla="*/ 3777817 h 4858192"/>
                <a:gd name="connsiteX8" fmla="*/ 5853 w 2267378"/>
                <a:gd name="connsiteY8" fmla="*/ 3667355 h 4858192"/>
                <a:gd name="connsiteX9" fmla="*/ 19143 w 2267378"/>
                <a:gd name="connsiteY9" fmla="*/ 3584371 h 4858192"/>
                <a:gd name="connsiteX10" fmla="*/ 19143 w 2267378"/>
                <a:gd name="connsiteY10" fmla="*/ 123542 h 4858192"/>
                <a:gd name="connsiteX11" fmla="*/ 142685 w 2267378"/>
                <a:gd name="connsiteY11" fmla="*/ 0 h 4858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67378" h="4858192">
                  <a:moveTo>
                    <a:pt x="142685" y="0"/>
                  </a:moveTo>
                  <a:lnTo>
                    <a:pt x="2126007" y="0"/>
                  </a:lnTo>
                  <a:cubicBezTo>
                    <a:pt x="2194237" y="0"/>
                    <a:pt x="2249549" y="55312"/>
                    <a:pt x="2249549" y="123542"/>
                  </a:cubicBezTo>
                  <a:lnTo>
                    <a:pt x="2249549" y="3592576"/>
                  </a:lnTo>
                  <a:lnTo>
                    <a:pt x="2261525" y="3667355"/>
                  </a:lnTo>
                  <a:cubicBezTo>
                    <a:pt x="2265396" y="3703674"/>
                    <a:pt x="2267378" y="3740525"/>
                    <a:pt x="2267378" y="3777817"/>
                  </a:cubicBezTo>
                  <a:cubicBezTo>
                    <a:pt x="2267378" y="4374492"/>
                    <a:pt x="1759808" y="4858192"/>
                    <a:pt x="1133689" y="4858192"/>
                  </a:cubicBezTo>
                  <a:cubicBezTo>
                    <a:pt x="507570" y="4858192"/>
                    <a:pt x="0" y="4374492"/>
                    <a:pt x="0" y="3777817"/>
                  </a:cubicBezTo>
                  <a:cubicBezTo>
                    <a:pt x="0" y="3740525"/>
                    <a:pt x="1983" y="3703674"/>
                    <a:pt x="5853" y="3667355"/>
                  </a:cubicBezTo>
                  <a:lnTo>
                    <a:pt x="19143" y="3584371"/>
                  </a:lnTo>
                  <a:lnTo>
                    <a:pt x="19143" y="123542"/>
                  </a:lnTo>
                  <a:cubicBezTo>
                    <a:pt x="19143" y="55312"/>
                    <a:pt x="74455" y="0"/>
                    <a:pt x="142685" y="0"/>
                  </a:cubicBez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Freeform: Shape 30"/>
            <p:cNvSpPr/>
            <p:nvPr/>
          </p:nvSpPr>
          <p:spPr>
            <a:xfrm rot="10800000">
              <a:off x="911424" y="1340259"/>
              <a:ext cx="2268252" cy="4638930"/>
            </a:xfrm>
            <a:custGeom>
              <a:avLst/>
              <a:gdLst>
                <a:gd name="connsiteX0" fmla="*/ 1134126 w 2268252"/>
                <a:gd name="connsiteY0" fmla="*/ 4638930 h 4638930"/>
                <a:gd name="connsiteX1" fmla="*/ 0 w 2268252"/>
                <a:gd name="connsiteY1" fmla="*/ 3558555 h 4638930"/>
                <a:gd name="connsiteX2" fmla="*/ 5855 w 2268252"/>
                <a:gd name="connsiteY2" fmla="*/ 3448093 h 4638930"/>
                <a:gd name="connsiteX3" fmla="*/ 19313 w 2268252"/>
                <a:gd name="connsiteY3" fmla="*/ 3364093 h 4638930"/>
                <a:gd name="connsiteX4" fmla="*/ 19313 w 2268252"/>
                <a:gd name="connsiteY4" fmla="*/ 122427 h 4638930"/>
                <a:gd name="connsiteX5" fmla="*/ 141740 w 2268252"/>
                <a:gd name="connsiteY5" fmla="*/ 0 h 4638930"/>
                <a:gd name="connsiteX6" fmla="*/ 2127292 w 2268252"/>
                <a:gd name="connsiteY6" fmla="*/ 0 h 4638930"/>
                <a:gd name="connsiteX7" fmla="*/ 2249719 w 2268252"/>
                <a:gd name="connsiteY7" fmla="*/ 122427 h 4638930"/>
                <a:gd name="connsiteX8" fmla="*/ 2249719 w 2268252"/>
                <a:gd name="connsiteY8" fmla="*/ 3368962 h 4638930"/>
                <a:gd name="connsiteX9" fmla="*/ 2262397 w 2268252"/>
                <a:gd name="connsiteY9" fmla="*/ 3448093 h 4638930"/>
                <a:gd name="connsiteX10" fmla="*/ 2268252 w 2268252"/>
                <a:gd name="connsiteY10" fmla="*/ 3558555 h 4638930"/>
                <a:gd name="connsiteX11" fmla="*/ 1134126 w 2268252"/>
                <a:gd name="connsiteY11" fmla="*/ 4638930 h 4638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68252" h="4638930">
                  <a:moveTo>
                    <a:pt x="1134126" y="4638930"/>
                  </a:moveTo>
                  <a:cubicBezTo>
                    <a:pt x="507766" y="4638930"/>
                    <a:pt x="0" y="4155230"/>
                    <a:pt x="0" y="3558555"/>
                  </a:cubicBezTo>
                  <a:cubicBezTo>
                    <a:pt x="0" y="3521263"/>
                    <a:pt x="1983" y="3484412"/>
                    <a:pt x="5855" y="3448093"/>
                  </a:cubicBezTo>
                  <a:lnTo>
                    <a:pt x="19313" y="3364093"/>
                  </a:lnTo>
                  <a:lnTo>
                    <a:pt x="19313" y="122427"/>
                  </a:lnTo>
                  <a:cubicBezTo>
                    <a:pt x="19313" y="54812"/>
                    <a:pt x="74125" y="0"/>
                    <a:pt x="141740" y="0"/>
                  </a:cubicBezTo>
                  <a:lnTo>
                    <a:pt x="2127292" y="0"/>
                  </a:lnTo>
                  <a:cubicBezTo>
                    <a:pt x="2194907" y="0"/>
                    <a:pt x="2249719" y="54812"/>
                    <a:pt x="2249719" y="122427"/>
                  </a:cubicBezTo>
                  <a:lnTo>
                    <a:pt x="2249719" y="3368962"/>
                  </a:lnTo>
                  <a:lnTo>
                    <a:pt x="2262397" y="3448093"/>
                  </a:lnTo>
                  <a:cubicBezTo>
                    <a:pt x="2266268" y="3484412"/>
                    <a:pt x="2268252" y="3521263"/>
                    <a:pt x="2268252" y="3558555"/>
                  </a:cubicBezTo>
                  <a:cubicBezTo>
                    <a:pt x="2268252" y="4155230"/>
                    <a:pt x="1760486" y="4638930"/>
                    <a:pt x="1134126" y="4638930"/>
                  </a:cubicBezTo>
                  <a:close/>
                </a:path>
              </a:pathLst>
            </a:custGeom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39960" y="3743701"/>
              <a:ext cx="2247647" cy="2182782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lvl="0" algn="ctr">
                <a:defRPr/>
              </a:pPr>
              <a:r>
                <a:rPr lang="ru-RU" altLang="zh-CN" sz="1400" b="1" dirty="0">
                  <a:solidFill>
                    <a:schemeClr val="bg1"/>
                  </a:solidFill>
                  <a:ea typeface="微软雅黑"/>
                </a:rPr>
                <a:t>исполнение законодательства РФ в первоочередном праве зачисления в ДОУ, в том числе </a:t>
              </a:r>
              <a:r>
                <a:rPr lang="ru-RU" sz="1400" b="1" dirty="0">
                  <a:solidFill>
                    <a:schemeClr val="bg1"/>
                  </a:solidFill>
                </a:rPr>
                <a:t>детей военнослужащих, детей граждан, пребывающих в добровольческих формированиях, находящихся в зоне СВО</a:t>
              </a:r>
              <a:endParaRPr lang="ru-RU" altLang="zh-CN" sz="1400" b="1" dirty="0">
                <a:solidFill>
                  <a:schemeClr val="bg1"/>
                </a:solidFill>
                <a:ea typeface="微软雅黑"/>
              </a:endParaRPr>
            </a:p>
          </p:txBody>
        </p:sp>
        <p:sp>
          <p:nvSpPr>
            <p:cNvPr id="15" name="Rectangle 13"/>
            <p:cNvSpPr/>
            <p:nvPr/>
          </p:nvSpPr>
          <p:spPr>
            <a:xfrm>
              <a:off x="3551080" y="2349227"/>
              <a:ext cx="2460106" cy="78483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ru-RU" altLang="zh-CN" sz="1400" b="1" dirty="0">
                  <a:solidFill>
                    <a:prstClr val="white"/>
                  </a:solidFill>
                  <a:ea typeface="微软雅黑"/>
                </a:rPr>
                <a:t>трудоустройство </a:t>
              </a:r>
            </a:p>
            <a:p>
              <a:pPr lvl="0" algn="ctr">
                <a:lnSpc>
                  <a:spcPct val="120000"/>
                </a:lnSpc>
                <a:defRPr/>
              </a:pPr>
              <a:r>
                <a:rPr lang="ru-RU" altLang="zh-CN" sz="1400" b="1" dirty="0">
                  <a:solidFill>
                    <a:prstClr val="white"/>
                  </a:solidFill>
                  <a:ea typeface="微软雅黑"/>
                </a:rPr>
                <a:t>родителей</a:t>
              </a:r>
            </a:p>
            <a:p>
              <a:pPr lvl="0" algn="ctr">
                <a:lnSpc>
                  <a:spcPct val="120000"/>
                </a:lnSpc>
                <a:defRPr/>
              </a:pPr>
              <a:r>
                <a:rPr lang="ru-RU" altLang="zh-CN" sz="1400" b="1" dirty="0">
                  <a:solidFill>
                    <a:prstClr val="white"/>
                  </a:solidFill>
                  <a:ea typeface="微软雅黑"/>
                </a:rPr>
                <a:t> (законных представителей)</a:t>
              </a:r>
            </a:p>
          </p:txBody>
        </p:sp>
      </p:grpSp>
      <p:pic>
        <p:nvPicPr>
          <p:cNvPr id="23" name="图片占位符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7" r="16307"/>
          <a:stretch>
            <a:fillRect/>
          </a:stretch>
        </p:blipFill>
        <p:spPr>
          <a:xfrm>
            <a:off x="1091317" y="1577970"/>
            <a:ext cx="2182466" cy="2159784"/>
          </a:xfrm>
          <a:custGeom>
            <a:avLst/>
            <a:gdLst>
              <a:gd name="connsiteX0" fmla="*/ 1091233 w 2182466"/>
              <a:gd name="connsiteY0" fmla="*/ 0 h 2159784"/>
              <a:gd name="connsiteX1" fmla="*/ 2182466 w 2182466"/>
              <a:gd name="connsiteY1" fmla="*/ 1079892 h 2159784"/>
              <a:gd name="connsiteX2" fmla="*/ 1091233 w 2182466"/>
              <a:gd name="connsiteY2" fmla="*/ 2159784 h 2159784"/>
              <a:gd name="connsiteX3" fmla="*/ 0 w 2182466"/>
              <a:gd name="connsiteY3" fmla="*/ 1079892 h 2159784"/>
              <a:gd name="connsiteX4" fmla="*/ 1091233 w 2182466"/>
              <a:gd name="connsiteY4" fmla="*/ 0 h 2159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2466" h="2159784">
                <a:moveTo>
                  <a:pt x="1091233" y="0"/>
                </a:moveTo>
                <a:cubicBezTo>
                  <a:pt x="1693904" y="0"/>
                  <a:pt x="2182466" y="483484"/>
                  <a:pt x="2182466" y="1079892"/>
                </a:cubicBezTo>
                <a:cubicBezTo>
                  <a:pt x="2182466" y="1676300"/>
                  <a:pt x="1693904" y="2159784"/>
                  <a:pt x="1091233" y="2159784"/>
                </a:cubicBezTo>
                <a:cubicBezTo>
                  <a:pt x="488562" y="2159784"/>
                  <a:pt x="0" y="1676300"/>
                  <a:pt x="0" y="1079892"/>
                </a:cubicBezTo>
                <a:cubicBezTo>
                  <a:pt x="0" y="483484"/>
                  <a:pt x="488562" y="0"/>
                  <a:pt x="1091233" y="0"/>
                </a:cubicBezTo>
                <a:close/>
              </a:path>
            </a:pathLst>
          </a:custGeom>
        </p:spPr>
      </p:pic>
      <p:pic>
        <p:nvPicPr>
          <p:cNvPr id="24" name="图片占位符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4" r="16324"/>
          <a:stretch>
            <a:fillRect/>
          </a:stretch>
        </p:blipFill>
        <p:spPr>
          <a:xfrm>
            <a:off x="6528933" y="1576769"/>
            <a:ext cx="2182466" cy="2159784"/>
          </a:xfrm>
          <a:custGeom>
            <a:avLst/>
            <a:gdLst>
              <a:gd name="connsiteX0" fmla="*/ 1091233 w 2182466"/>
              <a:gd name="connsiteY0" fmla="*/ 0 h 2159784"/>
              <a:gd name="connsiteX1" fmla="*/ 2182466 w 2182466"/>
              <a:gd name="connsiteY1" fmla="*/ 1079892 h 2159784"/>
              <a:gd name="connsiteX2" fmla="*/ 1091233 w 2182466"/>
              <a:gd name="connsiteY2" fmla="*/ 2159784 h 2159784"/>
              <a:gd name="connsiteX3" fmla="*/ 0 w 2182466"/>
              <a:gd name="connsiteY3" fmla="*/ 1079892 h 2159784"/>
              <a:gd name="connsiteX4" fmla="*/ 1091233 w 2182466"/>
              <a:gd name="connsiteY4" fmla="*/ 0 h 2159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2466" h="2159784">
                <a:moveTo>
                  <a:pt x="1091233" y="0"/>
                </a:moveTo>
                <a:cubicBezTo>
                  <a:pt x="1693904" y="0"/>
                  <a:pt x="2182466" y="483484"/>
                  <a:pt x="2182466" y="1079892"/>
                </a:cubicBezTo>
                <a:cubicBezTo>
                  <a:pt x="2182466" y="1676300"/>
                  <a:pt x="1693904" y="2159784"/>
                  <a:pt x="1091233" y="2159784"/>
                </a:cubicBezTo>
                <a:cubicBezTo>
                  <a:pt x="488562" y="2159784"/>
                  <a:pt x="0" y="1676300"/>
                  <a:pt x="0" y="1079892"/>
                </a:cubicBezTo>
                <a:cubicBezTo>
                  <a:pt x="0" y="483484"/>
                  <a:pt x="488562" y="0"/>
                  <a:pt x="1091233" y="0"/>
                </a:cubicBezTo>
                <a:close/>
              </a:path>
            </a:pathLst>
          </a:custGeom>
        </p:spPr>
      </p:pic>
      <p:pic>
        <p:nvPicPr>
          <p:cNvPr id="25" name="图片占位符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5" r="18405"/>
          <a:stretch>
            <a:fillRect/>
          </a:stretch>
        </p:blipFill>
        <p:spPr>
          <a:xfrm>
            <a:off x="3809010" y="4097049"/>
            <a:ext cx="2182466" cy="2159784"/>
          </a:xfrm>
          <a:custGeom>
            <a:avLst/>
            <a:gdLst>
              <a:gd name="connsiteX0" fmla="*/ 1091233 w 2182466"/>
              <a:gd name="connsiteY0" fmla="*/ 0 h 2159784"/>
              <a:gd name="connsiteX1" fmla="*/ 2182466 w 2182466"/>
              <a:gd name="connsiteY1" fmla="*/ 1079892 h 2159784"/>
              <a:gd name="connsiteX2" fmla="*/ 1091233 w 2182466"/>
              <a:gd name="connsiteY2" fmla="*/ 2159784 h 2159784"/>
              <a:gd name="connsiteX3" fmla="*/ 0 w 2182466"/>
              <a:gd name="connsiteY3" fmla="*/ 1079892 h 2159784"/>
              <a:gd name="connsiteX4" fmla="*/ 1091233 w 2182466"/>
              <a:gd name="connsiteY4" fmla="*/ 0 h 2159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2466" h="2159784">
                <a:moveTo>
                  <a:pt x="1091233" y="0"/>
                </a:moveTo>
                <a:cubicBezTo>
                  <a:pt x="1693904" y="0"/>
                  <a:pt x="2182466" y="483484"/>
                  <a:pt x="2182466" y="1079892"/>
                </a:cubicBezTo>
                <a:cubicBezTo>
                  <a:pt x="2182466" y="1676300"/>
                  <a:pt x="1693904" y="2159784"/>
                  <a:pt x="1091233" y="2159784"/>
                </a:cubicBezTo>
                <a:cubicBezTo>
                  <a:pt x="488562" y="2159784"/>
                  <a:pt x="0" y="1676300"/>
                  <a:pt x="0" y="1079892"/>
                </a:cubicBezTo>
                <a:cubicBezTo>
                  <a:pt x="0" y="483484"/>
                  <a:pt x="488562" y="0"/>
                  <a:pt x="1091233" y="0"/>
                </a:cubicBezTo>
                <a:close/>
              </a:path>
            </a:pathLst>
          </a:custGeom>
        </p:spPr>
      </p:pic>
      <p:pic>
        <p:nvPicPr>
          <p:cNvPr id="26" name="图片占位符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1" r="22141"/>
          <a:stretch>
            <a:fillRect/>
          </a:stretch>
        </p:blipFill>
        <p:spPr>
          <a:xfrm>
            <a:off x="9246626" y="4061045"/>
            <a:ext cx="2182466" cy="2159784"/>
          </a:xfrm>
          <a:custGeom>
            <a:avLst/>
            <a:gdLst>
              <a:gd name="connsiteX0" fmla="*/ 1091233 w 2182466"/>
              <a:gd name="connsiteY0" fmla="*/ 0 h 2159784"/>
              <a:gd name="connsiteX1" fmla="*/ 2182466 w 2182466"/>
              <a:gd name="connsiteY1" fmla="*/ 1079892 h 2159784"/>
              <a:gd name="connsiteX2" fmla="*/ 1091233 w 2182466"/>
              <a:gd name="connsiteY2" fmla="*/ 2159784 h 2159784"/>
              <a:gd name="connsiteX3" fmla="*/ 0 w 2182466"/>
              <a:gd name="connsiteY3" fmla="*/ 1079892 h 2159784"/>
              <a:gd name="connsiteX4" fmla="*/ 1091233 w 2182466"/>
              <a:gd name="connsiteY4" fmla="*/ 0 h 2159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2466" h="2159784">
                <a:moveTo>
                  <a:pt x="1091233" y="0"/>
                </a:moveTo>
                <a:cubicBezTo>
                  <a:pt x="1693904" y="0"/>
                  <a:pt x="2182466" y="483484"/>
                  <a:pt x="2182466" y="1079892"/>
                </a:cubicBezTo>
                <a:cubicBezTo>
                  <a:pt x="2182466" y="1676300"/>
                  <a:pt x="1693904" y="2159784"/>
                  <a:pt x="1091233" y="2159784"/>
                </a:cubicBezTo>
                <a:cubicBezTo>
                  <a:pt x="488562" y="2159784"/>
                  <a:pt x="0" y="1676300"/>
                  <a:pt x="0" y="1079892"/>
                </a:cubicBezTo>
                <a:cubicBezTo>
                  <a:pt x="0" y="483484"/>
                  <a:pt x="488562" y="0"/>
                  <a:pt x="1091233" y="0"/>
                </a:cubicBezTo>
                <a:close/>
              </a:path>
            </a:pathLst>
          </a:custGeom>
        </p:spPr>
      </p:pic>
      <p:sp>
        <p:nvSpPr>
          <p:cNvPr id="27" name="Rectangle 13"/>
          <p:cNvSpPr/>
          <p:nvPr/>
        </p:nvSpPr>
        <p:spPr>
          <a:xfrm>
            <a:off x="6309360" y="3991944"/>
            <a:ext cx="2653146" cy="118965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altLang="zh-CN" sz="1400" b="1" dirty="0">
                <a:solidFill>
                  <a:prstClr val="white"/>
                </a:solidFill>
                <a:ea typeface="微软雅黑"/>
              </a:rPr>
              <a:t>получение образование родителями 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ru-RU" altLang="zh-CN" sz="1400" b="1" dirty="0">
                <a:solidFill>
                  <a:prstClr val="white"/>
                </a:solidFill>
                <a:ea typeface="微软雅黑"/>
              </a:rPr>
              <a:t>(законными 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ru-RU" altLang="zh-CN" sz="1400" b="1" dirty="0">
                <a:solidFill>
                  <a:prstClr val="white"/>
                </a:solidFill>
                <a:ea typeface="微软雅黑"/>
              </a:rPr>
              <a:t>представителями)</a:t>
            </a:r>
          </a:p>
        </p:txBody>
      </p:sp>
      <p:sp>
        <p:nvSpPr>
          <p:cNvPr id="28" name="Rectangle 13"/>
          <p:cNvSpPr/>
          <p:nvPr/>
        </p:nvSpPr>
        <p:spPr>
          <a:xfrm>
            <a:off x="9126876" y="2486012"/>
            <a:ext cx="2653146" cy="118965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altLang="zh-CN" sz="1400" b="1" dirty="0">
                <a:solidFill>
                  <a:prstClr val="white"/>
                </a:solidFill>
                <a:ea typeface="微软雅黑"/>
              </a:rPr>
              <a:t>планомерная 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ru-RU" altLang="zh-CN" sz="1400" b="1" dirty="0">
                <a:solidFill>
                  <a:prstClr val="white"/>
                </a:solidFill>
                <a:ea typeface="微软雅黑"/>
              </a:rPr>
              <a:t>адаптация детей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ru-RU" altLang="zh-CN" sz="1400" b="1" dirty="0">
                <a:solidFill>
                  <a:prstClr val="white"/>
                </a:solidFill>
                <a:ea typeface="微软雅黑"/>
              </a:rPr>
              <a:t> к условия ДОУ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 l="19333" t="20889" r="29667" b="19259"/>
          <a:stretch>
            <a:fillRect/>
          </a:stretch>
        </p:blipFill>
        <p:spPr bwMode="auto">
          <a:xfrm>
            <a:off x="1097280" y="1600470"/>
            <a:ext cx="2174240" cy="2128250"/>
          </a:xfrm>
          <a:prstGeom prst="flowChartConnector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 l="24931" t="14539" r="34160" b="14692"/>
          <a:stretch>
            <a:fillRect/>
          </a:stretch>
        </p:blipFill>
        <p:spPr bwMode="auto">
          <a:xfrm>
            <a:off x="3791296" y="4094480"/>
            <a:ext cx="2203103" cy="214376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/>
          <a:srcRect l="26084" t="15704" r="27917" b="12889"/>
          <a:stretch>
            <a:fillRect/>
          </a:stretch>
        </p:blipFill>
        <p:spPr bwMode="auto">
          <a:xfrm>
            <a:off x="6522720" y="1584960"/>
            <a:ext cx="2235200" cy="22352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 cstate="print"/>
          <a:srcRect l="12083" t="16592" r="28000" b="15111"/>
          <a:stretch>
            <a:fillRect/>
          </a:stretch>
        </p:blipFill>
        <p:spPr bwMode="auto">
          <a:xfrm>
            <a:off x="9224685" y="4064000"/>
            <a:ext cx="2185193" cy="216408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 descr="C:\Users\Руфа\Downloads\free-icon-military-2465470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82040" y="3525520"/>
            <a:ext cx="635000" cy="635000"/>
          </a:xfrm>
          <a:prstGeom prst="rect">
            <a:avLst/>
          </a:prstGeom>
          <a:noFill/>
        </p:spPr>
      </p:pic>
      <p:pic>
        <p:nvPicPr>
          <p:cNvPr id="2055" name="Picture 7" descr="C:\Users\Руфа\Downloads\free-icon-working-3315148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97400" y="1645920"/>
            <a:ext cx="635000" cy="635000"/>
          </a:xfrm>
          <a:prstGeom prst="rect">
            <a:avLst/>
          </a:prstGeom>
          <a:noFill/>
        </p:spPr>
      </p:pic>
      <p:pic>
        <p:nvPicPr>
          <p:cNvPr id="2056" name="Picture 8" descr="C:\Users\Руфа\Downloads\free-icon-study-4696465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60920" y="5171440"/>
            <a:ext cx="624840" cy="624840"/>
          </a:xfrm>
          <a:prstGeom prst="rect">
            <a:avLst/>
          </a:prstGeom>
          <a:noFill/>
        </p:spPr>
      </p:pic>
      <p:pic>
        <p:nvPicPr>
          <p:cNvPr id="2058" name="Picture 10" descr="C:\Users\Руфа\Downloads\free-icon-kindergarten-7981166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966960" y="1590040"/>
            <a:ext cx="792480" cy="792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тбор 80 7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05650" y="190982"/>
            <a:ext cx="8588415" cy="6441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66D983C-5821-49B8-B44D-0F396EE739F9}"/>
              </a:ext>
            </a:extLst>
          </p:cNvPr>
          <p:cNvSpPr txBox="1"/>
          <p:nvPr/>
        </p:nvSpPr>
        <p:spPr>
          <a:xfrm>
            <a:off x="1198881" y="190550"/>
            <a:ext cx="10480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 НОРМАТИВНО-ПРАВОВЫЕ ОСНОВЫ ОРГАНИЗАЦИИ ДЕЯТЕЛЬНОСТИ</a:t>
            </a:r>
          </a:p>
          <a:p>
            <a:pPr algn="ctr"/>
            <a:r>
              <a:rPr lang="ru-RU" b="1" dirty="0"/>
              <a:t> ГРУПП МЛАДЕНЧЕСКОГО И РАННЕГО ВОЗРАСТА В ДОШКОЛЬНОМ ОБРАЗОВАТЕЛЬНОМ УЧРЕЖДЕНИИ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E9FAA7-C7B6-4BE6-A1C6-99CDB89F3A2F}"/>
              </a:ext>
            </a:extLst>
          </p:cNvPr>
          <p:cNvSpPr txBox="1"/>
          <p:nvPr/>
        </p:nvSpPr>
        <p:spPr>
          <a:xfrm>
            <a:off x="1951355" y="1093010"/>
            <a:ext cx="9582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Федеральный  закон  от  29.12.2012 №  273-ФЗ  «Об  образовании  в  Российской Федерации»;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27BFBC-E580-47BE-B0F8-2FAC369BCABD}"/>
              </a:ext>
            </a:extLst>
          </p:cNvPr>
          <p:cNvSpPr txBox="1"/>
          <p:nvPr/>
        </p:nvSpPr>
        <p:spPr>
          <a:xfrm>
            <a:off x="1991995" y="1600652"/>
            <a:ext cx="9686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Федеральный  закон  от  14.07.2022 №  295-ФЗ  «О  внесении  изменений в  Федеральный  закон  об  образовании  в  Российской  Федерации»;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48020B-E4F6-4208-B7BD-21A0760DEC64}"/>
              </a:ext>
            </a:extLst>
          </p:cNvPr>
          <p:cNvSpPr txBox="1"/>
          <p:nvPr/>
        </p:nvSpPr>
        <p:spPr>
          <a:xfrm>
            <a:off x="1961516" y="2284388"/>
            <a:ext cx="96869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Федеральный  закон  от  24.09.2022 №371-ФЗ  «О  внесении  изменений в Федеральный закон об образовании в Российской Федерации и статью 1 Федерального  закона  «Об  обязательных  требованиях  в  Российской Федерации»»;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2C00C0-B879-4518-8E82-285976F1CFBC}"/>
              </a:ext>
            </a:extLst>
          </p:cNvPr>
          <p:cNvSpPr txBox="1"/>
          <p:nvPr/>
        </p:nvSpPr>
        <p:spPr>
          <a:xfrm>
            <a:off x="1991997" y="3260819"/>
            <a:ext cx="97726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Приказ  «Об  утверждении  федерального  государственного  образовательного стандарта дошкольного образования»;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68912D-A0F6-46E8-925F-BC1EEC56B582}"/>
              </a:ext>
            </a:extLst>
          </p:cNvPr>
          <p:cNvSpPr txBox="1"/>
          <p:nvPr/>
        </p:nvSpPr>
        <p:spPr>
          <a:xfrm>
            <a:off x="1971677" y="3980571"/>
            <a:ext cx="96869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Постановление Главного государственного санитарного врача РФ от 28 сентября 2020 г. N 28 «Об утверждении санитарных правил СП 2.4.3648-20 "Санитарно-эпидемиологические требования к организациям воспитания и обучения, отдыха и оздоровления детей и молодежи»;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387EAF-0988-40BD-9A62-824E6D9ACC28}"/>
              </a:ext>
            </a:extLst>
          </p:cNvPr>
          <p:cNvSpPr txBox="1"/>
          <p:nvPr/>
        </p:nvSpPr>
        <p:spPr>
          <a:xfrm>
            <a:off x="1971677" y="5017962"/>
            <a:ext cx="97726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Постановление Главного государственного санитарного врача РФ от 27 октября 2020 г. № 32 «Об утверждении санитарно-эпидемиологических правил и норм СанПиН 2.3/2.4.3590-20 «Санитарно-эпидемиологические требования к организации общественного питания населения»</a:t>
            </a:r>
          </a:p>
        </p:txBody>
      </p:sp>
      <p:pic>
        <p:nvPicPr>
          <p:cNvPr id="3075" name="Picture 3" descr="C:\Users\Руфа\Downloads\free-icon-checkmark-33885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3200" y="1143000"/>
            <a:ext cx="396240" cy="396240"/>
          </a:xfrm>
          <a:prstGeom prst="rect">
            <a:avLst/>
          </a:prstGeom>
          <a:noFill/>
        </p:spPr>
      </p:pic>
      <p:pic>
        <p:nvPicPr>
          <p:cNvPr id="25" name="Picture 3" descr="C:\Users\Руфа\Downloads\free-icon-checkmark-33885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3010" y="1693532"/>
            <a:ext cx="396240" cy="396240"/>
          </a:xfrm>
          <a:prstGeom prst="rect">
            <a:avLst/>
          </a:prstGeom>
          <a:noFill/>
        </p:spPr>
      </p:pic>
      <p:pic>
        <p:nvPicPr>
          <p:cNvPr id="26" name="Picture 3" descr="C:\Users\Руфа\Downloads\free-icon-checkmark-33885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3170" y="2326314"/>
            <a:ext cx="396240" cy="396240"/>
          </a:xfrm>
          <a:prstGeom prst="rect">
            <a:avLst/>
          </a:prstGeom>
          <a:noFill/>
        </p:spPr>
      </p:pic>
      <p:pic>
        <p:nvPicPr>
          <p:cNvPr id="27" name="Picture 3" descr="C:\Users\Руфа\Downloads\free-icon-checkmark-33885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3650" y="3332480"/>
            <a:ext cx="396240" cy="339088"/>
          </a:xfrm>
          <a:prstGeom prst="rect">
            <a:avLst/>
          </a:prstGeom>
          <a:noFill/>
        </p:spPr>
      </p:pic>
      <p:pic>
        <p:nvPicPr>
          <p:cNvPr id="28" name="Picture 3" descr="C:\Users\Руфа\Downloads\free-icon-checkmark-33885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3808" y="4051304"/>
            <a:ext cx="396240" cy="396240"/>
          </a:xfrm>
          <a:prstGeom prst="rect">
            <a:avLst/>
          </a:prstGeom>
          <a:noFill/>
        </p:spPr>
      </p:pic>
      <p:pic>
        <p:nvPicPr>
          <p:cNvPr id="29" name="Picture 3" descr="C:\Users\Руфа\Downloads\free-icon-checkmark-33885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5086" y="5061596"/>
            <a:ext cx="396240" cy="396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7132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>
            <a:extLst>
              <a:ext uri="{FF2B5EF4-FFF2-40B4-BE49-F238E27FC236}">
                <a16:creationId xmlns:a16="http://schemas.microsoft.com/office/drawing/2014/main" id="{FCD0A2AE-B918-453B-A5A9-574DC80304EA}"/>
              </a:ext>
            </a:extLst>
          </p:cNvPr>
          <p:cNvSpPr/>
          <p:nvPr/>
        </p:nvSpPr>
        <p:spPr>
          <a:xfrm rot="16200000">
            <a:off x="2230396" y="3437114"/>
            <a:ext cx="179794" cy="17957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: скругленные верхние углы 4">
            <a:extLst>
              <a:ext uri="{FF2B5EF4-FFF2-40B4-BE49-F238E27FC236}">
                <a16:creationId xmlns:a16="http://schemas.microsoft.com/office/drawing/2014/main" id="{653D68DA-DD25-45CF-AB57-889ADF862DE5}"/>
              </a:ext>
            </a:extLst>
          </p:cNvPr>
          <p:cNvSpPr/>
          <p:nvPr/>
        </p:nvSpPr>
        <p:spPr>
          <a:xfrm rot="5400000">
            <a:off x="1856823" y="3985064"/>
            <a:ext cx="3087370" cy="1991250"/>
          </a:xfrm>
          <a:prstGeom prst="round2SameRect">
            <a:avLst>
              <a:gd name="adj1" fmla="val 11028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: скругленные верхние углы 5">
            <a:extLst>
              <a:ext uri="{FF2B5EF4-FFF2-40B4-BE49-F238E27FC236}">
                <a16:creationId xmlns:a16="http://schemas.microsoft.com/office/drawing/2014/main" id="{79E91845-ED23-4A8E-B6FC-B059C4464898}"/>
              </a:ext>
            </a:extLst>
          </p:cNvPr>
          <p:cNvSpPr/>
          <p:nvPr/>
        </p:nvSpPr>
        <p:spPr>
          <a:xfrm rot="5400000">
            <a:off x="2888633" y="2958877"/>
            <a:ext cx="675000" cy="1991250"/>
          </a:xfrm>
          <a:prstGeom prst="round2Same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ый треугольник 6">
            <a:extLst>
              <a:ext uri="{FF2B5EF4-FFF2-40B4-BE49-F238E27FC236}">
                <a16:creationId xmlns:a16="http://schemas.microsoft.com/office/drawing/2014/main" id="{FCB2275E-FCA2-479B-93DB-1F5CF7D601AE}"/>
              </a:ext>
            </a:extLst>
          </p:cNvPr>
          <p:cNvSpPr/>
          <p:nvPr/>
        </p:nvSpPr>
        <p:spPr>
          <a:xfrm rot="10800000">
            <a:off x="2230396" y="4292002"/>
            <a:ext cx="179794" cy="17957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A01E9E-8D02-49CE-8CBC-132B1AD38B6A}"/>
              </a:ext>
            </a:extLst>
          </p:cNvPr>
          <p:cNvSpPr txBox="1"/>
          <p:nvPr/>
        </p:nvSpPr>
        <p:spPr>
          <a:xfrm>
            <a:off x="2613500" y="4519663"/>
            <a:ext cx="1574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3 группы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9C44E718-E8D0-40E9-8D11-D2DDCD11A0C2}"/>
              </a:ext>
            </a:extLst>
          </p:cNvPr>
          <p:cNvCxnSpPr>
            <a:cxnSpLocks/>
          </p:cNvCxnSpPr>
          <p:nvPr/>
        </p:nvCxnSpPr>
        <p:spPr>
          <a:xfrm>
            <a:off x="2618146" y="5205202"/>
            <a:ext cx="1569375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43926B3-5BEE-4076-B54E-2E16548C91E3}"/>
              </a:ext>
            </a:extLst>
          </p:cNvPr>
          <p:cNvSpPr txBox="1"/>
          <p:nvPr/>
        </p:nvSpPr>
        <p:spPr>
          <a:xfrm>
            <a:off x="2320292" y="3697714"/>
            <a:ext cx="1429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 </a:t>
            </a:r>
            <a:r>
              <a:rPr lang="ru-RU" sz="2800" b="1" dirty="0">
                <a:solidFill>
                  <a:schemeClr val="bg1"/>
                </a:solidFill>
              </a:rPr>
              <a:t>корпус</a:t>
            </a:r>
          </a:p>
        </p:txBody>
      </p:sp>
      <p:sp>
        <p:nvSpPr>
          <p:cNvPr id="19" name="Прямоугольный треугольник 18">
            <a:extLst>
              <a:ext uri="{FF2B5EF4-FFF2-40B4-BE49-F238E27FC236}">
                <a16:creationId xmlns:a16="http://schemas.microsoft.com/office/drawing/2014/main" id="{7B374A6B-3731-433D-B409-AE4C32B3A02A}"/>
              </a:ext>
            </a:extLst>
          </p:cNvPr>
          <p:cNvSpPr/>
          <p:nvPr/>
        </p:nvSpPr>
        <p:spPr>
          <a:xfrm rot="16200000">
            <a:off x="4669872" y="3418067"/>
            <a:ext cx="179794" cy="179570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: скругленные верхние углы 19">
            <a:extLst>
              <a:ext uri="{FF2B5EF4-FFF2-40B4-BE49-F238E27FC236}">
                <a16:creationId xmlns:a16="http://schemas.microsoft.com/office/drawing/2014/main" id="{EB96A306-7A1B-4247-BAE0-A9EFB2200BF2}"/>
              </a:ext>
            </a:extLst>
          </p:cNvPr>
          <p:cNvSpPr/>
          <p:nvPr/>
        </p:nvSpPr>
        <p:spPr>
          <a:xfrm rot="5400000">
            <a:off x="4296298" y="3966016"/>
            <a:ext cx="3087371" cy="1991250"/>
          </a:xfrm>
          <a:prstGeom prst="round2SameRect">
            <a:avLst>
              <a:gd name="adj1" fmla="val 11028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верхние углы 20">
            <a:extLst>
              <a:ext uri="{FF2B5EF4-FFF2-40B4-BE49-F238E27FC236}">
                <a16:creationId xmlns:a16="http://schemas.microsoft.com/office/drawing/2014/main" id="{F286C784-B010-4272-B57D-266FDD1F8C0B}"/>
              </a:ext>
            </a:extLst>
          </p:cNvPr>
          <p:cNvSpPr/>
          <p:nvPr/>
        </p:nvSpPr>
        <p:spPr>
          <a:xfrm rot="5400000">
            <a:off x="5328109" y="2939830"/>
            <a:ext cx="675000" cy="1991250"/>
          </a:xfrm>
          <a:prstGeom prst="round2Same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ый треугольник 21">
            <a:extLst>
              <a:ext uri="{FF2B5EF4-FFF2-40B4-BE49-F238E27FC236}">
                <a16:creationId xmlns:a16="http://schemas.microsoft.com/office/drawing/2014/main" id="{4EB758D0-025B-454E-9104-9B98BDCAF6E0}"/>
              </a:ext>
            </a:extLst>
          </p:cNvPr>
          <p:cNvSpPr/>
          <p:nvPr/>
        </p:nvSpPr>
        <p:spPr>
          <a:xfrm rot="10800000">
            <a:off x="4669872" y="4272955"/>
            <a:ext cx="179794" cy="179570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69DA9BB2-14C3-48C2-8E51-94919299DE41}"/>
              </a:ext>
            </a:extLst>
          </p:cNvPr>
          <p:cNvCxnSpPr>
            <a:cxnSpLocks/>
          </p:cNvCxnSpPr>
          <p:nvPr/>
        </p:nvCxnSpPr>
        <p:spPr>
          <a:xfrm>
            <a:off x="5021276" y="5224089"/>
            <a:ext cx="1569375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8D1F181-9341-4509-A223-9C5A4E0322FF}"/>
              </a:ext>
            </a:extLst>
          </p:cNvPr>
          <p:cNvSpPr txBox="1"/>
          <p:nvPr/>
        </p:nvSpPr>
        <p:spPr>
          <a:xfrm>
            <a:off x="4822316" y="3663275"/>
            <a:ext cx="1525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II</a:t>
            </a:r>
            <a:r>
              <a:rPr lang="ru-RU" sz="2800" b="1" dirty="0">
                <a:solidFill>
                  <a:schemeClr val="bg1"/>
                </a:solidFill>
              </a:rPr>
              <a:t> корпус</a:t>
            </a:r>
          </a:p>
        </p:txBody>
      </p:sp>
      <p:sp>
        <p:nvSpPr>
          <p:cNvPr id="33" name="Прямоугольный треугольник 32">
            <a:extLst>
              <a:ext uri="{FF2B5EF4-FFF2-40B4-BE49-F238E27FC236}">
                <a16:creationId xmlns:a16="http://schemas.microsoft.com/office/drawing/2014/main" id="{FC062B13-9BE3-420F-8829-774E4CAA9D28}"/>
              </a:ext>
            </a:extLst>
          </p:cNvPr>
          <p:cNvSpPr/>
          <p:nvPr/>
        </p:nvSpPr>
        <p:spPr>
          <a:xfrm rot="16200000">
            <a:off x="7030152" y="3416547"/>
            <a:ext cx="179794" cy="179570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: скругленные верхние углы 33">
            <a:extLst>
              <a:ext uri="{FF2B5EF4-FFF2-40B4-BE49-F238E27FC236}">
                <a16:creationId xmlns:a16="http://schemas.microsoft.com/office/drawing/2014/main" id="{F3FD3E8A-752F-4162-9A81-0D8546FE639C}"/>
              </a:ext>
            </a:extLst>
          </p:cNvPr>
          <p:cNvSpPr/>
          <p:nvPr/>
        </p:nvSpPr>
        <p:spPr>
          <a:xfrm rot="5400000">
            <a:off x="6656578" y="3964496"/>
            <a:ext cx="3087372" cy="1991250"/>
          </a:xfrm>
          <a:prstGeom prst="round2SameRect">
            <a:avLst>
              <a:gd name="adj1" fmla="val 11028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: скругленные верхние углы 34">
            <a:extLst>
              <a:ext uri="{FF2B5EF4-FFF2-40B4-BE49-F238E27FC236}">
                <a16:creationId xmlns:a16="http://schemas.microsoft.com/office/drawing/2014/main" id="{191509F1-8D47-4391-BAF8-21D494BE07D6}"/>
              </a:ext>
            </a:extLst>
          </p:cNvPr>
          <p:cNvSpPr/>
          <p:nvPr/>
        </p:nvSpPr>
        <p:spPr>
          <a:xfrm rot="5400000">
            <a:off x="7688389" y="2938310"/>
            <a:ext cx="675000" cy="1991250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Прямоугольный треугольник 35">
            <a:extLst>
              <a:ext uri="{FF2B5EF4-FFF2-40B4-BE49-F238E27FC236}">
                <a16:creationId xmlns:a16="http://schemas.microsoft.com/office/drawing/2014/main" id="{71936B37-EC70-4676-82E1-CC7BD7B48E1C}"/>
              </a:ext>
            </a:extLst>
          </p:cNvPr>
          <p:cNvSpPr/>
          <p:nvPr/>
        </p:nvSpPr>
        <p:spPr>
          <a:xfrm rot="10800000">
            <a:off x="7030152" y="4271435"/>
            <a:ext cx="179794" cy="179570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6B41DEB2-7062-42FE-993B-B447F7B0CEED}"/>
              </a:ext>
            </a:extLst>
          </p:cNvPr>
          <p:cNvCxnSpPr>
            <a:cxnSpLocks/>
          </p:cNvCxnSpPr>
          <p:nvPr/>
        </p:nvCxnSpPr>
        <p:spPr>
          <a:xfrm>
            <a:off x="7373861" y="5255788"/>
            <a:ext cx="1569375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7D9BB2F-7839-438B-AD63-97A1B2F69C8A}"/>
              </a:ext>
            </a:extLst>
          </p:cNvPr>
          <p:cNvSpPr txBox="1"/>
          <p:nvPr/>
        </p:nvSpPr>
        <p:spPr>
          <a:xfrm>
            <a:off x="7178088" y="3642713"/>
            <a:ext cx="1622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III</a:t>
            </a:r>
            <a:r>
              <a:rPr lang="ru-RU" sz="2800" b="1" dirty="0">
                <a:solidFill>
                  <a:schemeClr val="bg1"/>
                </a:solidFill>
              </a:rPr>
              <a:t> корпус</a:t>
            </a:r>
          </a:p>
        </p:txBody>
      </p:sp>
      <p:sp>
        <p:nvSpPr>
          <p:cNvPr id="47" name="Прямоугольный треугольник 46">
            <a:extLst>
              <a:ext uri="{FF2B5EF4-FFF2-40B4-BE49-F238E27FC236}">
                <a16:creationId xmlns:a16="http://schemas.microsoft.com/office/drawing/2014/main" id="{7B9492E7-2A1E-4398-AB3B-D3B8109B772B}"/>
              </a:ext>
            </a:extLst>
          </p:cNvPr>
          <p:cNvSpPr/>
          <p:nvPr/>
        </p:nvSpPr>
        <p:spPr>
          <a:xfrm rot="16200000">
            <a:off x="9402156" y="3429112"/>
            <a:ext cx="179794" cy="179570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Прямоугольник: скругленные верхние углы 47">
            <a:extLst>
              <a:ext uri="{FF2B5EF4-FFF2-40B4-BE49-F238E27FC236}">
                <a16:creationId xmlns:a16="http://schemas.microsoft.com/office/drawing/2014/main" id="{42AFCA6F-03AF-4838-953C-6863A4234A1D}"/>
              </a:ext>
            </a:extLst>
          </p:cNvPr>
          <p:cNvSpPr/>
          <p:nvPr/>
        </p:nvSpPr>
        <p:spPr>
          <a:xfrm rot="5400000">
            <a:off x="9028582" y="3977061"/>
            <a:ext cx="3087372" cy="1991250"/>
          </a:xfrm>
          <a:prstGeom prst="round2SameRect">
            <a:avLst>
              <a:gd name="adj1" fmla="val 11028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Прямоугольник: скругленные верхние углы 48">
            <a:extLst>
              <a:ext uri="{FF2B5EF4-FFF2-40B4-BE49-F238E27FC236}">
                <a16:creationId xmlns:a16="http://schemas.microsoft.com/office/drawing/2014/main" id="{8BE45543-391D-4565-88CE-055D0C5A84E9}"/>
              </a:ext>
            </a:extLst>
          </p:cNvPr>
          <p:cNvSpPr/>
          <p:nvPr/>
        </p:nvSpPr>
        <p:spPr>
          <a:xfrm rot="5400000">
            <a:off x="10060393" y="2950875"/>
            <a:ext cx="675000" cy="1991250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Прямоугольный треугольник 49">
            <a:extLst>
              <a:ext uri="{FF2B5EF4-FFF2-40B4-BE49-F238E27FC236}">
                <a16:creationId xmlns:a16="http://schemas.microsoft.com/office/drawing/2014/main" id="{F658FEC6-C552-4279-B18E-1EAB00F07C9D}"/>
              </a:ext>
            </a:extLst>
          </p:cNvPr>
          <p:cNvSpPr/>
          <p:nvPr/>
        </p:nvSpPr>
        <p:spPr>
          <a:xfrm rot="10800000">
            <a:off x="9402156" y="4284000"/>
            <a:ext cx="179794" cy="179570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354BDD33-7E32-46A7-A635-D796119E14AC}"/>
              </a:ext>
            </a:extLst>
          </p:cNvPr>
          <p:cNvCxnSpPr>
            <a:cxnSpLocks/>
          </p:cNvCxnSpPr>
          <p:nvPr/>
        </p:nvCxnSpPr>
        <p:spPr>
          <a:xfrm>
            <a:off x="9787580" y="5282226"/>
            <a:ext cx="1569375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43FFA9FD-6BC8-4A40-A234-BDE6EB85C0BB}"/>
              </a:ext>
            </a:extLst>
          </p:cNvPr>
          <p:cNvSpPr txBox="1"/>
          <p:nvPr/>
        </p:nvSpPr>
        <p:spPr>
          <a:xfrm>
            <a:off x="9587607" y="3660359"/>
            <a:ext cx="1641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IV</a:t>
            </a:r>
            <a:r>
              <a:rPr lang="ru-RU" sz="2800" b="1" dirty="0">
                <a:solidFill>
                  <a:schemeClr val="bg1"/>
                </a:solidFill>
              </a:rPr>
              <a:t> корпус</a:t>
            </a:r>
          </a:p>
        </p:txBody>
      </p:sp>
      <p:sp>
        <p:nvSpPr>
          <p:cNvPr id="127" name="Прямоугольный треугольник 126">
            <a:extLst>
              <a:ext uri="{FF2B5EF4-FFF2-40B4-BE49-F238E27FC236}">
                <a16:creationId xmlns:a16="http://schemas.microsoft.com/office/drawing/2014/main" id="{A43B203D-07DA-4192-B3D3-392DE1955994}"/>
              </a:ext>
            </a:extLst>
          </p:cNvPr>
          <p:cNvSpPr/>
          <p:nvPr/>
        </p:nvSpPr>
        <p:spPr>
          <a:xfrm rot="16200000">
            <a:off x="6860000" y="1087349"/>
            <a:ext cx="179794" cy="179570"/>
          </a:xfrm>
          <a:prstGeom prst="rtTriangle">
            <a:avLst/>
          </a:prstGeom>
          <a:solidFill>
            <a:srgbClr val="9F2936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Прямоугольник: скругленные верхние углы 127">
            <a:extLst>
              <a:ext uri="{FF2B5EF4-FFF2-40B4-BE49-F238E27FC236}">
                <a16:creationId xmlns:a16="http://schemas.microsoft.com/office/drawing/2014/main" id="{C5415858-3C40-43C3-B140-9B7D56CC4B28}"/>
              </a:ext>
            </a:extLst>
          </p:cNvPr>
          <p:cNvSpPr/>
          <p:nvPr/>
        </p:nvSpPr>
        <p:spPr>
          <a:xfrm rot="5400000">
            <a:off x="7071370" y="1050357"/>
            <a:ext cx="1917484" cy="1991250"/>
          </a:xfrm>
          <a:prstGeom prst="round2SameRect">
            <a:avLst>
              <a:gd name="adj1" fmla="val 11028"/>
              <a:gd name="adj2" fmla="val 0"/>
            </a:avLst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Прямоугольник: скругленные верхние углы 128">
            <a:extLst>
              <a:ext uri="{FF2B5EF4-FFF2-40B4-BE49-F238E27FC236}">
                <a16:creationId xmlns:a16="http://schemas.microsoft.com/office/drawing/2014/main" id="{2BA6AF3B-2315-44A0-91A0-66D31B01E2AF}"/>
              </a:ext>
            </a:extLst>
          </p:cNvPr>
          <p:cNvSpPr/>
          <p:nvPr/>
        </p:nvSpPr>
        <p:spPr>
          <a:xfrm rot="5400000">
            <a:off x="7518237" y="609112"/>
            <a:ext cx="675000" cy="1991250"/>
          </a:xfrm>
          <a:prstGeom prst="round2SameRect">
            <a:avLst/>
          </a:prstGeom>
          <a:solidFill>
            <a:srgbClr val="9F293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Прямоугольный треугольник 129">
            <a:extLst>
              <a:ext uri="{FF2B5EF4-FFF2-40B4-BE49-F238E27FC236}">
                <a16:creationId xmlns:a16="http://schemas.microsoft.com/office/drawing/2014/main" id="{E150B000-3F1A-4CC5-8081-1BE6532BE2C2}"/>
              </a:ext>
            </a:extLst>
          </p:cNvPr>
          <p:cNvSpPr/>
          <p:nvPr/>
        </p:nvSpPr>
        <p:spPr>
          <a:xfrm rot="10800000">
            <a:off x="6860000" y="1942237"/>
            <a:ext cx="179794" cy="179570"/>
          </a:xfrm>
          <a:prstGeom prst="rtTriangle">
            <a:avLst/>
          </a:prstGeom>
          <a:solidFill>
            <a:srgbClr val="9F2936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1" name="Прямая соединительная линия 130">
            <a:extLst>
              <a:ext uri="{FF2B5EF4-FFF2-40B4-BE49-F238E27FC236}">
                <a16:creationId xmlns:a16="http://schemas.microsoft.com/office/drawing/2014/main" id="{F55E3898-816A-4FAF-89FF-3605B1D9FAAF}"/>
              </a:ext>
            </a:extLst>
          </p:cNvPr>
          <p:cNvCxnSpPr>
            <a:cxnSpLocks/>
          </p:cNvCxnSpPr>
          <p:nvPr/>
        </p:nvCxnSpPr>
        <p:spPr>
          <a:xfrm>
            <a:off x="7299916" y="2558095"/>
            <a:ext cx="1569375" cy="0"/>
          </a:xfrm>
          <a:prstGeom prst="line">
            <a:avLst/>
          </a:prstGeom>
          <a:noFill/>
          <a:ln w="2222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CC5AD570-0956-431D-BC95-D6CF0C2E3AA8}"/>
              </a:ext>
            </a:extLst>
          </p:cNvPr>
          <p:cNvSpPr txBox="1"/>
          <p:nvPr/>
        </p:nvSpPr>
        <p:spPr>
          <a:xfrm>
            <a:off x="7012444" y="1332557"/>
            <a:ext cx="1534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II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корпус</a:t>
            </a:r>
          </a:p>
        </p:txBody>
      </p:sp>
      <p:sp>
        <p:nvSpPr>
          <p:cNvPr id="133" name="Прямоугольный треугольник 132">
            <a:extLst>
              <a:ext uri="{FF2B5EF4-FFF2-40B4-BE49-F238E27FC236}">
                <a16:creationId xmlns:a16="http://schemas.microsoft.com/office/drawing/2014/main" id="{C246B2EF-B11D-4567-8F39-54BE3597773F}"/>
              </a:ext>
            </a:extLst>
          </p:cNvPr>
          <p:cNvSpPr/>
          <p:nvPr/>
        </p:nvSpPr>
        <p:spPr>
          <a:xfrm rot="16200000">
            <a:off x="9380253" y="1115231"/>
            <a:ext cx="179794" cy="179570"/>
          </a:xfrm>
          <a:prstGeom prst="rtTriangle">
            <a:avLst/>
          </a:prstGeom>
          <a:solidFill>
            <a:srgbClr val="1B587C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Прямоугольник: скругленные верхние углы 133">
            <a:extLst>
              <a:ext uri="{FF2B5EF4-FFF2-40B4-BE49-F238E27FC236}">
                <a16:creationId xmlns:a16="http://schemas.microsoft.com/office/drawing/2014/main" id="{5487AA8F-2DA0-48F9-9574-359705D6EAD9}"/>
              </a:ext>
            </a:extLst>
          </p:cNvPr>
          <p:cNvSpPr/>
          <p:nvPr/>
        </p:nvSpPr>
        <p:spPr>
          <a:xfrm rot="5400000">
            <a:off x="9591623" y="1078238"/>
            <a:ext cx="1917484" cy="1991250"/>
          </a:xfrm>
          <a:prstGeom prst="round2SameRect">
            <a:avLst>
              <a:gd name="adj1" fmla="val 11028"/>
              <a:gd name="adj2" fmla="val 0"/>
            </a:avLst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Прямоугольник: скругленные верхние углы 134">
            <a:extLst>
              <a:ext uri="{FF2B5EF4-FFF2-40B4-BE49-F238E27FC236}">
                <a16:creationId xmlns:a16="http://schemas.microsoft.com/office/drawing/2014/main" id="{019320FE-4F36-4AE4-B4CF-55B5E6545BBF}"/>
              </a:ext>
            </a:extLst>
          </p:cNvPr>
          <p:cNvSpPr/>
          <p:nvPr/>
        </p:nvSpPr>
        <p:spPr>
          <a:xfrm rot="5400000">
            <a:off x="10038490" y="636994"/>
            <a:ext cx="675000" cy="1991250"/>
          </a:xfrm>
          <a:prstGeom prst="round2SameRect">
            <a:avLst/>
          </a:prstGeom>
          <a:solidFill>
            <a:srgbClr val="1B587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Прямоугольный треугольник 135">
            <a:extLst>
              <a:ext uri="{FF2B5EF4-FFF2-40B4-BE49-F238E27FC236}">
                <a16:creationId xmlns:a16="http://schemas.microsoft.com/office/drawing/2014/main" id="{76FE32D6-4674-4469-BE73-D5C043C99784}"/>
              </a:ext>
            </a:extLst>
          </p:cNvPr>
          <p:cNvSpPr/>
          <p:nvPr/>
        </p:nvSpPr>
        <p:spPr>
          <a:xfrm rot="10800000">
            <a:off x="9380253" y="1970119"/>
            <a:ext cx="179794" cy="179570"/>
          </a:xfrm>
          <a:prstGeom prst="rtTriangle">
            <a:avLst/>
          </a:prstGeom>
          <a:solidFill>
            <a:srgbClr val="1B587C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id="{D4C4C497-A666-423A-A50C-6ADDED440EDB}"/>
              </a:ext>
            </a:extLst>
          </p:cNvPr>
          <p:cNvCxnSpPr>
            <a:cxnSpLocks/>
          </p:cNvCxnSpPr>
          <p:nvPr/>
        </p:nvCxnSpPr>
        <p:spPr>
          <a:xfrm>
            <a:off x="9736573" y="2550799"/>
            <a:ext cx="1569375" cy="0"/>
          </a:xfrm>
          <a:prstGeom prst="line">
            <a:avLst/>
          </a:prstGeom>
          <a:noFill/>
          <a:ln w="2222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21776BFB-E904-476D-8B75-ABFF3A156081}"/>
              </a:ext>
            </a:extLst>
          </p:cNvPr>
          <p:cNvSpPr txBox="1"/>
          <p:nvPr/>
        </p:nvSpPr>
        <p:spPr>
          <a:xfrm>
            <a:off x="9528189" y="1341397"/>
            <a:ext cx="1649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</a:rPr>
              <a:t>IV</a:t>
            </a:r>
            <a:r>
              <a:rPr lang="ru-RU" sz="2800" b="1" kern="0" dirty="0">
                <a:solidFill>
                  <a:prstClr val="white"/>
                </a:solidFill>
              </a:rPr>
              <a:t> корпус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4EC7AF2F-2685-4B84-AC3E-144EE40195D7}"/>
              </a:ext>
            </a:extLst>
          </p:cNvPr>
          <p:cNvSpPr txBox="1"/>
          <p:nvPr/>
        </p:nvSpPr>
        <p:spPr>
          <a:xfrm>
            <a:off x="1250440" y="193964"/>
            <a:ext cx="98757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ОБЕСПЕЧЕНИЕ ДОСТУПНОСТИ ДОШКОЛЬНОГО ОБРАЗОВАНИЯ </a:t>
            </a:r>
          </a:p>
          <a:p>
            <a:pPr algn="ctr"/>
            <a:r>
              <a:rPr lang="ru-RU" b="1" dirty="0"/>
              <a:t>ДЛЯ ДЕТЕЙ ОТ 2 МЕСЯЦЕВ ДО 3 ЛЕТ В МАДОУ ГОРОДА НИЖНЕВАРТОВСКА ДС №80 «СВЕТЛЯЧОК»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93277C0A-3F91-4F40-B8BF-48B1EEA56A95}"/>
              </a:ext>
            </a:extLst>
          </p:cNvPr>
          <p:cNvSpPr txBox="1"/>
          <p:nvPr/>
        </p:nvSpPr>
        <p:spPr>
          <a:xfrm>
            <a:off x="7346966" y="1920728"/>
            <a:ext cx="1303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Открытие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в 2018 году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89435983-C908-49C6-875D-4744B0428270}"/>
              </a:ext>
            </a:extLst>
          </p:cNvPr>
          <p:cNvSpPr txBox="1"/>
          <p:nvPr/>
        </p:nvSpPr>
        <p:spPr>
          <a:xfrm>
            <a:off x="7290951" y="2500850"/>
            <a:ext cx="1542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10 детей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2A6D2DCB-16E7-4645-B78C-CFCBDFF10574}"/>
              </a:ext>
            </a:extLst>
          </p:cNvPr>
          <p:cNvSpPr txBox="1"/>
          <p:nvPr/>
        </p:nvSpPr>
        <p:spPr>
          <a:xfrm>
            <a:off x="9833088" y="1904468"/>
            <a:ext cx="1303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Открытие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в 2020 году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3EB2658-C74C-4484-872C-7D43B7486E3A}"/>
              </a:ext>
            </a:extLst>
          </p:cNvPr>
          <p:cNvSpPr txBox="1"/>
          <p:nvPr/>
        </p:nvSpPr>
        <p:spPr>
          <a:xfrm>
            <a:off x="9758757" y="2469189"/>
            <a:ext cx="1542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10 детей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9DDCBE90-DBA7-4327-BB9F-4B38348D440E}"/>
              </a:ext>
            </a:extLst>
          </p:cNvPr>
          <p:cNvSpPr txBox="1"/>
          <p:nvPr/>
        </p:nvSpPr>
        <p:spPr>
          <a:xfrm>
            <a:off x="1865335" y="1228603"/>
            <a:ext cx="44657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группы общеразвивающей направленности для детей младенческого возраста </a:t>
            </a:r>
            <a:br>
              <a:rPr lang="ru-RU" dirty="0"/>
            </a:br>
            <a:r>
              <a:rPr lang="ru-RU" dirty="0"/>
              <a:t>от 2 месяцев до 1 года</a:t>
            </a: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70AC2FB6-8AE2-4CDC-B072-CEA949F05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28" y="1245660"/>
            <a:ext cx="646332" cy="646332"/>
          </a:xfrm>
          <a:prstGeom prst="rect">
            <a:avLst/>
          </a:prstGeom>
        </p:spPr>
      </p:pic>
      <p:sp>
        <p:nvSpPr>
          <p:cNvPr id="149" name="TextBox 148">
            <a:extLst>
              <a:ext uri="{FF2B5EF4-FFF2-40B4-BE49-F238E27FC236}">
                <a16:creationId xmlns:a16="http://schemas.microsoft.com/office/drawing/2014/main" id="{06A032D2-3C4C-4B2B-B8B6-AC367670302D}"/>
              </a:ext>
            </a:extLst>
          </p:cNvPr>
          <p:cNvSpPr txBox="1"/>
          <p:nvPr/>
        </p:nvSpPr>
        <p:spPr>
          <a:xfrm>
            <a:off x="1884373" y="2312152"/>
            <a:ext cx="45302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группы общеразвивающей направленности для детей раннего возраста от 1 года </a:t>
            </a:r>
            <a:br>
              <a:rPr lang="ru-RU" dirty="0"/>
            </a:br>
            <a:r>
              <a:rPr lang="ru-RU" dirty="0"/>
              <a:t>до 3 лет</a:t>
            </a:r>
          </a:p>
        </p:txBody>
      </p:sp>
      <p:pic>
        <p:nvPicPr>
          <p:cNvPr id="151" name="Рисунок 150">
            <a:extLst>
              <a:ext uri="{FF2B5EF4-FFF2-40B4-BE49-F238E27FC236}">
                <a16:creationId xmlns:a16="http://schemas.microsoft.com/office/drawing/2014/main" id="{94F09A49-305C-4418-B237-8A7469E29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91" y="2384610"/>
            <a:ext cx="646332" cy="646332"/>
          </a:xfrm>
          <a:prstGeom prst="rect">
            <a:avLst/>
          </a:prstGeom>
        </p:spPr>
      </p:pic>
      <p:sp>
        <p:nvSpPr>
          <p:cNvPr id="152" name="TextBox 151">
            <a:extLst>
              <a:ext uri="{FF2B5EF4-FFF2-40B4-BE49-F238E27FC236}">
                <a16:creationId xmlns:a16="http://schemas.microsoft.com/office/drawing/2014/main" id="{C9A134AB-5CDB-42C8-8A95-7C1434C4DC28}"/>
              </a:ext>
            </a:extLst>
          </p:cNvPr>
          <p:cNvSpPr txBox="1"/>
          <p:nvPr/>
        </p:nvSpPr>
        <p:spPr>
          <a:xfrm>
            <a:off x="2470288" y="5280869"/>
            <a:ext cx="1733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54 </a:t>
            </a:r>
          </a:p>
          <a:p>
            <a:pPr algn="ctr"/>
            <a:r>
              <a:rPr lang="ru-RU" sz="2000" b="1" dirty="0"/>
              <a:t>воспитанника</a:t>
            </a:r>
            <a:endParaRPr lang="ru-RU" sz="2800" b="1" dirty="0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1DC96053-986C-4AEA-A413-A168991AE7C7}"/>
              </a:ext>
            </a:extLst>
          </p:cNvPr>
          <p:cNvSpPr txBox="1"/>
          <p:nvPr/>
        </p:nvSpPr>
        <p:spPr>
          <a:xfrm>
            <a:off x="5004275" y="4538713"/>
            <a:ext cx="1574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3 группы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28416C9A-A7D7-4773-90EE-A988A53F450F}"/>
              </a:ext>
            </a:extLst>
          </p:cNvPr>
          <p:cNvSpPr txBox="1"/>
          <p:nvPr/>
        </p:nvSpPr>
        <p:spPr>
          <a:xfrm>
            <a:off x="7414100" y="4538713"/>
            <a:ext cx="1574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2 группы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D32A2F2B-2744-47B4-BF61-202EE00E480B}"/>
              </a:ext>
            </a:extLst>
          </p:cNvPr>
          <p:cNvSpPr txBox="1"/>
          <p:nvPr/>
        </p:nvSpPr>
        <p:spPr>
          <a:xfrm>
            <a:off x="9766775" y="4567288"/>
            <a:ext cx="1574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3 группы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7815E2BC-1D37-48C9-91BC-000D4445F2B5}"/>
              </a:ext>
            </a:extLst>
          </p:cNvPr>
          <p:cNvSpPr txBox="1"/>
          <p:nvPr/>
        </p:nvSpPr>
        <p:spPr>
          <a:xfrm>
            <a:off x="4939538" y="5311857"/>
            <a:ext cx="18698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70 </a:t>
            </a:r>
          </a:p>
          <a:p>
            <a:pPr algn="ctr"/>
            <a:r>
              <a:rPr lang="ru-RU" sz="2000" b="1" dirty="0"/>
              <a:t>воспитанников</a:t>
            </a:r>
            <a:endParaRPr lang="ru-RU" sz="2800" b="1" dirty="0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D6D819E6-15FC-45BB-BA1D-5EC67698F1D1}"/>
              </a:ext>
            </a:extLst>
          </p:cNvPr>
          <p:cNvSpPr txBox="1"/>
          <p:nvPr/>
        </p:nvSpPr>
        <p:spPr>
          <a:xfrm>
            <a:off x="7281987" y="5318289"/>
            <a:ext cx="18698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49 </a:t>
            </a:r>
          </a:p>
          <a:p>
            <a:pPr algn="ctr"/>
            <a:r>
              <a:rPr lang="ru-RU" sz="2000" b="1" dirty="0"/>
              <a:t>воспитанников</a:t>
            </a:r>
            <a:endParaRPr lang="ru-RU" sz="2800" b="1" dirty="0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84CACFD-E889-4935-80C1-ACC22A9A339E}"/>
              </a:ext>
            </a:extLst>
          </p:cNvPr>
          <p:cNvSpPr txBox="1"/>
          <p:nvPr/>
        </p:nvSpPr>
        <p:spPr>
          <a:xfrm>
            <a:off x="9650430" y="5366594"/>
            <a:ext cx="18698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50 </a:t>
            </a:r>
          </a:p>
          <a:p>
            <a:pPr algn="ctr"/>
            <a:r>
              <a:rPr lang="ru-RU" sz="2000" b="1" dirty="0"/>
              <a:t>воспитанников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186452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C7FC9C-3962-447C-9870-CEA6DAA9A84E}"/>
              </a:ext>
            </a:extLst>
          </p:cNvPr>
          <p:cNvSpPr txBox="1"/>
          <p:nvPr/>
        </p:nvSpPr>
        <p:spPr>
          <a:xfrm>
            <a:off x="1250440" y="193964"/>
            <a:ext cx="98757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ПРЕДОСТАВЛЕНИЕ АЛЬТЕРНАТИВНЫХ ФОРМ ДОШКОЛЬНОГО ОБРАЗОВАНИЯ </a:t>
            </a:r>
          </a:p>
          <a:p>
            <a:pPr algn="ctr"/>
            <a:r>
              <a:rPr lang="ru-RU" b="1" dirty="0"/>
              <a:t>В МАДОУ ГОРОДА НИЖНЕВАРТОВСКА ДС № 80 «СВЕТЛЯЧОК»</a:t>
            </a:r>
          </a:p>
        </p:txBody>
      </p:sp>
      <p:sp>
        <p:nvSpPr>
          <p:cNvPr id="5" name="Прямоугольный треугольник 4">
            <a:extLst>
              <a:ext uri="{FF2B5EF4-FFF2-40B4-BE49-F238E27FC236}">
                <a16:creationId xmlns:a16="http://schemas.microsoft.com/office/drawing/2014/main" id="{2BC638AE-CCE6-41C4-892B-AF6123F97761}"/>
              </a:ext>
            </a:extLst>
          </p:cNvPr>
          <p:cNvSpPr/>
          <p:nvPr/>
        </p:nvSpPr>
        <p:spPr>
          <a:xfrm rot="16200000">
            <a:off x="1542070" y="1143468"/>
            <a:ext cx="179794" cy="375514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: скругленные верхние углы 5">
            <a:extLst>
              <a:ext uri="{FF2B5EF4-FFF2-40B4-BE49-F238E27FC236}">
                <a16:creationId xmlns:a16="http://schemas.microsoft.com/office/drawing/2014/main" id="{E4790485-A6EE-4AAC-B4BE-AE1E1E71C84A}"/>
              </a:ext>
            </a:extLst>
          </p:cNvPr>
          <p:cNvSpPr/>
          <p:nvPr/>
        </p:nvSpPr>
        <p:spPr>
          <a:xfrm rot="5400000">
            <a:off x="1363771" y="1496141"/>
            <a:ext cx="4673696" cy="4164071"/>
          </a:xfrm>
          <a:prstGeom prst="round2SameRect">
            <a:avLst>
              <a:gd name="adj1" fmla="val 11028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: скругленные верхние углы 6">
            <a:extLst>
              <a:ext uri="{FF2B5EF4-FFF2-40B4-BE49-F238E27FC236}">
                <a16:creationId xmlns:a16="http://schemas.microsoft.com/office/drawing/2014/main" id="{CAF47381-EE0A-491A-9D10-A1BAE1F0B109}"/>
              </a:ext>
            </a:extLst>
          </p:cNvPr>
          <p:cNvSpPr/>
          <p:nvPr/>
        </p:nvSpPr>
        <p:spPr>
          <a:xfrm rot="5400000">
            <a:off x="3188745" y="-323208"/>
            <a:ext cx="675000" cy="4164071"/>
          </a:xfrm>
          <a:prstGeom prst="round2Same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ый треугольник 7">
            <a:extLst>
              <a:ext uri="{FF2B5EF4-FFF2-40B4-BE49-F238E27FC236}">
                <a16:creationId xmlns:a16="http://schemas.microsoft.com/office/drawing/2014/main" id="{DA9CD6CA-3879-4F25-80AE-DA9D6D85B4D0}"/>
              </a:ext>
            </a:extLst>
          </p:cNvPr>
          <p:cNvSpPr/>
          <p:nvPr/>
        </p:nvSpPr>
        <p:spPr>
          <a:xfrm rot="10800000">
            <a:off x="1444098" y="2096328"/>
            <a:ext cx="375982" cy="17957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B4BD92-DB44-4498-9F2E-279A902B8A9A}"/>
              </a:ext>
            </a:extLst>
          </p:cNvPr>
          <p:cNvSpPr txBox="1"/>
          <p:nvPr/>
        </p:nvSpPr>
        <p:spPr>
          <a:xfrm>
            <a:off x="1247696" y="2312912"/>
            <a:ext cx="46569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группа сокращенного пребывания с 10-ти часовым пребыванием 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AB502497-64EC-438E-AFBC-11C7C825BBCF}"/>
              </a:ext>
            </a:extLst>
          </p:cNvPr>
          <p:cNvCxnSpPr>
            <a:cxnSpLocks/>
          </p:cNvCxnSpPr>
          <p:nvPr/>
        </p:nvCxnSpPr>
        <p:spPr>
          <a:xfrm>
            <a:off x="1963819" y="4053154"/>
            <a:ext cx="3473599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4EC92E7-5624-4FCA-9685-176641A2E4DF}"/>
              </a:ext>
            </a:extLst>
          </p:cNvPr>
          <p:cNvSpPr txBox="1"/>
          <p:nvPr/>
        </p:nvSpPr>
        <p:spPr>
          <a:xfrm>
            <a:off x="1533993" y="1502040"/>
            <a:ext cx="2989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III </a:t>
            </a:r>
            <a:r>
              <a:rPr lang="ru-RU" sz="2800" b="1" dirty="0">
                <a:solidFill>
                  <a:schemeClr val="bg1"/>
                </a:solidFill>
              </a:rPr>
              <a:t>корпус</a:t>
            </a:r>
          </a:p>
        </p:txBody>
      </p:sp>
      <p:sp>
        <p:nvSpPr>
          <p:cNvPr id="12" name="Прямоугольный треугольник 11">
            <a:extLst>
              <a:ext uri="{FF2B5EF4-FFF2-40B4-BE49-F238E27FC236}">
                <a16:creationId xmlns:a16="http://schemas.microsoft.com/office/drawing/2014/main" id="{04757D44-49E1-4D10-A567-EE03026109C4}"/>
              </a:ext>
            </a:extLst>
          </p:cNvPr>
          <p:cNvSpPr/>
          <p:nvPr/>
        </p:nvSpPr>
        <p:spPr>
          <a:xfrm rot="16200000">
            <a:off x="7053500" y="1143963"/>
            <a:ext cx="180788" cy="375516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: скругленные верхние углы 12">
            <a:extLst>
              <a:ext uri="{FF2B5EF4-FFF2-40B4-BE49-F238E27FC236}">
                <a16:creationId xmlns:a16="http://schemas.microsoft.com/office/drawing/2014/main" id="{BA792131-ECE6-46A4-AC76-20A176BF2EFA}"/>
              </a:ext>
            </a:extLst>
          </p:cNvPr>
          <p:cNvSpPr/>
          <p:nvPr/>
        </p:nvSpPr>
        <p:spPr>
          <a:xfrm rot="5400000">
            <a:off x="6875694" y="1496142"/>
            <a:ext cx="4673698" cy="4164071"/>
          </a:xfrm>
          <a:prstGeom prst="round2SameRect">
            <a:avLst>
              <a:gd name="adj1" fmla="val 11028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: скругленные верхние углы 13">
            <a:extLst>
              <a:ext uri="{FF2B5EF4-FFF2-40B4-BE49-F238E27FC236}">
                <a16:creationId xmlns:a16="http://schemas.microsoft.com/office/drawing/2014/main" id="{AC85DAC6-5A95-4147-8DA3-BDFB507BD618}"/>
              </a:ext>
            </a:extLst>
          </p:cNvPr>
          <p:cNvSpPr/>
          <p:nvPr/>
        </p:nvSpPr>
        <p:spPr>
          <a:xfrm rot="5400000">
            <a:off x="8698806" y="-321344"/>
            <a:ext cx="678730" cy="4164072"/>
          </a:xfrm>
          <a:prstGeom prst="round2Same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ый треугольник 14">
            <a:extLst>
              <a:ext uri="{FF2B5EF4-FFF2-40B4-BE49-F238E27FC236}">
                <a16:creationId xmlns:a16="http://schemas.microsoft.com/office/drawing/2014/main" id="{4427019D-D872-4F60-8843-FA5593AC286A}"/>
              </a:ext>
            </a:extLst>
          </p:cNvPr>
          <p:cNvSpPr/>
          <p:nvPr/>
        </p:nvSpPr>
        <p:spPr>
          <a:xfrm rot="10800000">
            <a:off x="6956024" y="2096327"/>
            <a:ext cx="375982" cy="180562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2C65ED-811B-45EC-83F8-6DEF8AA12E1D}"/>
              </a:ext>
            </a:extLst>
          </p:cNvPr>
          <p:cNvSpPr txBox="1"/>
          <p:nvPr/>
        </p:nvSpPr>
        <p:spPr>
          <a:xfrm>
            <a:off x="7108468" y="1486647"/>
            <a:ext cx="3191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II</a:t>
            </a:r>
            <a:r>
              <a:rPr lang="ru-RU" sz="2800" b="1" dirty="0">
                <a:solidFill>
                  <a:schemeClr val="bg1"/>
                </a:solidFill>
              </a:rPr>
              <a:t> корпус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2714B6-A621-4F1E-A1CA-F9183BB86387}"/>
              </a:ext>
            </a:extLst>
          </p:cNvPr>
          <p:cNvSpPr txBox="1"/>
          <p:nvPr/>
        </p:nvSpPr>
        <p:spPr>
          <a:xfrm>
            <a:off x="1764033" y="4283901"/>
            <a:ext cx="36242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15 </a:t>
            </a:r>
          </a:p>
          <a:p>
            <a:pPr algn="ctr"/>
            <a:r>
              <a:rPr lang="ru-RU" sz="2400" b="1" dirty="0"/>
              <a:t>воспитанников</a:t>
            </a:r>
            <a:endParaRPr lang="ru-RU" sz="32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0D189E-2C56-4FAF-AFDB-1AB61749115C}"/>
              </a:ext>
            </a:extLst>
          </p:cNvPr>
          <p:cNvSpPr txBox="1"/>
          <p:nvPr/>
        </p:nvSpPr>
        <p:spPr>
          <a:xfrm>
            <a:off x="7033571" y="2359351"/>
            <a:ext cx="43381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группа кратковременного пребывания с 5 часов пребыванием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78F827-3C1C-4459-96BE-F4201AC9E951}"/>
              </a:ext>
            </a:extLst>
          </p:cNvPr>
          <p:cNvSpPr txBox="1"/>
          <p:nvPr/>
        </p:nvSpPr>
        <p:spPr>
          <a:xfrm>
            <a:off x="7257420" y="4422288"/>
            <a:ext cx="3910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15 </a:t>
            </a:r>
          </a:p>
          <a:p>
            <a:pPr algn="ctr"/>
            <a:r>
              <a:rPr lang="ru-RU" sz="2400" b="1" dirty="0"/>
              <a:t>воспитанников</a:t>
            </a:r>
            <a:endParaRPr lang="ru-RU" sz="3200" b="1" dirty="0"/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27DCF60D-347A-4C8E-AF0C-A628DD04524F}"/>
              </a:ext>
            </a:extLst>
          </p:cNvPr>
          <p:cNvCxnSpPr>
            <a:cxnSpLocks/>
          </p:cNvCxnSpPr>
          <p:nvPr/>
        </p:nvCxnSpPr>
        <p:spPr>
          <a:xfrm flipV="1">
            <a:off x="7506486" y="4069976"/>
            <a:ext cx="3672502" cy="9209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7234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30F2E7-947A-4642-A377-4B256BD487EE}"/>
              </a:ext>
            </a:extLst>
          </p:cNvPr>
          <p:cNvSpPr txBox="1"/>
          <p:nvPr/>
        </p:nvSpPr>
        <p:spPr>
          <a:xfrm>
            <a:off x="1524001" y="247561"/>
            <a:ext cx="98202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СОТРУДНИЧЕСТВО С  БЮДЖЕТНЫМ УЧРЕЖДЕНИЕМ ХАНТЫ-МАНСИЙСКОГО </a:t>
            </a:r>
          </a:p>
          <a:p>
            <a:pPr algn="ctr"/>
            <a:r>
              <a:rPr lang="ru-RU" b="1" dirty="0"/>
              <a:t>АВТОНОМНОГО ОКРУГА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‒ </a:t>
            </a:r>
            <a:r>
              <a:rPr lang="ru-RU" b="1" dirty="0"/>
              <a:t>ЮГРЫ «НИЖНЕВАРТОВСКАЯ ГОРОДСКАЯ ДЕТСКАЯ ПОЛИКЛИНИКА» 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68499CE-C4BE-40CD-A58F-9115164A3597}"/>
              </a:ext>
            </a:extLst>
          </p:cNvPr>
          <p:cNvGrpSpPr/>
          <p:nvPr/>
        </p:nvGrpSpPr>
        <p:grpSpPr>
          <a:xfrm>
            <a:off x="4910625" y="3402357"/>
            <a:ext cx="3171600" cy="2573286"/>
            <a:chOff x="4634400" y="2115714"/>
            <a:chExt cx="3171600" cy="257328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Шестиугольник 6">
              <a:extLst>
                <a:ext uri="{FF2B5EF4-FFF2-40B4-BE49-F238E27FC236}">
                  <a16:creationId xmlns:a16="http://schemas.microsoft.com/office/drawing/2014/main" id="{920D6CC3-BB5D-4983-B2F1-DDC2F6C660E4}"/>
                </a:ext>
              </a:extLst>
            </p:cNvPr>
            <p:cNvSpPr/>
            <p:nvPr/>
          </p:nvSpPr>
          <p:spPr>
            <a:xfrm>
              <a:off x="5272796" y="2349000"/>
              <a:ext cx="2533204" cy="2183796"/>
            </a:xfrm>
            <a:prstGeom prst="hexagon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Шестиугольник 7">
              <a:extLst>
                <a:ext uri="{FF2B5EF4-FFF2-40B4-BE49-F238E27FC236}">
                  <a16:creationId xmlns:a16="http://schemas.microsoft.com/office/drawing/2014/main" id="{28A1E4E8-03E8-4D06-B8CB-7F2C78228696}"/>
                </a:ext>
              </a:extLst>
            </p:cNvPr>
            <p:cNvSpPr/>
            <p:nvPr/>
          </p:nvSpPr>
          <p:spPr>
            <a:xfrm>
              <a:off x="4634400" y="2169000"/>
              <a:ext cx="2923200" cy="2520000"/>
            </a:xfrm>
            <a:prstGeom prst="hexag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CBD41F87-2DB3-4EDF-9AB5-0892E0EC8210}"/>
                </a:ext>
              </a:extLst>
            </p:cNvPr>
            <p:cNvSpPr/>
            <p:nvPr/>
          </p:nvSpPr>
          <p:spPr>
            <a:xfrm>
              <a:off x="4645302" y="2115714"/>
              <a:ext cx="810000" cy="810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A4C5804-AAD8-4010-8E9A-03650CB74566}"/>
              </a:ext>
            </a:extLst>
          </p:cNvPr>
          <p:cNvGrpSpPr/>
          <p:nvPr/>
        </p:nvGrpSpPr>
        <p:grpSpPr>
          <a:xfrm>
            <a:off x="1433287" y="3436061"/>
            <a:ext cx="3171600" cy="2551234"/>
            <a:chOff x="4634400" y="2137766"/>
            <a:chExt cx="3171600" cy="255123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4" name="Шестиугольник 13">
              <a:extLst>
                <a:ext uri="{FF2B5EF4-FFF2-40B4-BE49-F238E27FC236}">
                  <a16:creationId xmlns:a16="http://schemas.microsoft.com/office/drawing/2014/main" id="{D81B3C24-E43A-4B1E-B1F9-C9C140FA7879}"/>
                </a:ext>
              </a:extLst>
            </p:cNvPr>
            <p:cNvSpPr/>
            <p:nvPr/>
          </p:nvSpPr>
          <p:spPr>
            <a:xfrm>
              <a:off x="5272796" y="2349000"/>
              <a:ext cx="2533204" cy="2183796"/>
            </a:xfrm>
            <a:prstGeom prst="hexagon">
              <a:avLst/>
            </a:prstGeom>
            <a:solidFill>
              <a:srgbClr val="F07F0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Шестиугольник 14">
              <a:extLst>
                <a:ext uri="{FF2B5EF4-FFF2-40B4-BE49-F238E27FC236}">
                  <a16:creationId xmlns:a16="http://schemas.microsoft.com/office/drawing/2014/main" id="{738B1C6C-FDF2-4D4D-B842-BB9A7E05CBB5}"/>
                </a:ext>
              </a:extLst>
            </p:cNvPr>
            <p:cNvSpPr/>
            <p:nvPr/>
          </p:nvSpPr>
          <p:spPr>
            <a:xfrm>
              <a:off x="4634400" y="2169000"/>
              <a:ext cx="2923200" cy="2520000"/>
            </a:xfrm>
            <a:prstGeom prst="hexag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9548CFEA-C293-49C0-8279-D75221D1B038}"/>
                </a:ext>
              </a:extLst>
            </p:cNvPr>
            <p:cNvSpPr/>
            <p:nvPr/>
          </p:nvSpPr>
          <p:spPr>
            <a:xfrm>
              <a:off x="4674377" y="2137766"/>
              <a:ext cx="810000" cy="810000"/>
            </a:xfrm>
            <a:prstGeom prst="ellipse">
              <a:avLst/>
            </a:prstGeom>
            <a:solidFill>
              <a:srgbClr val="F07F0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5FEC102-5911-4A09-A8EA-D57D60A1D747}"/>
              </a:ext>
            </a:extLst>
          </p:cNvPr>
          <p:cNvSpPr txBox="1"/>
          <p:nvPr/>
        </p:nvSpPr>
        <p:spPr>
          <a:xfrm>
            <a:off x="1796585" y="4270236"/>
            <a:ext cx="2125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ЕЖЕДНЕВНЫЙ ОСМОТР ДЕТЕЙ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BA87FB7-2C05-4245-ACC3-D398C47F02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518385" y="3823164"/>
            <a:ext cx="504000" cy="504000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76B70D49-E82C-4E96-9E15-6F9595924B6C}"/>
              </a:ext>
            </a:extLst>
          </p:cNvPr>
          <p:cNvGrpSpPr/>
          <p:nvPr/>
        </p:nvGrpSpPr>
        <p:grpSpPr>
          <a:xfrm>
            <a:off x="8374731" y="3410105"/>
            <a:ext cx="3171600" cy="2591890"/>
            <a:chOff x="4634400" y="2097110"/>
            <a:chExt cx="3171600" cy="259189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2" name="Шестиугольник 21">
              <a:extLst>
                <a:ext uri="{FF2B5EF4-FFF2-40B4-BE49-F238E27FC236}">
                  <a16:creationId xmlns:a16="http://schemas.microsoft.com/office/drawing/2014/main" id="{E948C34B-18E6-432B-9876-986182307D36}"/>
                </a:ext>
              </a:extLst>
            </p:cNvPr>
            <p:cNvSpPr/>
            <p:nvPr/>
          </p:nvSpPr>
          <p:spPr>
            <a:xfrm>
              <a:off x="5272796" y="2349000"/>
              <a:ext cx="2533204" cy="2183796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Шестиугольник 22">
              <a:extLst>
                <a:ext uri="{FF2B5EF4-FFF2-40B4-BE49-F238E27FC236}">
                  <a16:creationId xmlns:a16="http://schemas.microsoft.com/office/drawing/2014/main" id="{59BE5A69-EDD3-477A-BD53-CDB5C3C86042}"/>
                </a:ext>
              </a:extLst>
            </p:cNvPr>
            <p:cNvSpPr/>
            <p:nvPr/>
          </p:nvSpPr>
          <p:spPr>
            <a:xfrm>
              <a:off x="4634400" y="2169000"/>
              <a:ext cx="2923200" cy="2520000"/>
            </a:xfrm>
            <a:prstGeom prst="hexag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CA921832-4636-4E8A-B813-AA66D276B699}"/>
                </a:ext>
              </a:extLst>
            </p:cNvPr>
            <p:cNvSpPr/>
            <p:nvPr/>
          </p:nvSpPr>
          <p:spPr>
            <a:xfrm>
              <a:off x="4684203" y="2097110"/>
              <a:ext cx="810000" cy="810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AC39FE41-2B85-4F46-8084-238A77A956F4}"/>
              </a:ext>
            </a:extLst>
          </p:cNvPr>
          <p:cNvGrpSpPr/>
          <p:nvPr/>
        </p:nvGrpSpPr>
        <p:grpSpPr>
          <a:xfrm>
            <a:off x="3242768" y="840091"/>
            <a:ext cx="5860050" cy="2237060"/>
            <a:chOff x="1234105" y="2146500"/>
            <a:chExt cx="4185000" cy="2047500"/>
          </a:xfrm>
        </p:grpSpPr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77B721AC-4547-44C2-9CC9-E4DADBCCE367}"/>
                </a:ext>
              </a:extLst>
            </p:cNvPr>
            <p:cNvSpPr/>
            <p:nvPr/>
          </p:nvSpPr>
          <p:spPr>
            <a:xfrm>
              <a:off x="2042428" y="2305763"/>
              <a:ext cx="277144" cy="495000"/>
            </a:xfrm>
            <a:prstGeom prst="ellipse">
              <a:avLst/>
            </a:prstGeom>
            <a:solidFill>
              <a:srgbClr val="4E8542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0E3B886C-627F-42FD-92F1-6ABB661112BB}"/>
                </a:ext>
              </a:extLst>
            </p:cNvPr>
            <p:cNvSpPr/>
            <p:nvPr/>
          </p:nvSpPr>
          <p:spPr>
            <a:xfrm>
              <a:off x="4337428" y="2304000"/>
              <a:ext cx="277144" cy="495000"/>
            </a:xfrm>
            <a:prstGeom prst="ellipse">
              <a:avLst/>
            </a:prstGeom>
            <a:solidFill>
              <a:srgbClr val="4E8542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B221918B-F154-4342-B444-4D96C457548B}"/>
                </a:ext>
              </a:extLst>
            </p:cNvPr>
            <p:cNvSpPr/>
            <p:nvPr/>
          </p:nvSpPr>
          <p:spPr>
            <a:xfrm>
              <a:off x="1416000" y="2439000"/>
              <a:ext cx="3825000" cy="157500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id="{9F90CA2A-2015-4557-B7E5-DC95A929EFBE}"/>
                </a:ext>
              </a:extLst>
            </p:cNvPr>
            <p:cNvSpPr/>
            <p:nvPr/>
          </p:nvSpPr>
          <p:spPr>
            <a:xfrm>
              <a:off x="2181000" y="2304000"/>
              <a:ext cx="2295000" cy="270000"/>
            </a:xfrm>
            <a:custGeom>
              <a:avLst/>
              <a:gdLst>
                <a:gd name="connsiteX0" fmla="*/ 0 w 2295000"/>
                <a:gd name="connsiteY0" fmla="*/ 0 h 270000"/>
                <a:gd name="connsiteX1" fmla="*/ 45001 w 2295000"/>
                <a:gd name="connsiteY1" fmla="*/ 0 h 270000"/>
                <a:gd name="connsiteX2" fmla="*/ 2249999 w 2295000"/>
                <a:gd name="connsiteY2" fmla="*/ 0 h 270000"/>
                <a:gd name="connsiteX3" fmla="*/ 2295000 w 2295000"/>
                <a:gd name="connsiteY3" fmla="*/ 0 h 270000"/>
                <a:gd name="connsiteX4" fmla="*/ 2295000 w 2295000"/>
                <a:gd name="connsiteY4" fmla="*/ 45001 h 270000"/>
                <a:gd name="connsiteX5" fmla="*/ 2295000 w 2295000"/>
                <a:gd name="connsiteY5" fmla="*/ 90000 h 270000"/>
                <a:gd name="connsiteX6" fmla="*/ 2295000 w 2295000"/>
                <a:gd name="connsiteY6" fmla="*/ 224999 h 270000"/>
                <a:gd name="connsiteX7" fmla="*/ 2249999 w 2295000"/>
                <a:gd name="connsiteY7" fmla="*/ 270000 h 270000"/>
                <a:gd name="connsiteX8" fmla="*/ 45001 w 2295000"/>
                <a:gd name="connsiteY8" fmla="*/ 270000 h 270000"/>
                <a:gd name="connsiteX9" fmla="*/ 0 w 2295000"/>
                <a:gd name="connsiteY9" fmla="*/ 224999 h 270000"/>
                <a:gd name="connsiteX10" fmla="*/ 0 w 2295000"/>
                <a:gd name="connsiteY10" fmla="*/ 90000 h 270000"/>
                <a:gd name="connsiteX11" fmla="*/ 0 w 2295000"/>
                <a:gd name="connsiteY11" fmla="*/ 45001 h 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95000" h="270000">
                  <a:moveTo>
                    <a:pt x="0" y="0"/>
                  </a:moveTo>
                  <a:lnTo>
                    <a:pt x="45001" y="0"/>
                  </a:lnTo>
                  <a:lnTo>
                    <a:pt x="2249999" y="0"/>
                  </a:lnTo>
                  <a:lnTo>
                    <a:pt x="2295000" y="0"/>
                  </a:lnTo>
                  <a:lnTo>
                    <a:pt x="2295000" y="45001"/>
                  </a:lnTo>
                  <a:lnTo>
                    <a:pt x="2295000" y="90000"/>
                  </a:lnTo>
                  <a:lnTo>
                    <a:pt x="2295000" y="224999"/>
                  </a:lnTo>
                  <a:cubicBezTo>
                    <a:pt x="2295000" y="249852"/>
                    <a:pt x="2274852" y="270000"/>
                    <a:pt x="2249999" y="270000"/>
                  </a:cubicBezTo>
                  <a:lnTo>
                    <a:pt x="45001" y="270000"/>
                  </a:lnTo>
                  <a:cubicBezTo>
                    <a:pt x="20148" y="270000"/>
                    <a:pt x="0" y="249852"/>
                    <a:pt x="0" y="224999"/>
                  </a:cubicBezTo>
                  <a:lnTo>
                    <a:pt x="0" y="90000"/>
                  </a:lnTo>
                  <a:lnTo>
                    <a:pt x="0" y="45001"/>
                  </a:lnTo>
                  <a:close/>
                </a:path>
              </a:pathLst>
            </a:custGeom>
            <a:solidFill>
              <a:srgbClr val="4E854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7E0F22E2-FE71-4BC9-8D77-7F816E0054CF}"/>
                </a:ext>
              </a:extLst>
            </p:cNvPr>
            <p:cNvSpPr/>
            <p:nvPr/>
          </p:nvSpPr>
          <p:spPr>
            <a:xfrm>
              <a:off x="3063704" y="2146500"/>
              <a:ext cx="442495" cy="585000"/>
            </a:xfrm>
            <a:prstGeom prst="ellipse">
              <a:avLst/>
            </a:prstGeom>
            <a:solidFill>
              <a:srgbClr val="4E854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F88D31C4-6965-456F-A8DD-7B27CE71FBF8}"/>
                </a:ext>
              </a:extLst>
            </p:cNvPr>
            <p:cNvSpPr/>
            <p:nvPr/>
          </p:nvSpPr>
          <p:spPr>
            <a:xfrm>
              <a:off x="1418944" y="3139271"/>
              <a:ext cx="3817425" cy="874728"/>
            </a:xfrm>
            <a:custGeom>
              <a:avLst/>
              <a:gdLst>
                <a:gd name="connsiteX0" fmla="*/ 281 w 3817425"/>
                <a:gd name="connsiteY0" fmla="*/ 0 h 874728"/>
                <a:gd name="connsiteX1" fmla="*/ 3817425 w 3817425"/>
                <a:gd name="connsiteY1" fmla="*/ 0 h 874728"/>
                <a:gd name="connsiteX2" fmla="*/ 3817425 w 3817425"/>
                <a:gd name="connsiteY2" fmla="*/ 561514 h 874728"/>
                <a:gd name="connsiteX3" fmla="*/ 3817425 w 3817425"/>
                <a:gd name="connsiteY3" fmla="*/ 565051 h 874728"/>
                <a:gd name="connsiteX4" fmla="*/ 3816711 w 3817425"/>
                <a:gd name="connsiteY4" fmla="*/ 565051 h 874728"/>
                <a:gd name="connsiteX5" fmla="*/ 3792811 w 3817425"/>
                <a:gd name="connsiteY5" fmla="*/ 683431 h 874728"/>
                <a:gd name="connsiteX6" fmla="*/ 3504211 w 3817425"/>
                <a:gd name="connsiteY6" fmla="*/ 874728 h 874728"/>
                <a:gd name="connsiteX7" fmla="*/ 3497773 w 3817425"/>
                <a:gd name="connsiteY7" fmla="*/ 874079 h 874728"/>
                <a:gd name="connsiteX8" fmla="*/ 319652 w 3817425"/>
                <a:gd name="connsiteY8" fmla="*/ 874079 h 874728"/>
                <a:gd name="connsiteX9" fmla="*/ 313214 w 3817425"/>
                <a:gd name="connsiteY9" fmla="*/ 874728 h 874728"/>
                <a:gd name="connsiteX10" fmla="*/ 24614 w 3817425"/>
                <a:gd name="connsiteY10" fmla="*/ 683431 h 874728"/>
                <a:gd name="connsiteX11" fmla="*/ 714 w 3817425"/>
                <a:gd name="connsiteY11" fmla="*/ 565051 h 874728"/>
                <a:gd name="connsiteX12" fmla="*/ 281 w 3817425"/>
                <a:gd name="connsiteY12" fmla="*/ 565051 h 874728"/>
                <a:gd name="connsiteX13" fmla="*/ 281 w 3817425"/>
                <a:gd name="connsiteY13" fmla="*/ 562907 h 874728"/>
                <a:gd name="connsiteX14" fmla="*/ 0 w 3817425"/>
                <a:gd name="connsiteY14" fmla="*/ 561514 h 874728"/>
                <a:gd name="connsiteX15" fmla="*/ 281 w 3817425"/>
                <a:gd name="connsiteY15" fmla="*/ 560121 h 874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17425" h="874728">
                  <a:moveTo>
                    <a:pt x="281" y="0"/>
                  </a:moveTo>
                  <a:lnTo>
                    <a:pt x="3817425" y="0"/>
                  </a:lnTo>
                  <a:lnTo>
                    <a:pt x="3817425" y="561514"/>
                  </a:lnTo>
                  <a:lnTo>
                    <a:pt x="3817425" y="565051"/>
                  </a:lnTo>
                  <a:lnTo>
                    <a:pt x="3816711" y="565051"/>
                  </a:lnTo>
                  <a:lnTo>
                    <a:pt x="3792811" y="683431"/>
                  </a:lnTo>
                  <a:cubicBezTo>
                    <a:pt x="3745263" y="795848"/>
                    <a:pt x="3633948" y="874728"/>
                    <a:pt x="3504211" y="874728"/>
                  </a:cubicBezTo>
                  <a:lnTo>
                    <a:pt x="3497773" y="874079"/>
                  </a:lnTo>
                  <a:lnTo>
                    <a:pt x="319652" y="874079"/>
                  </a:lnTo>
                  <a:lnTo>
                    <a:pt x="313214" y="874728"/>
                  </a:lnTo>
                  <a:cubicBezTo>
                    <a:pt x="183477" y="874728"/>
                    <a:pt x="72162" y="795848"/>
                    <a:pt x="24614" y="683431"/>
                  </a:cubicBezTo>
                  <a:lnTo>
                    <a:pt x="714" y="565051"/>
                  </a:lnTo>
                  <a:lnTo>
                    <a:pt x="281" y="565051"/>
                  </a:lnTo>
                  <a:lnTo>
                    <a:pt x="281" y="562907"/>
                  </a:lnTo>
                  <a:lnTo>
                    <a:pt x="0" y="561514"/>
                  </a:lnTo>
                  <a:lnTo>
                    <a:pt x="281" y="560121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6CE2DD25-A6B3-4FF1-BE81-198E77A1A3BF}"/>
                </a:ext>
              </a:extLst>
            </p:cNvPr>
            <p:cNvSpPr/>
            <p:nvPr/>
          </p:nvSpPr>
          <p:spPr>
            <a:xfrm>
              <a:off x="1234105" y="3147492"/>
              <a:ext cx="4185000" cy="1046508"/>
            </a:xfrm>
            <a:prstGeom prst="rect">
              <a:avLst/>
            </a:prstGeom>
            <a:solidFill>
              <a:srgbClr val="4E854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A6BF3B3D-9116-43AA-9054-494B871F283B}"/>
                </a:ext>
              </a:extLst>
            </p:cNvPr>
            <p:cNvSpPr/>
            <p:nvPr/>
          </p:nvSpPr>
          <p:spPr>
            <a:xfrm>
              <a:off x="1416132" y="3358110"/>
              <a:ext cx="653507" cy="653507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F9BF340F-EAAF-4094-9CF8-35BEDB56A98F}"/>
                </a:ext>
              </a:extLst>
            </p:cNvPr>
            <p:cNvSpPr/>
            <p:nvPr/>
          </p:nvSpPr>
          <p:spPr>
            <a:xfrm>
              <a:off x="4582862" y="3358110"/>
              <a:ext cx="653507" cy="653507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                         </a:t>
              </a: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61FCA072-FE78-4045-9307-79AFC44263C8}"/>
                </a:ext>
              </a:extLst>
            </p:cNvPr>
            <p:cNvSpPr/>
            <p:nvPr/>
          </p:nvSpPr>
          <p:spPr>
            <a:xfrm>
              <a:off x="1735741" y="3358111"/>
              <a:ext cx="3187878" cy="65350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B0BA61A0-E95A-4112-842A-6CF0A3FFE866}"/>
                </a:ext>
              </a:extLst>
            </p:cNvPr>
            <p:cNvSpPr/>
            <p:nvPr/>
          </p:nvSpPr>
          <p:spPr>
            <a:xfrm>
              <a:off x="1416843" y="3136889"/>
              <a:ext cx="3819525" cy="56072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        </a:t>
              </a: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id="{9391E33C-AB72-46C9-8FC5-54D2043DF212}"/>
                </a:ext>
              </a:extLst>
            </p:cNvPr>
            <p:cNvSpPr/>
            <p:nvPr/>
          </p:nvSpPr>
          <p:spPr>
            <a:xfrm>
              <a:off x="1416132" y="3139271"/>
              <a:ext cx="3820238" cy="874729"/>
            </a:xfrm>
            <a:custGeom>
              <a:avLst/>
              <a:gdLst>
                <a:gd name="connsiteX0" fmla="*/ 711 w 3820238"/>
                <a:gd name="connsiteY0" fmla="*/ 0 h 874729"/>
                <a:gd name="connsiteX1" fmla="*/ 3820236 w 3820238"/>
                <a:gd name="connsiteY1" fmla="*/ 0 h 874729"/>
                <a:gd name="connsiteX2" fmla="*/ 3820236 w 3820238"/>
                <a:gd name="connsiteY2" fmla="*/ 547965 h 874729"/>
                <a:gd name="connsiteX3" fmla="*/ 3820238 w 3820238"/>
                <a:gd name="connsiteY3" fmla="*/ 547975 h 874729"/>
                <a:gd name="connsiteX4" fmla="*/ 3820236 w 3820238"/>
                <a:gd name="connsiteY4" fmla="*/ 547985 h 874729"/>
                <a:gd name="connsiteX5" fmla="*/ 3820236 w 3820238"/>
                <a:gd name="connsiteY5" fmla="*/ 560728 h 874729"/>
                <a:gd name="connsiteX6" fmla="*/ 3817664 w 3820238"/>
                <a:gd name="connsiteY6" fmla="*/ 560728 h 874729"/>
                <a:gd name="connsiteX7" fmla="*/ 3794560 w 3820238"/>
                <a:gd name="connsiteY7" fmla="*/ 675162 h 874729"/>
                <a:gd name="connsiteX8" fmla="*/ 3559337 w 3820238"/>
                <a:gd name="connsiteY8" fmla="*/ 868091 h 874729"/>
                <a:gd name="connsiteX9" fmla="*/ 3507487 w 3820238"/>
                <a:gd name="connsiteY9" fmla="*/ 873317 h 874729"/>
                <a:gd name="connsiteX10" fmla="*/ 3507487 w 3820238"/>
                <a:gd name="connsiteY10" fmla="*/ 874729 h 874729"/>
                <a:gd name="connsiteX11" fmla="*/ 3493484 w 3820238"/>
                <a:gd name="connsiteY11" fmla="*/ 874729 h 874729"/>
                <a:gd name="connsiteX12" fmla="*/ 326754 w 3820238"/>
                <a:gd name="connsiteY12" fmla="*/ 874729 h 874729"/>
                <a:gd name="connsiteX13" fmla="*/ 319609 w 3820238"/>
                <a:gd name="connsiteY13" fmla="*/ 874729 h 874729"/>
                <a:gd name="connsiteX14" fmla="*/ 319609 w 3820238"/>
                <a:gd name="connsiteY14" fmla="*/ 874009 h 874729"/>
                <a:gd name="connsiteX15" fmla="*/ 260902 w 3820238"/>
                <a:gd name="connsiteY15" fmla="*/ 868091 h 874729"/>
                <a:gd name="connsiteX16" fmla="*/ 19827 w 3820238"/>
                <a:gd name="connsiteY16" fmla="*/ 660324 h 874729"/>
                <a:gd name="connsiteX17" fmla="*/ 2251 w 3820238"/>
                <a:gd name="connsiteY17" fmla="*/ 560728 h 874729"/>
                <a:gd name="connsiteX18" fmla="*/ 711 w 3820238"/>
                <a:gd name="connsiteY18" fmla="*/ 560728 h 874729"/>
                <a:gd name="connsiteX19" fmla="*/ 711 w 3820238"/>
                <a:gd name="connsiteY19" fmla="*/ 552004 h 874729"/>
                <a:gd name="connsiteX20" fmla="*/ 0 w 3820238"/>
                <a:gd name="connsiteY20" fmla="*/ 547975 h 874729"/>
                <a:gd name="connsiteX21" fmla="*/ 711 w 3820238"/>
                <a:gd name="connsiteY21" fmla="*/ 543946 h 874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20238" h="874729">
                  <a:moveTo>
                    <a:pt x="711" y="0"/>
                  </a:moveTo>
                  <a:lnTo>
                    <a:pt x="3820236" y="0"/>
                  </a:lnTo>
                  <a:lnTo>
                    <a:pt x="3820236" y="547965"/>
                  </a:lnTo>
                  <a:lnTo>
                    <a:pt x="3820238" y="547975"/>
                  </a:lnTo>
                  <a:lnTo>
                    <a:pt x="3820236" y="547985"/>
                  </a:lnTo>
                  <a:lnTo>
                    <a:pt x="3820236" y="560728"/>
                  </a:lnTo>
                  <a:lnTo>
                    <a:pt x="3817664" y="560728"/>
                  </a:lnTo>
                  <a:lnTo>
                    <a:pt x="3794560" y="675162"/>
                  </a:lnTo>
                  <a:cubicBezTo>
                    <a:pt x="3753224" y="772893"/>
                    <a:pt x="3665691" y="846327"/>
                    <a:pt x="3559337" y="868091"/>
                  </a:cubicBezTo>
                  <a:lnTo>
                    <a:pt x="3507487" y="873317"/>
                  </a:lnTo>
                  <a:lnTo>
                    <a:pt x="3507487" y="874729"/>
                  </a:lnTo>
                  <a:lnTo>
                    <a:pt x="3493484" y="874729"/>
                  </a:lnTo>
                  <a:lnTo>
                    <a:pt x="326754" y="874729"/>
                  </a:lnTo>
                  <a:lnTo>
                    <a:pt x="319609" y="874729"/>
                  </a:lnTo>
                  <a:lnTo>
                    <a:pt x="319609" y="874009"/>
                  </a:lnTo>
                  <a:lnTo>
                    <a:pt x="260902" y="868091"/>
                  </a:lnTo>
                  <a:cubicBezTo>
                    <a:pt x="149230" y="845239"/>
                    <a:pt x="58308" y="765420"/>
                    <a:pt x="19827" y="660324"/>
                  </a:cubicBezTo>
                  <a:lnTo>
                    <a:pt x="2251" y="560728"/>
                  </a:lnTo>
                  <a:lnTo>
                    <a:pt x="711" y="560728"/>
                  </a:lnTo>
                  <a:lnTo>
                    <a:pt x="711" y="552004"/>
                  </a:lnTo>
                  <a:lnTo>
                    <a:pt x="0" y="547975"/>
                  </a:lnTo>
                  <a:lnTo>
                    <a:pt x="711" y="543946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4CB1A234-27B0-46E1-8AD6-E0DCCB0FB502}"/>
              </a:ext>
            </a:extLst>
          </p:cNvPr>
          <p:cNvSpPr/>
          <p:nvPr/>
        </p:nvSpPr>
        <p:spPr>
          <a:xfrm>
            <a:off x="4154827" y="1706846"/>
            <a:ext cx="40349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ВРАЧ-ПЕДИАТР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C7B091C-3015-432B-8937-595999629C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111" y="1704604"/>
            <a:ext cx="716933" cy="71693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BB9CDCF-5821-41C2-A584-67B93F9E2B66}"/>
              </a:ext>
            </a:extLst>
          </p:cNvPr>
          <p:cNvSpPr txBox="1"/>
          <p:nvPr/>
        </p:nvSpPr>
        <p:spPr>
          <a:xfrm>
            <a:off x="5304052" y="4246061"/>
            <a:ext cx="2125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ФИКСАЦИЯ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В ЖУРНАЛЕ ОСМОТРА ДЕТЕЙ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C6FE48C-634A-4399-AA49-AC853D6CD1BA}"/>
              </a:ext>
            </a:extLst>
          </p:cNvPr>
          <p:cNvSpPr txBox="1"/>
          <p:nvPr/>
        </p:nvSpPr>
        <p:spPr>
          <a:xfrm>
            <a:off x="8364907" y="4399949"/>
            <a:ext cx="3181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КОНСУЛЬТИРОВАНИЕ РОДИТЕЛЕЙ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FD5651D-37F9-4554-A635-8CFA0299FF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464" y="3504432"/>
            <a:ext cx="609600" cy="60960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39530B22-F761-4E90-81CF-E8376D2075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082" y="3532142"/>
            <a:ext cx="510889" cy="510889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7955660F-2BB8-4246-AA37-9ED084057C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319" y="3422766"/>
            <a:ext cx="641499" cy="64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08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69"/>
          <p:cNvGrpSpPr/>
          <p:nvPr/>
        </p:nvGrpSpPr>
        <p:grpSpPr>
          <a:xfrm>
            <a:off x="295836" y="2008094"/>
            <a:ext cx="3092823" cy="3074896"/>
            <a:chOff x="1946350" y="1119486"/>
            <a:chExt cx="3162364" cy="3162364"/>
          </a:xfrm>
        </p:grpSpPr>
        <p:sp>
          <p:nvSpPr>
            <p:cNvPr id="5" name="椭圆 170"/>
            <p:cNvSpPr/>
            <p:nvPr/>
          </p:nvSpPr>
          <p:spPr>
            <a:xfrm>
              <a:off x="1946350" y="1119486"/>
              <a:ext cx="3162364" cy="3162364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5400000" scaled="1"/>
              <a:tileRect/>
            </a:gradFill>
            <a:ln w="19050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79400" dist="152400" dir="2700000" sx="102000" sy="102000" algn="tl" rotWithShape="0">
                <a:prstClr val="black">
                  <a:alpha val="28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" name="组合 171"/>
            <p:cNvGrpSpPr/>
            <p:nvPr/>
          </p:nvGrpSpPr>
          <p:grpSpPr>
            <a:xfrm>
              <a:off x="2257711" y="1402820"/>
              <a:ext cx="2573038" cy="2573038"/>
              <a:chOff x="3739822" y="2440887"/>
              <a:chExt cx="1970936" cy="1970936"/>
            </a:xfrm>
          </p:grpSpPr>
          <p:sp>
            <p:nvSpPr>
              <p:cNvPr id="7" name="圆角矩形 172"/>
              <p:cNvSpPr/>
              <p:nvPr/>
            </p:nvSpPr>
            <p:spPr>
              <a:xfrm>
                <a:off x="3739822" y="2440887"/>
                <a:ext cx="1970936" cy="1970936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ysClr val="window" lastClr="FFFFFF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椭圆 173"/>
              <p:cNvSpPr>
                <a:spLocks noChangeAspect="1"/>
              </p:cNvSpPr>
              <p:nvPr/>
            </p:nvSpPr>
            <p:spPr>
              <a:xfrm>
                <a:off x="3837054" y="2549460"/>
                <a:ext cx="1776466" cy="1776466"/>
              </a:xfrm>
              <a:prstGeom prst="ellipse">
                <a:avLst/>
              </a:prstGeom>
              <a:gradFill>
                <a:gsLst>
                  <a:gs pos="0">
                    <a:srgbClr val="ED492C"/>
                  </a:gs>
                  <a:gs pos="100000">
                    <a:srgbClr val="DE163D"/>
                  </a:gs>
                </a:gsLst>
                <a:lin ang="27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0" name="组合 175"/>
          <p:cNvGrpSpPr/>
          <p:nvPr/>
        </p:nvGrpSpPr>
        <p:grpSpPr>
          <a:xfrm>
            <a:off x="3379613" y="1799781"/>
            <a:ext cx="914400" cy="871387"/>
            <a:chOff x="4156892" y="2537102"/>
            <a:chExt cx="1237657" cy="1165464"/>
          </a:xfrm>
        </p:grpSpPr>
        <p:sp>
          <p:nvSpPr>
            <p:cNvPr id="12" name="椭圆 177"/>
            <p:cNvSpPr/>
            <p:nvPr/>
          </p:nvSpPr>
          <p:spPr>
            <a:xfrm>
              <a:off x="4267029" y="2729428"/>
              <a:ext cx="973138" cy="973138"/>
            </a:xfrm>
            <a:prstGeom prst="ellipse">
              <a:avLst/>
            </a:prstGeom>
            <a:gradFill>
              <a:gsLst>
                <a:gs pos="0">
                  <a:srgbClr val="ED492C"/>
                </a:gs>
                <a:gs pos="100000">
                  <a:srgbClr val="DE163D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92100" dist="88900" dir="2700000" algn="tl" rotWithShape="0">
                <a:prstClr val="black">
                  <a:alpha val="31000"/>
                </a:prstClr>
              </a:outerShdw>
            </a:effectLst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任意多边形 178"/>
            <p:cNvSpPr/>
            <p:nvPr/>
          </p:nvSpPr>
          <p:spPr>
            <a:xfrm>
              <a:off x="4156892" y="2619293"/>
              <a:ext cx="1060362" cy="1060362"/>
            </a:xfrm>
            <a:custGeom>
              <a:avLst/>
              <a:gdLst>
                <a:gd name="connsiteX0" fmla="*/ 2048072 w 2048072"/>
                <a:gd name="connsiteY0" fmla="*/ 1877343 h 2048072"/>
                <a:gd name="connsiteX1" fmla="*/ 2041869 w 2048072"/>
                <a:gd name="connsiteY1" fmla="*/ 1885638 h 2048072"/>
                <a:gd name="connsiteX2" fmla="*/ 1885638 w 2048072"/>
                <a:gd name="connsiteY2" fmla="*/ 2041869 h 2048072"/>
                <a:gd name="connsiteX3" fmla="*/ 1877343 w 2048072"/>
                <a:gd name="connsiteY3" fmla="*/ 2048072 h 2048072"/>
                <a:gd name="connsiteX4" fmla="*/ 1152525 w 2048072"/>
                <a:gd name="connsiteY4" fmla="*/ 0 h 2048072"/>
                <a:gd name="connsiteX5" fmla="*/ 1796913 w 2048072"/>
                <a:gd name="connsiteY5" fmla="*/ 196833 h 2048072"/>
                <a:gd name="connsiteX6" fmla="*/ 1846248 w 2048072"/>
                <a:gd name="connsiteY6" fmla="*/ 233725 h 2048072"/>
                <a:gd name="connsiteX7" fmla="*/ 233725 w 2048072"/>
                <a:gd name="connsiteY7" fmla="*/ 1846248 h 2048072"/>
                <a:gd name="connsiteX8" fmla="*/ 196833 w 2048072"/>
                <a:gd name="connsiteY8" fmla="*/ 1796913 h 2048072"/>
                <a:gd name="connsiteX9" fmla="*/ 0 w 2048072"/>
                <a:gd name="connsiteY9" fmla="*/ 1152525 h 2048072"/>
                <a:gd name="connsiteX10" fmla="*/ 1152525 w 2048072"/>
                <a:gd name="connsiteY10" fmla="*/ 0 h 20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8072" h="2048072">
                  <a:moveTo>
                    <a:pt x="2048072" y="1877343"/>
                  </a:moveTo>
                  <a:lnTo>
                    <a:pt x="2041869" y="1885638"/>
                  </a:lnTo>
                  <a:cubicBezTo>
                    <a:pt x="1994894" y="1942559"/>
                    <a:pt x="1942559" y="1994894"/>
                    <a:pt x="1885638" y="2041869"/>
                  </a:cubicBezTo>
                  <a:lnTo>
                    <a:pt x="1877343" y="2048072"/>
                  </a:lnTo>
                  <a:close/>
                  <a:moveTo>
                    <a:pt x="1152525" y="0"/>
                  </a:moveTo>
                  <a:cubicBezTo>
                    <a:pt x="1391221" y="0"/>
                    <a:pt x="1612969" y="72563"/>
                    <a:pt x="1796913" y="196833"/>
                  </a:cubicBezTo>
                  <a:lnTo>
                    <a:pt x="1846248" y="233725"/>
                  </a:lnTo>
                  <a:lnTo>
                    <a:pt x="233725" y="1846248"/>
                  </a:lnTo>
                  <a:lnTo>
                    <a:pt x="196833" y="1796913"/>
                  </a:lnTo>
                  <a:cubicBezTo>
                    <a:pt x="72563" y="1612969"/>
                    <a:pt x="0" y="1391221"/>
                    <a:pt x="0" y="1152525"/>
                  </a:cubicBezTo>
                  <a:cubicBezTo>
                    <a:pt x="0" y="516003"/>
                    <a:pt x="516003" y="0"/>
                    <a:pt x="1152525" y="0"/>
                  </a:cubicBezTo>
                  <a:close/>
                </a:path>
              </a:pathLst>
            </a:custGeom>
            <a:solidFill>
              <a:sysClr val="window" lastClr="FFFFFF">
                <a:alpha val="13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椭圆 179"/>
            <p:cNvSpPr/>
            <p:nvPr/>
          </p:nvSpPr>
          <p:spPr>
            <a:xfrm>
              <a:off x="4225983" y="2537102"/>
              <a:ext cx="493145" cy="493144"/>
            </a:xfrm>
            <a:prstGeom prst="ellipse">
              <a:avLst/>
            </a:prstGeom>
            <a:gradFill flip="none" rotWithShape="1">
              <a:gsLst>
                <a:gs pos="42000">
                  <a:srgbClr val="FFFFFF">
                    <a:alpha val="50000"/>
                  </a:srgbClr>
                </a:gs>
                <a:gs pos="100000">
                  <a:sysClr val="window" lastClr="FFFFFF">
                    <a:lumMod val="100000"/>
                    <a:alpha val="0"/>
                  </a:sysClr>
                </a:gs>
                <a:gs pos="0">
                  <a:sysClr val="window" lastClr="FFFFFF">
                    <a:alpha val="9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椭圆 180"/>
            <p:cNvSpPr/>
            <p:nvPr/>
          </p:nvSpPr>
          <p:spPr>
            <a:xfrm rot="19629600">
              <a:off x="4718497" y="3459142"/>
              <a:ext cx="676052" cy="220863"/>
            </a:xfrm>
            <a:prstGeom prst="ellipse">
              <a:avLst/>
            </a:prstGeom>
            <a:gradFill flip="none" rotWithShape="1">
              <a:gsLst>
                <a:gs pos="36000">
                  <a:srgbClr val="FFFFFF">
                    <a:alpha val="50000"/>
                  </a:srgbClr>
                </a:gs>
                <a:gs pos="100000">
                  <a:sysClr val="window" lastClr="FFFFFF">
                    <a:lumMod val="100000"/>
                    <a:alpha val="0"/>
                  </a:sysClr>
                </a:gs>
                <a:gs pos="0">
                  <a:sysClr val="window" lastClr="FFFFFF">
                    <a:alpha val="9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82"/>
          <p:cNvGrpSpPr/>
          <p:nvPr/>
        </p:nvGrpSpPr>
        <p:grpSpPr>
          <a:xfrm>
            <a:off x="3417998" y="2696564"/>
            <a:ext cx="914400" cy="871387"/>
            <a:chOff x="4156892" y="2537102"/>
            <a:chExt cx="1237657" cy="1165464"/>
          </a:xfrm>
        </p:grpSpPr>
        <p:sp>
          <p:nvSpPr>
            <p:cNvPr id="19" name="椭圆 184"/>
            <p:cNvSpPr/>
            <p:nvPr/>
          </p:nvSpPr>
          <p:spPr>
            <a:xfrm>
              <a:off x="4267030" y="2729428"/>
              <a:ext cx="973138" cy="973138"/>
            </a:xfrm>
            <a:prstGeom prst="ellipse">
              <a:avLst/>
            </a:prstGeom>
            <a:gradFill>
              <a:gsLst>
                <a:gs pos="0">
                  <a:srgbClr val="01B3C5"/>
                </a:gs>
                <a:gs pos="100000">
                  <a:srgbClr val="009F9B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92100" dist="88900" dir="2700000" algn="tl" rotWithShape="0">
                <a:prstClr val="black">
                  <a:alpha val="31000"/>
                </a:prstClr>
              </a:outerShdw>
            </a:effectLst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任意多边形 185"/>
            <p:cNvSpPr/>
            <p:nvPr/>
          </p:nvSpPr>
          <p:spPr>
            <a:xfrm>
              <a:off x="4156892" y="2619293"/>
              <a:ext cx="1060362" cy="1060362"/>
            </a:xfrm>
            <a:custGeom>
              <a:avLst/>
              <a:gdLst>
                <a:gd name="connsiteX0" fmla="*/ 2048072 w 2048072"/>
                <a:gd name="connsiteY0" fmla="*/ 1877343 h 2048072"/>
                <a:gd name="connsiteX1" fmla="*/ 2041869 w 2048072"/>
                <a:gd name="connsiteY1" fmla="*/ 1885638 h 2048072"/>
                <a:gd name="connsiteX2" fmla="*/ 1885638 w 2048072"/>
                <a:gd name="connsiteY2" fmla="*/ 2041869 h 2048072"/>
                <a:gd name="connsiteX3" fmla="*/ 1877343 w 2048072"/>
                <a:gd name="connsiteY3" fmla="*/ 2048072 h 2048072"/>
                <a:gd name="connsiteX4" fmla="*/ 1152525 w 2048072"/>
                <a:gd name="connsiteY4" fmla="*/ 0 h 2048072"/>
                <a:gd name="connsiteX5" fmla="*/ 1796913 w 2048072"/>
                <a:gd name="connsiteY5" fmla="*/ 196833 h 2048072"/>
                <a:gd name="connsiteX6" fmla="*/ 1846248 w 2048072"/>
                <a:gd name="connsiteY6" fmla="*/ 233725 h 2048072"/>
                <a:gd name="connsiteX7" fmla="*/ 233725 w 2048072"/>
                <a:gd name="connsiteY7" fmla="*/ 1846248 h 2048072"/>
                <a:gd name="connsiteX8" fmla="*/ 196833 w 2048072"/>
                <a:gd name="connsiteY8" fmla="*/ 1796913 h 2048072"/>
                <a:gd name="connsiteX9" fmla="*/ 0 w 2048072"/>
                <a:gd name="connsiteY9" fmla="*/ 1152525 h 2048072"/>
                <a:gd name="connsiteX10" fmla="*/ 1152525 w 2048072"/>
                <a:gd name="connsiteY10" fmla="*/ 0 h 20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8072" h="2048072">
                  <a:moveTo>
                    <a:pt x="2048072" y="1877343"/>
                  </a:moveTo>
                  <a:lnTo>
                    <a:pt x="2041869" y="1885638"/>
                  </a:lnTo>
                  <a:cubicBezTo>
                    <a:pt x="1994894" y="1942559"/>
                    <a:pt x="1942559" y="1994894"/>
                    <a:pt x="1885638" y="2041869"/>
                  </a:cubicBezTo>
                  <a:lnTo>
                    <a:pt x="1877343" y="2048072"/>
                  </a:lnTo>
                  <a:close/>
                  <a:moveTo>
                    <a:pt x="1152525" y="0"/>
                  </a:moveTo>
                  <a:cubicBezTo>
                    <a:pt x="1391221" y="0"/>
                    <a:pt x="1612969" y="72563"/>
                    <a:pt x="1796913" y="196833"/>
                  </a:cubicBezTo>
                  <a:lnTo>
                    <a:pt x="1846248" y="233725"/>
                  </a:lnTo>
                  <a:lnTo>
                    <a:pt x="233725" y="1846248"/>
                  </a:lnTo>
                  <a:lnTo>
                    <a:pt x="196833" y="1796913"/>
                  </a:lnTo>
                  <a:cubicBezTo>
                    <a:pt x="72563" y="1612969"/>
                    <a:pt x="0" y="1391221"/>
                    <a:pt x="0" y="1152525"/>
                  </a:cubicBezTo>
                  <a:cubicBezTo>
                    <a:pt x="0" y="516003"/>
                    <a:pt x="516003" y="0"/>
                    <a:pt x="1152525" y="0"/>
                  </a:cubicBezTo>
                  <a:close/>
                </a:path>
              </a:pathLst>
            </a:custGeom>
            <a:solidFill>
              <a:sysClr val="window" lastClr="FFFFFF">
                <a:alpha val="13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椭圆 186"/>
            <p:cNvSpPr/>
            <p:nvPr/>
          </p:nvSpPr>
          <p:spPr>
            <a:xfrm>
              <a:off x="4225983" y="2537102"/>
              <a:ext cx="493145" cy="493144"/>
            </a:xfrm>
            <a:prstGeom prst="ellipse">
              <a:avLst/>
            </a:prstGeom>
            <a:gradFill flip="none" rotWithShape="1">
              <a:gsLst>
                <a:gs pos="42000">
                  <a:srgbClr val="FFFFFF">
                    <a:alpha val="50000"/>
                  </a:srgbClr>
                </a:gs>
                <a:gs pos="100000">
                  <a:sysClr val="window" lastClr="FFFFFF">
                    <a:lumMod val="100000"/>
                    <a:alpha val="0"/>
                  </a:sysClr>
                </a:gs>
                <a:gs pos="0">
                  <a:sysClr val="window" lastClr="FFFFFF">
                    <a:alpha val="9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椭圆 187"/>
            <p:cNvSpPr/>
            <p:nvPr/>
          </p:nvSpPr>
          <p:spPr>
            <a:xfrm rot="19629600">
              <a:off x="4718497" y="3459142"/>
              <a:ext cx="676052" cy="220863"/>
            </a:xfrm>
            <a:prstGeom prst="ellipse">
              <a:avLst/>
            </a:prstGeom>
            <a:gradFill flip="none" rotWithShape="1">
              <a:gsLst>
                <a:gs pos="36000">
                  <a:srgbClr val="FFFFFF">
                    <a:alpha val="50000"/>
                  </a:srgbClr>
                </a:gs>
                <a:gs pos="100000">
                  <a:sysClr val="window" lastClr="FFFFFF">
                    <a:lumMod val="100000"/>
                    <a:alpha val="0"/>
                  </a:sysClr>
                </a:gs>
                <a:gs pos="0">
                  <a:sysClr val="window" lastClr="FFFFFF">
                    <a:alpha val="9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189"/>
          <p:cNvGrpSpPr/>
          <p:nvPr/>
        </p:nvGrpSpPr>
        <p:grpSpPr>
          <a:xfrm>
            <a:off x="3431796" y="3624785"/>
            <a:ext cx="914400" cy="871387"/>
            <a:chOff x="4156892" y="2537102"/>
            <a:chExt cx="1237657" cy="1165464"/>
          </a:xfrm>
        </p:grpSpPr>
        <p:sp>
          <p:nvSpPr>
            <p:cNvPr id="26" name="椭圆 191"/>
            <p:cNvSpPr/>
            <p:nvPr/>
          </p:nvSpPr>
          <p:spPr>
            <a:xfrm>
              <a:off x="4267030" y="2729428"/>
              <a:ext cx="973138" cy="973138"/>
            </a:xfrm>
            <a:prstGeom prst="ellipse">
              <a:avLst/>
            </a:prstGeom>
            <a:gradFill>
              <a:gsLst>
                <a:gs pos="0">
                  <a:srgbClr val="7B64A9"/>
                </a:gs>
                <a:gs pos="100000">
                  <a:srgbClr val="473F8E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92100" dist="88900" dir="2700000" algn="tl" rotWithShape="0">
                <a:prstClr val="black">
                  <a:alpha val="31000"/>
                </a:prstClr>
              </a:outerShdw>
            </a:effectLst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任意多边形 192"/>
            <p:cNvSpPr/>
            <p:nvPr/>
          </p:nvSpPr>
          <p:spPr>
            <a:xfrm>
              <a:off x="4156892" y="2619293"/>
              <a:ext cx="1060362" cy="1060362"/>
            </a:xfrm>
            <a:custGeom>
              <a:avLst/>
              <a:gdLst>
                <a:gd name="connsiteX0" fmla="*/ 2048072 w 2048072"/>
                <a:gd name="connsiteY0" fmla="*/ 1877343 h 2048072"/>
                <a:gd name="connsiteX1" fmla="*/ 2041869 w 2048072"/>
                <a:gd name="connsiteY1" fmla="*/ 1885638 h 2048072"/>
                <a:gd name="connsiteX2" fmla="*/ 1885638 w 2048072"/>
                <a:gd name="connsiteY2" fmla="*/ 2041869 h 2048072"/>
                <a:gd name="connsiteX3" fmla="*/ 1877343 w 2048072"/>
                <a:gd name="connsiteY3" fmla="*/ 2048072 h 2048072"/>
                <a:gd name="connsiteX4" fmla="*/ 1152525 w 2048072"/>
                <a:gd name="connsiteY4" fmla="*/ 0 h 2048072"/>
                <a:gd name="connsiteX5" fmla="*/ 1796913 w 2048072"/>
                <a:gd name="connsiteY5" fmla="*/ 196833 h 2048072"/>
                <a:gd name="connsiteX6" fmla="*/ 1846248 w 2048072"/>
                <a:gd name="connsiteY6" fmla="*/ 233725 h 2048072"/>
                <a:gd name="connsiteX7" fmla="*/ 233725 w 2048072"/>
                <a:gd name="connsiteY7" fmla="*/ 1846248 h 2048072"/>
                <a:gd name="connsiteX8" fmla="*/ 196833 w 2048072"/>
                <a:gd name="connsiteY8" fmla="*/ 1796913 h 2048072"/>
                <a:gd name="connsiteX9" fmla="*/ 0 w 2048072"/>
                <a:gd name="connsiteY9" fmla="*/ 1152525 h 2048072"/>
                <a:gd name="connsiteX10" fmla="*/ 1152525 w 2048072"/>
                <a:gd name="connsiteY10" fmla="*/ 0 h 20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8072" h="2048072">
                  <a:moveTo>
                    <a:pt x="2048072" y="1877343"/>
                  </a:moveTo>
                  <a:lnTo>
                    <a:pt x="2041869" y="1885638"/>
                  </a:lnTo>
                  <a:cubicBezTo>
                    <a:pt x="1994894" y="1942559"/>
                    <a:pt x="1942559" y="1994894"/>
                    <a:pt x="1885638" y="2041869"/>
                  </a:cubicBezTo>
                  <a:lnTo>
                    <a:pt x="1877343" y="2048072"/>
                  </a:lnTo>
                  <a:close/>
                  <a:moveTo>
                    <a:pt x="1152525" y="0"/>
                  </a:moveTo>
                  <a:cubicBezTo>
                    <a:pt x="1391221" y="0"/>
                    <a:pt x="1612969" y="72563"/>
                    <a:pt x="1796913" y="196833"/>
                  </a:cubicBezTo>
                  <a:lnTo>
                    <a:pt x="1846248" y="233725"/>
                  </a:lnTo>
                  <a:lnTo>
                    <a:pt x="233725" y="1846248"/>
                  </a:lnTo>
                  <a:lnTo>
                    <a:pt x="196833" y="1796913"/>
                  </a:lnTo>
                  <a:cubicBezTo>
                    <a:pt x="72563" y="1612969"/>
                    <a:pt x="0" y="1391221"/>
                    <a:pt x="0" y="1152525"/>
                  </a:cubicBezTo>
                  <a:cubicBezTo>
                    <a:pt x="0" y="516003"/>
                    <a:pt x="516003" y="0"/>
                    <a:pt x="1152525" y="0"/>
                  </a:cubicBezTo>
                  <a:close/>
                </a:path>
              </a:pathLst>
            </a:custGeom>
            <a:solidFill>
              <a:sysClr val="window" lastClr="FFFFFF">
                <a:alpha val="13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椭圆 193"/>
            <p:cNvSpPr/>
            <p:nvPr/>
          </p:nvSpPr>
          <p:spPr>
            <a:xfrm>
              <a:off x="4225983" y="2537102"/>
              <a:ext cx="493145" cy="493144"/>
            </a:xfrm>
            <a:prstGeom prst="ellipse">
              <a:avLst/>
            </a:prstGeom>
            <a:gradFill flip="none" rotWithShape="1">
              <a:gsLst>
                <a:gs pos="42000">
                  <a:srgbClr val="FFFFFF">
                    <a:alpha val="50000"/>
                  </a:srgbClr>
                </a:gs>
                <a:gs pos="100000">
                  <a:sysClr val="window" lastClr="FFFFFF">
                    <a:lumMod val="100000"/>
                    <a:alpha val="0"/>
                  </a:sysClr>
                </a:gs>
                <a:gs pos="0">
                  <a:sysClr val="window" lastClr="FFFFFF">
                    <a:alpha val="9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椭圆 194"/>
            <p:cNvSpPr/>
            <p:nvPr/>
          </p:nvSpPr>
          <p:spPr>
            <a:xfrm rot="19629600">
              <a:off x="4718497" y="3459142"/>
              <a:ext cx="676052" cy="220863"/>
            </a:xfrm>
            <a:prstGeom prst="ellipse">
              <a:avLst/>
            </a:prstGeom>
            <a:gradFill flip="none" rotWithShape="1">
              <a:gsLst>
                <a:gs pos="36000">
                  <a:srgbClr val="FFFFFF">
                    <a:alpha val="50000"/>
                  </a:srgbClr>
                </a:gs>
                <a:gs pos="100000">
                  <a:sysClr val="window" lastClr="FFFFFF">
                    <a:lumMod val="100000"/>
                    <a:alpha val="0"/>
                  </a:sysClr>
                </a:gs>
                <a:gs pos="0">
                  <a:sysClr val="window" lastClr="FFFFFF">
                    <a:alpha val="9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196"/>
          <p:cNvGrpSpPr/>
          <p:nvPr/>
        </p:nvGrpSpPr>
        <p:grpSpPr>
          <a:xfrm>
            <a:off x="3422075" y="4507436"/>
            <a:ext cx="914400" cy="871387"/>
            <a:chOff x="4156892" y="2537102"/>
            <a:chExt cx="1237657" cy="1165464"/>
          </a:xfrm>
        </p:grpSpPr>
        <p:sp>
          <p:nvSpPr>
            <p:cNvPr id="33" name="椭圆 198"/>
            <p:cNvSpPr/>
            <p:nvPr/>
          </p:nvSpPr>
          <p:spPr>
            <a:xfrm>
              <a:off x="4267030" y="2729428"/>
              <a:ext cx="973138" cy="973138"/>
            </a:xfrm>
            <a:prstGeom prst="ellipse">
              <a:avLst/>
            </a:prstGeom>
            <a:gradFill>
              <a:gsLst>
                <a:gs pos="0">
                  <a:srgbClr val="FDE103"/>
                </a:gs>
                <a:gs pos="100000">
                  <a:srgbClr val="F8A11A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92100" dist="88900" dir="2700000" algn="tl" rotWithShape="0">
                <a:prstClr val="black">
                  <a:alpha val="31000"/>
                </a:prstClr>
              </a:outerShdw>
            </a:effectLst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任意多边形 199"/>
            <p:cNvSpPr/>
            <p:nvPr/>
          </p:nvSpPr>
          <p:spPr>
            <a:xfrm>
              <a:off x="4156892" y="2619293"/>
              <a:ext cx="1060362" cy="1060362"/>
            </a:xfrm>
            <a:custGeom>
              <a:avLst/>
              <a:gdLst>
                <a:gd name="connsiteX0" fmla="*/ 2048072 w 2048072"/>
                <a:gd name="connsiteY0" fmla="*/ 1877343 h 2048072"/>
                <a:gd name="connsiteX1" fmla="*/ 2041869 w 2048072"/>
                <a:gd name="connsiteY1" fmla="*/ 1885638 h 2048072"/>
                <a:gd name="connsiteX2" fmla="*/ 1885638 w 2048072"/>
                <a:gd name="connsiteY2" fmla="*/ 2041869 h 2048072"/>
                <a:gd name="connsiteX3" fmla="*/ 1877343 w 2048072"/>
                <a:gd name="connsiteY3" fmla="*/ 2048072 h 2048072"/>
                <a:gd name="connsiteX4" fmla="*/ 1152525 w 2048072"/>
                <a:gd name="connsiteY4" fmla="*/ 0 h 2048072"/>
                <a:gd name="connsiteX5" fmla="*/ 1796913 w 2048072"/>
                <a:gd name="connsiteY5" fmla="*/ 196833 h 2048072"/>
                <a:gd name="connsiteX6" fmla="*/ 1846248 w 2048072"/>
                <a:gd name="connsiteY6" fmla="*/ 233725 h 2048072"/>
                <a:gd name="connsiteX7" fmla="*/ 233725 w 2048072"/>
                <a:gd name="connsiteY7" fmla="*/ 1846248 h 2048072"/>
                <a:gd name="connsiteX8" fmla="*/ 196833 w 2048072"/>
                <a:gd name="connsiteY8" fmla="*/ 1796913 h 2048072"/>
                <a:gd name="connsiteX9" fmla="*/ 0 w 2048072"/>
                <a:gd name="connsiteY9" fmla="*/ 1152525 h 2048072"/>
                <a:gd name="connsiteX10" fmla="*/ 1152525 w 2048072"/>
                <a:gd name="connsiteY10" fmla="*/ 0 h 20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8072" h="2048072">
                  <a:moveTo>
                    <a:pt x="2048072" y="1877343"/>
                  </a:moveTo>
                  <a:lnTo>
                    <a:pt x="2041869" y="1885638"/>
                  </a:lnTo>
                  <a:cubicBezTo>
                    <a:pt x="1994894" y="1942559"/>
                    <a:pt x="1942559" y="1994894"/>
                    <a:pt x="1885638" y="2041869"/>
                  </a:cubicBezTo>
                  <a:lnTo>
                    <a:pt x="1877343" y="2048072"/>
                  </a:lnTo>
                  <a:close/>
                  <a:moveTo>
                    <a:pt x="1152525" y="0"/>
                  </a:moveTo>
                  <a:cubicBezTo>
                    <a:pt x="1391221" y="0"/>
                    <a:pt x="1612969" y="72563"/>
                    <a:pt x="1796913" y="196833"/>
                  </a:cubicBezTo>
                  <a:lnTo>
                    <a:pt x="1846248" y="233725"/>
                  </a:lnTo>
                  <a:lnTo>
                    <a:pt x="233725" y="1846248"/>
                  </a:lnTo>
                  <a:lnTo>
                    <a:pt x="196833" y="1796913"/>
                  </a:lnTo>
                  <a:cubicBezTo>
                    <a:pt x="72563" y="1612969"/>
                    <a:pt x="0" y="1391221"/>
                    <a:pt x="0" y="1152525"/>
                  </a:cubicBezTo>
                  <a:cubicBezTo>
                    <a:pt x="0" y="516003"/>
                    <a:pt x="516003" y="0"/>
                    <a:pt x="1152525" y="0"/>
                  </a:cubicBezTo>
                  <a:close/>
                </a:path>
              </a:pathLst>
            </a:custGeom>
            <a:solidFill>
              <a:sysClr val="window" lastClr="FFFFFF">
                <a:alpha val="13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椭圆 200"/>
            <p:cNvSpPr/>
            <p:nvPr/>
          </p:nvSpPr>
          <p:spPr>
            <a:xfrm>
              <a:off x="4225983" y="2537102"/>
              <a:ext cx="493145" cy="493144"/>
            </a:xfrm>
            <a:prstGeom prst="ellipse">
              <a:avLst/>
            </a:prstGeom>
            <a:gradFill flip="none" rotWithShape="1">
              <a:gsLst>
                <a:gs pos="42000">
                  <a:srgbClr val="FFFFFF">
                    <a:alpha val="50000"/>
                  </a:srgbClr>
                </a:gs>
                <a:gs pos="100000">
                  <a:sysClr val="window" lastClr="FFFFFF">
                    <a:lumMod val="100000"/>
                    <a:alpha val="0"/>
                  </a:sysClr>
                </a:gs>
                <a:gs pos="0">
                  <a:sysClr val="window" lastClr="FFFFFF">
                    <a:alpha val="9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椭圆 201"/>
            <p:cNvSpPr/>
            <p:nvPr/>
          </p:nvSpPr>
          <p:spPr>
            <a:xfrm rot="19629600">
              <a:off x="4718497" y="3459142"/>
              <a:ext cx="676052" cy="220863"/>
            </a:xfrm>
            <a:prstGeom prst="ellipse">
              <a:avLst/>
            </a:prstGeom>
            <a:gradFill flip="none" rotWithShape="1">
              <a:gsLst>
                <a:gs pos="36000">
                  <a:srgbClr val="FFFFFF">
                    <a:alpha val="50000"/>
                  </a:srgbClr>
                </a:gs>
                <a:gs pos="100000">
                  <a:sysClr val="window" lastClr="FFFFFF">
                    <a:lumMod val="100000"/>
                    <a:alpha val="0"/>
                  </a:sysClr>
                </a:gs>
                <a:gs pos="0">
                  <a:sysClr val="window" lastClr="FFFFFF">
                    <a:alpha val="9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7" name="圆角矩形 202"/>
          <p:cNvSpPr/>
          <p:nvPr/>
        </p:nvSpPr>
        <p:spPr bwMode="auto">
          <a:xfrm flipH="1">
            <a:off x="4464615" y="2029630"/>
            <a:ext cx="2844111" cy="56812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ED492E"/>
              </a:gs>
              <a:gs pos="100000">
                <a:srgbClr val="E1203D"/>
              </a:gs>
            </a:gsLst>
            <a:lin ang="5400000" scaled="1"/>
            <a:tileRect/>
          </a:gradFill>
          <a:ln w="12700" cap="flat" cmpd="sng" algn="ctr">
            <a:gradFill>
              <a:gsLst>
                <a:gs pos="0">
                  <a:srgbClr val="E1203D"/>
                </a:gs>
                <a:gs pos="100000">
                  <a:srgbClr val="ED492E"/>
                </a:gs>
              </a:gsLst>
              <a:lin ang="8100000" scaled="0"/>
            </a:gradFill>
            <a:prstDash val="solid"/>
            <a:miter lim="800000"/>
          </a:ln>
          <a:effectLst>
            <a:outerShdw blurRad="381000" dist="1905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lvl="0" algn="ctr">
              <a:defRPr/>
            </a:pPr>
            <a:r>
              <a:rPr lang="ru-RU" sz="1600" b="1" dirty="0">
                <a:solidFill>
                  <a:schemeClr val="bg1"/>
                </a:solidFill>
              </a:rPr>
              <a:t>оборудование для подогрева детских пюре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圆角矩形 203"/>
          <p:cNvSpPr/>
          <p:nvPr/>
        </p:nvSpPr>
        <p:spPr bwMode="auto">
          <a:xfrm flipH="1">
            <a:off x="4500474" y="2925429"/>
            <a:ext cx="2844111" cy="56812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1B3C5"/>
              </a:gs>
              <a:gs pos="100000">
                <a:srgbClr val="00A2A2"/>
              </a:gs>
            </a:gsLst>
            <a:lin ang="5400000" scaled="1"/>
            <a:tileRect/>
          </a:gradFill>
          <a:ln w="12700" cap="flat" cmpd="sng" algn="ctr">
            <a:gradFill>
              <a:gsLst>
                <a:gs pos="0">
                  <a:srgbClr val="00A2A2"/>
                </a:gs>
                <a:gs pos="100000">
                  <a:srgbClr val="01B3C5"/>
                </a:gs>
              </a:gsLst>
              <a:lin ang="8100000" scaled="0"/>
            </a:gradFill>
            <a:prstDash val="solid"/>
            <a:miter lim="800000"/>
          </a:ln>
          <a:effectLst>
            <a:outerShdw blurRad="381000" dist="1905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lvl="0" algn="ctr">
              <a:defRPr/>
            </a:pPr>
            <a:r>
              <a:rPr lang="ru-RU" sz="1600" b="1" dirty="0">
                <a:solidFill>
                  <a:schemeClr val="bg1"/>
                </a:solidFill>
              </a:rPr>
              <a:t>стерилизатор для </a:t>
            </a:r>
          </a:p>
          <a:p>
            <a:pPr lvl="0" algn="ctr">
              <a:defRPr/>
            </a:pPr>
            <a:r>
              <a:rPr lang="ru-RU" sz="1600" b="1" dirty="0">
                <a:solidFill>
                  <a:schemeClr val="bg1"/>
                </a:solidFill>
              </a:rPr>
              <a:t>бутылок и сосок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圆角矩形 204"/>
          <p:cNvSpPr/>
          <p:nvPr/>
        </p:nvSpPr>
        <p:spPr bwMode="auto">
          <a:xfrm flipH="1">
            <a:off x="4518403" y="3846646"/>
            <a:ext cx="2844111" cy="56812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B64A9"/>
              </a:gs>
              <a:gs pos="100000">
                <a:srgbClr val="4E4492"/>
              </a:gs>
            </a:gsLst>
            <a:lin ang="5400000" scaled="1"/>
            <a:tileRect/>
          </a:gradFill>
          <a:ln w="12700" cap="flat" cmpd="sng" algn="ctr">
            <a:gradFill>
              <a:gsLst>
                <a:gs pos="0">
                  <a:srgbClr val="4E4492"/>
                </a:gs>
                <a:gs pos="100000">
                  <a:srgbClr val="7B64A9"/>
                </a:gs>
              </a:gsLst>
              <a:lin ang="8100000" scaled="0"/>
            </a:gradFill>
            <a:prstDash val="solid"/>
            <a:miter lim="800000"/>
          </a:ln>
          <a:effectLst>
            <a:outerShdw blurRad="381000" dist="1905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lvl="0" algn="ctr">
              <a:defRPr/>
            </a:pPr>
            <a:r>
              <a:rPr lang="ru-RU" sz="1600" b="1" dirty="0">
                <a:solidFill>
                  <a:schemeClr val="bg1"/>
                </a:solidFill>
              </a:rPr>
              <a:t>специальные стулья для кормления детей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圆角矩形 205"/>
          <p:cNvSpPr/>
          <p:nvPr/>
        </p:nvSpPr>
        <p:spPr bwMode="auto">
          <a:xfrm flipH="1">
            <a:off x="4527368" y="4759273"/>
            <a:ext cx="2844111" cy="56812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DE007"/>
              </a:gs>
              <a:gs pos="100000">
                <a:srgbClr val="F9AC1A"/>
              </a:gs>
            </a:gsLst>
            <a:lin ang="5400000" scaled="1"/>
            <a:tileRect/>
          </a:gradFill>
          <a:ln w="12700" cap="flat" cmpd="sng" algn="ctr">
            <a:gradFill>
              <a:gsLst>
                <a:gs pos="0">
                  <a:srgbClr val="F9AC1A"/>
                </a:gs>
                <a:gs pos="100000">
                  <a:srgbClr val="FDE007"/>
                </a:gs>
              </a:gsLst>
              <a:lin ang="8100000" scaled="0"/>
            </a:gradFill>
            <a:prstDash val="solid"/>
            <a:miter lim="800000"/>
          </a:ln>
          <a:effectLst>
            <a:outerShdw blurRad="381000" dist="1905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lvl="0" algn="ctr">
              <a:defRPr/>
            </a:pPr>
            <a:r>
              <a:rPr lang="ru-RU" sz="1600" b="1" dirty="0">
                <a:solidFill>
                  <a:schemeClr val="bg1"/>
                </a:solidFill>
              </a:rPr>
              <a:t>поильники и чашечки на присосках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950259" y="116542"/>
            <a:ext cx="10676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РАЗВИВАЮЩАЯ ПРЕДМЕТНО-ПРОСТРАНСТВЕННАЯ СРЕДА В ГРУППЕ МЛАДЕНЧЕСКОГО ВОЗРАСТА </a:t>
            </a:r>
          </a:p>
          <a:p>
            <a:pPr algn="ctr"/>
            <a:r>
              <a:rPr lang="ru-RU" b="1" dirty="0"/>
              <a:t>ОТ 2 МЕСЯЦЕВ ДО 1 ГОДА В МАДОУ ГОРОДА НИЖНЕВАРТОВСКА ДС № 80 «СВЕТЛЯЧОК»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777359" y="3118829"/>
            <a:ext cx="21570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ОРГАНИЗАЦИЯ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 ПИТАНИЯ</a:t>
            </a:r>
          </a:p>
        </p:txBody>
      </p:sp>
      <p:grpSp>
        <p:nvGrpSpPr>
          <p:cNvPr id="48" name="组合 182"/>
          <p:cNvGrpSpPr/>
          <p:nvPr/>
        </p:nvGrpSpPr>
        <p:grpSpPr>
          <a:xfrm>
            <a:off x="3388658" y="977152"/>
            <a:ext cx="914400" cy="871387"/>
            <a:chOff x="4156892" y="2537102"/>
            <a:chExt cx="1237657" cy="1165464"/>
          </a:xfrm>
        </p:grpSpPr>
        <p:sp>
          <p:nvSpPr>
            <p:cNvPr id="49" name="椭圆 184"/>
            <p:cNvSpPr/>
            <p:nvPr/>
          </p:nvSpPr>
          <p:spPr>
            <a:xfrm>
              <a:off x="4267030" y="2729428"/>
              <a:ext cx="973138" cy="973138"/>
            </a:xfrm>
            <a:prstGeom prst="ellipse">
              <a:avLst/>
            </a:prstGeom>
            <a:gradFill>
              <a:gsLst>
                <a:gs pos="0">
                  <a:srgbClr val="01B3C5"/>
                </a:gs>
                <a:gs pos="100000">
                  <a:srgbClr val="009F9B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92100" dist="88900" dir="2700000" algn="tl" rotWithShape="0">
                <a:prstClr val="black">
                  <a:alpha val="31000"/>
                </a:prstClr>
              </a:outerShdw>
            </a:effectLst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任意多边形 185"/>
            <p:cNvSpPr/>
            <p:nvPr/>
          </p:nvSpPr>
          <p:spPr>
            <a:xfrm>
              <a:off x="4156892" y="2619293"/>
              <a:ext cx="1060362" cy="1060362"/>
            </a:xfrm>
            <a:custGeom>
              <a:avLst/>
              <a:gdLst>
                <a:gd name="connsiteX0" fmla="*/ 2048072 w 2048072"/>
                <a:gd name="connsiteY0" fmla="*/ 1877343 h 2048072"/>
                <a:gd name="connsiteX1" fmla="*/ 2041869 w 2048072"/>
                <a:gd name="connsiteY1" fmla="*/ 1885638 h 2048072"/>
                <a:gd name="connsiteX2" fmla="*/ 1885638 w 2048072"/>
                <a:gd name="connsiteY2" fmla="*/ 2041869 h 2048072"/>
                <a:gd name="connsiteX3" fmla="*/ 1877343 w 2048072"/>
                <a:gd name="connsiteY3" fmla="*/ 2048072 h 2048072"/>
                <a:gd name="connsiteX4" fmla="*/ 1152525 w 2048072"/>
                <a:gd name="connsiteY4" fmla="*/ 0 h 2048072"/>
                <a:gd name="connsiteX5" fmla="*/ 1796913 w 2048072"/>
                <a:gd name="connsiteY5" fmla="*/ 196833 h 2048072"/>
                <a:gd name="connsiteX6" fmla="*/ 1846248 w 2048072"/>
                <a:gd name="connsiteY6" fmla="*/ 233725 h 2048072"/>
                <a:gd name="connsiteX7" fmla="*/ 233725 w 2048072"/>
                <a:gd name="connsiteY7" fmla="*/ 1846248 h 2048072"/>
                <a:gd name="connsiteX8" fmla="*/ 196833 w 2048072"/>
                <a:gd name="connsiteY8" fmla="*/ 1796913 h 2048072"/>
                <a:gd name="connsiteX9" fmla="*/ 0 w 2048072"/>
                <a:gd name="connsiteY9" fmla="*/ 1152525 h 2048072"/>
                <a:gd name="connsiteX10" fmla="*/ 1152525 w 2048072"/>
                <a:gd name="connsiteY10" fmla="*/ 0 h 20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8072" h="2048072">
                  <a:moveTo>
                    <a:pt x="2048072" y="1877343"/>
                  </a:moveTo>
                  <a:lnTo>
                    <a:pt x="2041869" y="1885638"/>
                  </a:lnTo>
                  <a:cubicBezTo>
                    <a:pt x="1994894" y="1942559"/>
                    <a:pt x="1942559" y="1994894"/>
                    <a:pt x="1885638" y="2041869"/>
                  </a:cubicBezTo>
                  <a:lnTo>
                    <a:pt x="1877343" y="2048072"/>
                  </a:lnTo>
                  <a:close/>
                  <a:moveTo>
                    <a:pt x="1152525" y="0"/>
                  </a:moveTo>
                  <a:cubicBezTo>
                    <a:pt x="1391221" y="0"/>
                    <a:pt x="1612969" y="72563"/>
                    <a:pt x="1796913" y="196833"/>
                  </a:cubicBezTo>
                  <a:lnTo>
                    <a:pt x="1846248" y="233725"/>
                  </a:lnTo>
                  <a:lnTo>
                    <a:pt x="233725" y="1846248"/>
                  </a:lnTo>
                  <a:lnTo>
                    <a:pt x="196833" y="1796913"/>
                  </a:lnTo>
                  <a:cubicBezTo>
                    <a:pt x="72563" y="1612969"/>
                    <a:pt x="0" y="1391221"/>
                    <a:pt x="0" y="1152525"/>
                  </a:cubicBezTo>
                  <a:cubicBezTo>
                    <a:pt x="0" y="516003"/>
                    <a:pt x="516003" y="0"/>
                    <a:pt x="1152525" y="0"/>
                  </a:cubicBezTo>
                  <a:close/>
                </a:path>
              </a:pathLst>
            </a:custGeom>
            <a:solidFill>
              <a:sysClr val="window" lastClr="FFFFFF">
                <a:alpha val="13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椭圆 186"/>
            <p:cNvSpPr/>
            <p:nvPr/>
          </p:nvSpPr>
          <p:spPr>
            <a:xfrm>
              <a:off x="4225983" y="2537102"/>
              <a:ext cx="493145" cy="493144"/>
            </a:xfrm>
            <a:prstGeom prst="ellipse">
              <a:avLst/>
            </a:prstGeom>
            <a:gradFill flip="none" rotWithShape="1">
              <a:gsLst>
                <a:gs pos="42000">
                  <a:srgbClr val="FFFFFF">
                    <a:alpha val="50000"/>
                  </a:srgbClr>
                </a:gs>
                <a:gs pos="100000">
                  <a:sysClr val="window" lastClr="FFFFFF">
                    <a:lumMod val="100000"/>
                    <a:alpha val="0"/>
                  </a:sysClr>
                </a:gs>
                <a:gs pos="0">
                  <a:sysClr val="window" lastClr="FFFFFF">
                    <a:alpha val="9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椭圆 187"/>
            <p:cNvSpPr/>
            <p:nvPr/>
          </p:nvSpPr>
          <p:spPr>
            <a:xfrm rot="19629600">
              <a:off x="4718497" y="3459142"/>
              <a:ext cx="676052" cy="220863"/>
            </a:xfrm>
            <a:prstGeom prst="ellipse">
              <a:avLst/>
            </a:prstGeom>
            <a:gradFill flip="none" rotWithShape="1">
              <a:gsLst>
                <a:gs pos="36000">
                  <a:srgbClr val="FFFFFF">
                    <a:alpha val="50000"/>
                  </a:srgbClr>
                </a:gs>
                <a:gs pos="100000">
                  <a:sysClr val="window" lastClr="FFFFFF">
                    <a:lumMod val="100000"/>
                    <a:alpha val="0"/>
                  </a:sysClr>
                </a:gs>
                <a:gs pos="0">
                  <a:sysClr val="window" lastClr="FFFFFF">
                    <a:alpha val="9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3" name="圆角矩形 203"/>
          <p:cNvSpPr/>
          <p:nvPr/>
        </p:nvSpPr>
        <p:spPr bwMode="auto">
          <a:xfrm flipH="1">
            <a:off x="4471134" y="1206017"/>
            <a:ext cx="2844111" cy="56812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1B3C5"/>
              </a:gs>
              <a:gs pos="100000">
                <a:srgbClr val="00A2A2"/>
              </a:gs>
            </a:gsLst>
            <a:lin ang="5400000" scaled="1"/>
            <a:tileRect/>
          </a:gradFill>
          <a:ln w="12700" cap="flat" cmpd="sng" algn="ctr">
            <a:gradFill>
              <a:gsLst>
                <a:gs pos="0">
                  <a:srgbClr val="00A2A2"/>
                </a:gs>
                <a:gs pos="100000">
                  <a:srgbClr val="01B3C5"/>
                </a:gs>
              </a:gsLst>
              <a:lin ang="8100000" scaled="0"/>
            </a:gradFill>
            <a:prstDash val="solid"/>
            <a:miter lim="800000"/>
          </a:ln>
          <a:effectLst>
            <a:outerShdw blurRad="381000" dist="1905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lvl="0" algn="ctr">
              <a:defRPr/>
            </a:pPr>
            <a:r>
              <a:rPr lang="ru-RU" sz="1600" b="1" dirty="0">
                <a:solidFill>
                  <a:schemeClr val="bg1"/>
                </a:solidFill>
              </a:rPr>
              <a:t>холодильник для хранения питания-прикорма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1" name="组合 189"/>
          <p:cNvGrpSpPr/>
          <p:nvPr/>
        </p:nvGrpSpPr>
        <p:grpSpPr>
          <a:xfrm>
            <a:off x="3446721" y="5412752"/>
            <a:ext cx="914400" cy="871387"/>
            <a:chOff x="4156892" y="2537102"/>
            <a:chExt cx="1237657" cy="1165464"/>
          </a:xfrm>
        </p:grpSpPr>
        <p:sp>
          <p:nvSpPr>
            <p:cNvPr id="82" name="椭圆 191"/>
            <p:cNvSpPr/>
            <p:nvPr/>
          </p:nvSpPr>
          <p:spPr>
            <a:xfrm>
              <a:off x="4267030" y="2729428"/>
              <a:ext cx="973138" cy="973138"/>
            </a:xfrm>
            <a:prstGeom prst="ellipse">
              <a:avLst/>
            </a:prstGeom>
            <a:gradFill>
              <a:gsLst>
                <a:gs pos="0">
                  <a:srgbClr val="7B64A9"/>
                </a:gs>
                <a:gs pos="100000">
                  <a:srgbClr val="473F8E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92100" dist="88900" dir="2700000" algn="tl" rotWithShape="0">
                <a:prstClr val="black">
                  <a:alpha val="31000"/>
                </a:prstClr>
              </a:outerShdw>
            </a:effectLst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任意多边形 192"/>
            <p:cNvSpPr/>
            <p:nvPr/>
          </p:nvSpPr>
          <p:spPr>
            <a:xfrm>
              <a:off x="4156892" y="2619293"/>
              <a:ext cx="1060362" cy="1060362"/>
            </a:xfrm>
            <a:custGeom>
              <a:avLst/>
              <a:gdLst>
                <a:gd name="connsiteX0" fmla="*/ 2048072 w 2048072"/>
                <a:gd name="connsiteY0" fmla="*/ 1877343 h 2048072"/>
                <a:gd name="connsiteX1" fmla="*/ 2041869 w 2048072"/>
                <a:gd name="connsiteY1" fmla="*/ 1885638 h 2048072"/>
                <a:gd name="connsiteX2" fmla="*/ 1885638 w 2048072"/>
                <a:gd name="connsiteY2" fmla="*/ 2041869 h 2048072"/>
                <a:gd name="connsiteX3" fmla="*/ 1877343 w 2048072"/>
                <a:gd name="connsiteY3" fmla="*/ 2048072 h 2048072"/>
                <a:gd name="connsiteX4" fmla="*/ 1152525 w 2048072"/>
                <a:gd name="connsiteY4" fmla="*/ 0 h 2048072"/>
                <a:gd name="connsiteX5" fmla="*/ 1796913 w 2048072"/>
                <a:gd name="connsiteY5" fmla="*/ 196833 h 2048072"/>
                <a:gd name="connsiteX6" fmla="*/ 1846248 w 2048072"/>
                <a:gd name="connsiteY6" fmla="*/ 233725 h 2048072"/>
                <a:gd name="connsiteX7" fmla="*/ 233725 w 2048072"/>
                <a:gd name="connsiteY7" fmla="*/ 1846248 h 2048072"/>
                <a:gd name="connsiteX8" fmla="*/ 196833 w 2048072"/>
                <a:gd name="connsiteY8" fmla="*/ 1796913 h 2048072"/>
                <a:gd name="connsiteX9" fmla="*/ 0 w 2048072"/>
                <a:gd name="connsiteY9" fmla="*/ 1152525 h 2048072"/>
                <a:gd name="connsiteX10" fmla="*/ 1152525 w 2048072"/>
                <a:gd name="connsiteY10" fmla="*/ 0 h 20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8072" h="2048072">
                  <a:moveTo>
                    <a:pt x="2048072" y="1877343"/>
                  </a:moveTo>
                  <a:lnTo>
                    <a:pt x="2041869" y="1885638"/>
                  </a:lnTo>
                  <a:cubicBezTo>
                    <a:pt x="1994894" y="1942559"/>
                    <a:pt x="1942559" y="1994894"/>
                    <a:pt x="1885638" y="2041869"/>
                  </a:cubicBezTo>
                  <a:lnTo>
                    <a:pt x="1877343" y="2048072"/>
                  </a:lnTo>
                  <a:close/>
                  <a:moveTo>
                    <a:pt x="1152525" y="0"/>
                  </a:moveTo>
                  <a:cubicBezTo>
                    <a:pt x="1391221" y="0"/>
                    <a:pt x="1612969" y="72563"/>
                    <a:pt x="1796913" y="196833"/>
                  </a:cubicBezTo>
                  <a:lnTo>
                    <a:pt x="1846248" y="233725"/>
                  </a:lnTo>
                  <a:lnTo>
                    <a:pt x="233725" y="1846248"/>
                  </a:lnTo>
                  <a:lnTo>
                    <a:pt x="196833" y="1796913"/>
                  </a:lnTo>
                  <a:cubicBezTo>
                    <a:pt x="72563" y="1612969"/>
                    <a:pt x="0" y="1391221"/>
                    <a:pt x="0" y="1152525"/>
                  </a:cubicBezTo>
                  <a:cubicBezTo>
                    <a:pt x="0" y="516003"/>
                    <a:pt x="516003" y="0"/>
                    <a:pt x="1152525" y="0"/>
                  </a:cubicBezTo>
                  <a:close/>
                </a:path>
              </a:pathLst>
            </a:custGeom>
            <a:solidFill>
              <a:sysClr val="window" lastClr="FFFFFF">
                <a:alpha val="13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椭圆 193"/>
            <p:cNvSpPr/>
            <p:nvPr/>
          </p:nvSpPr>
          <p:spPr>
            <a:xfrm>
              <a:off x="4225983" y="2537102"/>
              <a:ext cx="493145" cy="493144"/>
            </a:xfrm>
            <a:prstGeom prst="ellipse">
              <a:avLst/>
            </a:prstGeom>
            <a:gradFill flip="none" rotWithShape="1">
              <a:gsLst>
                <a:gs pos="42000">
                  <a:srgbClr val="FFFFFF">
                    <a:alpha val="50000"/>
                  </a:srgbClr>
                </a:gs>
                <a:gs pos="100000">
                  <a:sysClr val="window" lastClr="FFFFFF">
                    <a:lumMod val="100000"/>
                    <a:alpha val="0"/>
                  </a:sysClr>
                </a:gs>
                <a:gs pos="0">
                  <a:sysClr val="window" lastClr="FFFFFF">
                    <a:alpha val="9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椭圆 194"/>
            <p:cNvSpPr/>
            <p:nvPr/>
          </p:nvSpPr>
          <p:spPr>
            <a:xfrm rot="19629600">
              <a:off x="4718497" y="3459142"/>
              <a:ext cx="676052" cy="220863"/>
            </a:xfrm>
            <a:prstGeom prst="ellipse">
              <a:avLst/>
            </a:prstGeom>
            <a:gradFill flip="none" rotWithShape="1">
              <a:gsLst>
                <a:gs pos="36000">
                  <a:srgbClr val="FFFFFF">
                    <a:alpha val="50000"/>
                  </a:srgbClr>
                </a:gs>
                <a:gs pos="100000">
                  <a:sysClr val="window" lastClr="FFFFFF">
                    <a:lumMod val="100000"/>
                    <a:alpha val="0"/>
                  </a:sysClr>
                </a:gs>
                <a:gs pos="0">
                  <a:sysClr val="window" lastClr="FFFFFF">
                    <a:alpha val="9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6" name="圆角矩形 204"/>
          <p:cNvSpPr/>
          <p:nvPr/>
        </p:nvSpPr>
        <p:spPr bwMode="auto">
          <a:xfrm flipH="1">
            <a:off x="4533328" y="5634613"/>
            <a:ext cx="2844111" cy="56812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B64A9"/>
              </a:gs>
              <a:gs pos="100000">
                <a:srgbClr val="4E4492"/>
              </a:gs>
            </a:gsLst>
            <a:lin ang="5400000" scaled="1"/>
            <a:tileRect/>
          </a:gradFill>
          <a:ln w="12700" cap="flat" cmpd="sng" algn="ctr">
            <a:gradFill>
              <a:gsLst>
                <a:gs pos="0">
                  <a:srgbClr val="4E4492"/>
                </a:gs>
                <a:gs pos="100000">
                  <a:srgbClr val="7B64A9"/>
                </a:gs>
              </a:gsLst>
              <a:lin ang="8100000" scaled="0"/>
            </a:gradFill>
            <a:prstDash val="solid"/>
            <a:miter lim="800000"/>
          </a:ln>
          <a:effectLst>
            <a:outerShdw blurRad="381000" dist="1905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нагрудники</a:t>
            </a:r>
          </a:p>
        </p:txBody>
      </p:sp>
      <p:pic>
        <p:nvPicPr>
          <p:cNvPr id="1026" name="Picture 2" descr="C:\Users\Руфа\Downloads\icons8-холодильник-6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6917" y="1205753"/>
            <a:ext cx="531906" cy="531906"/>
          </a:xfrm>
          <a:prstGeom prst="rect">
            <a:avLst/>
          </a:prstGeom>
          <a:noFill/>
        </p:spPr>
      </p:pic>
      <p:pic>
        <p:nvPicPr>
          <p:cNvPr id="1027" name="Picture 3" descr="C:\Users\Руфа\Downloads\free-icon-microwave-oven-276710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6918" y="2075330"/>
            <a:ext cx="502022" cy="502022"/>
          </a:xfrm>
          <a:prstGeom prst="rect">
            <a:avLst/>
          </a:prstGeom>
          <a:noFill/>
        </p:spPr>
      </p:pic>
      <p:pic>
        <p:nvPicPr>
          <p:cNvPr id="1028" name="Picture 4" descr="C:\Users\Руфа\Downloads\free-icon-baby-products-373100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0365" y="2922494"/>
            <a:ext cx="533399" cy="533399"/>
          </a:xfrm>
          <a:prstGeom prst="rect">
            <a:avLst/>
          </a:prstGeom>
          <a:noFill/>
        </p:spPr>
      </p:pic>
      <p:pic>
        <p:nvPicPr>
          <p:cNvPr id="1029" name="Picture 5" descr="C:\Users\Руфа\Downloads\free-icon-feeding-chair-491140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0705" y="3841376"/>
            <a:ext cx="502023" cy="502023"/>
          </a:xfrm>
          <a:prstGeom prst="rect">
            <a:avLst/>
          </a:prstGeom>
          <a:noFill/>
        </p:spPr>
      </p:pic>
      <p:pic>
        <p:nvPicPr>
          <p:cNvPr id="1030" name="Picture 6" descr="C:\Users\Руфа\Downloads\free-icon-baby-bottle-428980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084659">
            <a:off x="3606462" y="4797421"/>
            <a:ext cx="493657" cy="493657"/>
          </a:xfrm>
          <a:prstGeom prst="rect">
            <a:avLst/>
          </a:prstGeom>
          <a:noFill/>
        </p:spPr>
      </p:pic>
      <p:pic>
        <p:nvPicPr>
          <p:cNvPr id="1031" name="Picture 7" descr="C:\Users\Руфа\Downloads\free-icon-bib-42112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3118" y="5684184"/>
            <a:ext cx="479611" cy="479611"/>
          </a:xfrm>
          <a:prstGeom prst="rect">
            <a:avLst/>
          </a:prstGeom>
          <a:noFill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/>
          <a:srcRect l="30000" t="23007" r="29706" b="28627"/>
          <a:stretch>
            <a:fillRect/>
          </a:stretch>
        </p:blipFill>
        <p:spPr bwMode="auto">
          <a:xfrm>
            <a:off x="7817224" y="986118"/>
            <a:ext cx="3829239" cy="2597541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/>
          <a:srcRect l="20574" t="16738" r="25349" b="17597"/>
          <a:stretch>
            <a:fillRect/>
          </a:stretch>
        </p:blipFill>
        <p:spPr bwMode="auto">
          <a:xfrm>
            <a:off x="7799293" y="3893842"/>
            <a:ext cx="3827930" cy="2605569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53" grpId="0" animBg="1"/>
      <p:bldP spid="8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69"/>
          <p:cNvGrpSpPr/>
          <p:nvPr/>
        </p:nvGrpSpPr>
        <p:grpSpPr>
          <a:xfrm>
            <a:off x="295836" y="2008094"/>
            <a:ext cx="3092823" cy="3074896"/>
            <a:chOff x="1946350" y="1119486"/>
            <a:chExt cx="3162364" cy="3162364"/>
          </a:xfrm>
        </p:grpSpPr>
        <p:sp>
          <p:nvSpPr>
            <p:cNvPr id="5" name="椭圆 170"/>
            <p:cNvSpPr/>
            <p:nvPr/>
          </p:nvSpPr>
          <p:spPr>
            <a:xfrm>
              <a:off x="1946350" y="1119486"/>
              <a:ext cx="3162364" cy="3162364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5400000" scaled="1"/>
              <a:tileRect/>
            </a:gradFill>
            <a:ln w="19050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79400" dist="152400" dir="2700000" sx="102000" sy="102000" algn="tl" rotWithShape="0">
                <a:prstClr val="black">
                  <a:alpha val="28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" name="组合 171"/>
            <p:cNvGrpSpPr/>
            <p:nvPr/>
          </p:nvGrpSpPr>
          <p:grpSpPr>
            <a:xfrm>
              <a:off x="2257711" y="1402820"/>
              <a:ext cx="2573038" cy="2573038"/>
              <a:chOff x="3739822" y="2440887"/>
              <a:chExt cx="1970936" cy="1970936"/>
            </a:xfrm>
          </p:grpSpPr>
          <p:sp>
            <p:nvSpPr>
              <p:cNvPr id="7" name="圆角矩形 172"/>
              <p:cNvSpPr/>
              <p:nvPr/>
            </p:nvSpPr>
            <p:spPr>
              <a:xfrm>
                <a:off x="3739822" y="2440887"/>
                <a:ext cx="1970936" cy="1970936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ysClr val="window" lastClr="FFFFFF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椭圆 173"/>
              <p:cNvSpPr>
                <a:spLocks noChangeAspect="1"/>
              </p:cNvSpPr>
              <p:nvPr/>
            </p:nvSpPr>
            <p:spPr>
              <a:xfrm>
                <a:off x="3837054" y="2549460"/>
                <a:ext cx="1776466" cy="1776466"/>
              </a:xfrm>
              <a:prstGeom prst="ellipse">
                <a:avLst/>
              </a:prstGeom>
              <a:gradFill>
                <a:gsLst>
                  <a:gs pos="0">
                    <a:srgbClr val="ED492C"/>
                  </a:gs>
                  <a:gs pos="100000">
                    <a:srgbClr val="DE163D"/>
                  </a:gs>
                </a:gsLst>
                <a:lin ang="27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" name="组合 175"/>
          <p:cNvGrpSpPr/>
          <p:nvPr/>
        </p:nvGrpSpPr>
        <p:grpSpPr>
          <a:xfrm>
            <a:off x="3379613" y="1799781"/>
            <a:ext cx="914400" cy="871387"/>
            <a:chOff x="4156892" y="2537102"/>
            <a:chExt cx="1237657" cy="1165464"/>
          </a:xfrm>
        </p:grpSpPr>
        <p:sp>
          <p:nvSpPr>
            <p:cNvPr id="12" name="椭圆 177"/>
            <p:cNvSpPr/>
            <p:nvPr/>
          </p:nvSpPr>
          <p:spPr>
            <a:xfrm>
              <a:off x="4267029" y="2729428"/>
              <a:ext cx="973138" cy="973138"/>
            </a:xfrm>
            <a:prstGeom prst="ellipse">
              <a:avLst/>
            </a:prstGeom>
            <a:gradFill>
              <a:gsLst>
                <a:gs pos="0">
                  <a:srgbClr val="ED492C"/>
                </a:gs>
                <a:gs pos="100000">
                  <a:srgbClr val="DE163D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92100" dist="88900" dir="2700000" algn="tl" rotWithShape="0">
                <a:prstClr val="black">
                  <a:alpha val="31000"/>
                </a:prstClr>
              </a:outerShdw>
            </a:effectLst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任意多边形 178"/>
            <p:cNvSpPr/>
            <p:nvPr/>
          </p:nvSpPr>
          <p:spPr>
            <a:xfrm>
              <a:off x="4156892" y="2619293"/>
              <a:ext cx="1060362" cy="1060362"/>
            </a:xfrm>
            <a:custGeom>
              <a:avLst/>
              <a:gdLst>
                <a:gd name="connsiteX0" fmla="*/ 2048072 w 2048072"/>
                <a:gd name="connsiteY0" fmla="*/ 1877343 h 2048072"/>
                <a:gd name="connsiteX1" fmla="*/ 2041869 w 2048072"/>
                <a:gd name="connsiteY1" fmla="*/ 1885638 h 2048072"/>
                <a:gd name="connsiteX2" fmla="*/ 1885638 w 2048072"/>
                <a:gd name="connsiteY2" fmla="*/ 2041869 h 2048072"/>
                <a:gd name="connsiteX3" fmla="*/ 1877343 w 2048072"/>
                <a:gd name="connsiteY3" fmla="*/ 2048072 h 2048072"/>
                <a:gd name="connsiteX4" fmla="*/ 1152525 w 2048072"/>
                <a:gd name="connsiteY4" fmla="*/ 0 h 2048072"/>
                <a:gd name="connsiteX5" fmla="*/ 1796913 w 2048072"/>
                <a:gd name="connsiteY5" fmla="*/ 196833 h 2048072"/>
                <a:gd name="connsiteX6" fmla="*/ 1846248 w 2048072"/>
                <a:gd name="connsiteY6" fmla="*/ 233725 h 2048072"/>
                <a:gd name="connsiteX7" fmla="*/ 233725 w 2048072"/>
                <a:gd name="connsiteY7" fmla="*/ 1846248 h 2048072"/>
                <a:gd name="connsiteX8" fmla="*/ 196833 w 2048072"/>
                <a:gd name="connsiteY8" fmla="*/ 1796913 h 2048072"/>
                <a:gd name="connsiteX9" fmla="*/ 0 w 2048072"/>
                <a:gd name="connsiteY9" fmla="*/ 1152525 h 2048072"/>
                <a:gd name="connsiteX10" fmla="*/ 1152525 w 2048072"/>
                <a:gd name="connsiteY10" fmla="*/ 0 h 20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8072" h="2048072">
                  <a:moveTo>
                    <a:pt x="2048072" y="1877343"/>
                  </a:moveTo>
                  <a:lnTo>
                    <a:pt x="2041869" y="1885638"/>
                  </a:lnTo>
                  <a:cubicBezTo>
                    <a:pt x="1994894" y="1942559"/>
                    <a:pt x="1942559" y="1994894"/>
                    <a:pt x="1885638" y="2041869"/>
                  </a:cubicBezTo>
                  <a:lnTo>
                    <a:pt x="1877343" y="2048072"/>
                  </a:lnTo>
                  <a:close/>
                  <a:moveTo>
                    <a:pt x="1152525" y="0"/>
                  </a:moveTo>
                  <a:cubicBezTo>
                    <a:pt x="1391221" y="0"/>
                    <a:pt x="1612969" y="72563"/>
                    <a:pt x="1796913" y="196833"/>
                  </a:cubicBezTo>
                  <a:lnTo>
                    <a:pt x="1846248" y="233725"/>
                  </a:lnTo>
                  <a:lnTo>
                    <a:pt x="233725" y="1846248"/>
                  </a:lnTo>
                  <a:lnTo>
                    <a:pt x="196833" y="1796913"/>
                  </a:lnTo>
                  <a:cubicBezTo>
                    <a:pt x="72563" y="1612969"/>
                    <a:pt x="0" y="1391221"/>
                    <a:pt x="0" y="1152525"/>
                  </a:cubicBezTo>
                  <a:cubicBezTo>
                    <a:pt x="0" y="516003"/>
                    <a:pt x="516003" y="0"/>
                    <a:pt x="1152525" y="0"/>
                  </a:cubicBezTo>
                  <a:close/>
                </a:path>
              </a:pathLst>
            </a:custGeom>
            <a:solidFill>
              <a:sysClr val="window" lastClr="FFFFFF">
                <a:alpha val="13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椭圆 179"/>
            <p:cNvSpPr/>
            <p:nvPr/>
          </p:nvSpPr>
          <p:spPr>
            <a:xfrm>
              <a:off x="4225983" y="2537102"/>
              <a:ext cx="493145" cy="493144"/>
            </a:xfrm>
            <a:prstGeom prst="ellipse">
              <a:avLst/>
            </a:prstGeom>
            <a:gradFill flip="none" rotWithShape="1">
              <a:gsLst>
                <a:gs pos="42000">
                  <a:srgbClr val="FFFFFF">
                    <a:alpha val="50000"/>
                  </a:srgbClr>
                </a:gs>
                <a:gs pos="100000">
                  <a:sysClr val="window" lastClr="FFFFFF">
                    <a:lumMod val="100000"/>
                    <a:alpha val="0"/>
                  </a:sysClr>
                </a:gs>
                <a:gs pos="0">
                  <a:sysClr val="window" lastClr="FFFFFF">
                    <a:alpha val="9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椭圆 180"/>
            <p:cNvSpPr/>
            <p:nvPr/>
          </p:nvSpPr>
          <p:spPr>
            <a:xfrm rot="19629600">
              <a:off x="4718497" y="3459142"/>
              <a:ext cx="676052" cy="220863"/>
            </a:xfrm>
            <a:prstGeom prst="ellipse">
              <a:avLst/>
            </a:prstGeom>
            <a:gradFill flip="none" rotWithShape="1">
              <a:gsLst>
                <a:gs pos="36000">
                  <a:srgbClr val="FFFFFF">
                    <a:alpha val="50000"/>
                  </a:srgbClr>
                </a:gs>
                <a:gs pos="100000">
                  <a:sysClr val="window" lastClr="FFFFFF">
                    <a:lumMod val="100000"/>
                    <a:alpha val="0"/>
                  </a:sysClr>
                </a:gs>
                <a:gs pos="0">
                  <a:sysClr val="window" lastClr="FFFFFF">
                    <a:alpha val="9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182"/>
          <p:cNvGrpSpPr/>
          <p:nvPr/>
        </p:nvGrpSpPr>
        <p:grpSpPr>
          <a:xfrm>
            <a:off x="3417998" y="2696564"/>
            <a:ext cx="914400" cy="871387"/>
            <a:chOff x="4156892" y="2537102"/>
            <a:chExt cx="1237657" cy="1165464"/>
          </a:xfrm>
        </p:grpSpPr>
        <p:sp>
          <p:nvSpPr>
            <p:cNvPr id="19" name="椭圆 184"/>
            <p:cNvSpPr/>
            <p:nvPr/>
          </p:nvSpPr>
          <p:spPr>
            <a:xfrm>
              <a:off x="4267030" y="2729428"/>
              <a:ext cx="973138" cy="973138"/>
            </a:xfrm>
            <a:prstGeom prst="ellipse">
              <a:avLst/>
            </a:prstGeom>
            <a:gradFill>
              <a:gsLst>
                <a:gs pos="0">
                  <a:srgbClr val="01B3C5"/>
                </a:gs>
                <a:gs pos="100000">
                  <a:srgbClr val="009F9B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92100" dist="88900" dir="2700000" algn="tl" rotWithShape="0">
                <a:prstClr val="black">
                  <a:alpha val="31000"/>
                </a:prstClr>
              </a:outerShdw>
            </a:effectLst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任意多边形 185"/>
            <p:cNvSpPr/>
            <p:nvPr/>
          </p:nvSpPr>
          <p:spPr>
            <a:xfrm>
              <a:off x="4156892" y="2619293"/>
              <a:ext cx="1060362" cy="1060362"/>
            </a:xfrm>
            <a:custGeom>
              <a:avLst/>
              <a:gdLst>
                <a:gd name="connsiteX0" fmla="*/ 2048072 w 2048072"/>
                <a:gd name="connsiteY0" fmla="*/ 1877343 h 2048072"/>
                <a:gd name="connsiteX1" fmla="*/ 2041869 w 2048072"/>
                <a:gd name="connsiteY1" fmla="*/ 1885638 h 2048072"/>
                <a:gd name="connsiteX2" fmla="*/ 1885638 w 2048072"/>
                <a:gd name="connsiteY2" fmla="*/ 2041869 h 2048072"/>
                <a:gd name="connsiteX3" fmla="*/ 1877343 w 2048072"/>
                <a:gd name="connsiteY3" fmla="*/ 2048072 h 2048072"/>
                <a:gd name="connsiteX4" fmla="*/ 1152525 w 2048072"/>
                <a:gd name="connsiteY4" fmla="*/ 0 h 2048072"/>
                <a:gd name="connsiteX5" fmla="*/ 1796913 w 2048072"/>
                <a:gd name="connsiteY5" fmla="*/ 196833 h 2048072"/>
                <a:gd name="connsiteX6" fmla="*/ 1846248 w 2048072"/>
                <a:gd name="connsiteY6" fmla="*/ 233725 h 2048072"/>
                <a:gd name="connsiteX7" fmla="*/ 233725 w 2048072"/>
                <a:gd name="connsiteY7" fmla="*/ 1846248 h 2048072"/>
                <a:gd name="connsiteX8" fmla="*/ 196833 w 2048072"/>
                <a:gd name="connsiteY8" fmla="*/ 1796913 h 2048072"/>
                <a:gd name="connsiteX9" fmla="*/ 0 w 2048072"/>
                <a:gd name="connsiteY9" fmla="*/ 1152525 h 2048072"/>
                <a:gd name="connsiteX10" fmla="*/ 1152525 w 2048072"/>
                <a:gd name="connsiteY10" fmla="*/ 0 h 20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8072" h="2048072">
                  <a:moveTo>
                    <a:pt x="2048072" y="1877343"/>
                  </a:moveTo>
                  <a:lnTo>
                    <a:pt x="2041869" y="1885638"/>
                  </a:lnTo>
                  <a:cubicBezTo>
                    <a:pt x="1994894" y="1942559"/>
                    <a:pt x="1942559" y="1994894"/>
                    <a:pt x="1885638" y="2041869"/>
                  </a:cubicBezTo>
                  <a:lnTo>
                    <a:pt x="1877343" y="2048072"/>
                  </a:lnTo>
                  <a:close/>
                  <a:moveTo>
                    <a:pt x="1152525" y="0"/>
                  </a:moveTo>
                  <a:cubicBezTo>
                    <a:pt x="1391221" y="0"/>
                    <a:pt x="1612969" y="72563"/>
                    <a:pt x="1796913" y="196833"/>
                  </a:cubicBezTo>
                  <a:lnTo>
                    <a:pt x="1846248" y="233725"/>
                  </a:lnTo>
                  <a:lnTo>
                    <a:pt x="233725" y="1846248"/>
                  </a:lnTo>
                  <a:lnTo>
                    <a:pt x="196833" y="1796913"/>
                  </a:lnTo>
                  <a:cubicBezTo>
                    <a:pt x="72563" y="1612969"/>
                    <a:pt x="0" y="1391221"/>
                    <a:pt x="0" y="1152525"/>
                  </a:cubicBezTo>
                  <a:cubicBezTo>
                    <a:pt x="0" y="516003"/>
                    <a:pt x="516003" y="0"/>
                    <a:pt x="1152525" y="0"/>
                  </a:cubicBezTo>
                  <a:close/>
                </a:path>
              </a:pathLst>
            </a:custGeom>
            <a:solidFill>
              <a:sysClr val="window" lastClr="FFFFFF">
                <a:alpha val="13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椭圆 186"/>
            <p:cNvSpPr/>
            <p:nvPr/>
          </p:nvSpPr>
          <p:spPr>
            <a:xfrm>
              <a:off x="4225983" y="2537102"/>
              <a:ext cx="493145" cy="493144"/>
            </a:xfrm>
            <a:prstGeom prst="ellipse">
              <a:avLst/>
            </a:prstGeom>
            <a:gradFill flip="none" rotWithShape="1">
              <a:gsLst>
                <a:gs pos="42000">
                  <a:srgbClr val="FFFFFF">
                    <a:alpha val="50000"/>
                  </a:srgbClr>
                </a:gs>
                <a:gs pos="100000">
                  <a:sysClr val="window" lastClr="FFFFFF">
                    <a:lumMod val="100000"/>
                    <a:alpha val="0"/>
                  </a:sysClr>
                </a:gs>
                <a:gs pos="0">
                  <a:sysClr val="window" lastClr="FFFFFF">
                    <a:alpha val="9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椭圆 187"/>
            <p:cNvSpPr/>
            <p:nvPr/>
          </p:nvSpPr>
          <p:spPr>
            <a:xfrm rot="19629600">
              <a:off x="4718497" y="3459142"/>
              <a:ext cx="676052" cy="220863"/>
            </a:xfrm>
            <a:prstGeom prst="ellipse">
              <a:avLst/>
            </a:prstGeom>
            <a:gradFill flip="none" rotWithShape="1">
              <a:gsLst>
                <a:gs pos="36000">
                  <a:srgbClr val="FFFFFF">
                    <a:alpha val="50000"/>
                  </a:srgbClr>
                </a:gs>
                <a:gs pos="100000">
                  <a:sysClr val="window" lastClr="FFFFFF">
                    <a:lumMod val="100000"/>
                    <a:alpha val="0"/>
                  </a:sysClr>
                </a:gs>
                <a:gs pos="0">
                  <a:sysClr val="window" lastClr="FFFFFF">
                    <a:alpha val="9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189"/>
          <p:cNvGrpSpPr/>
          <p:nvPr/>
        </p:nvGrpSpPr>
        <p:grpSpPr>
          <a:xfrm>
            <a:off x="3431796" y="3624785"/>
            <a:ext cx="914400" cy="871387"/>
            <a:chOff x="4156892" y="2537102"/>
            <a:chExt cx="1237657" cy="1165464"/>
          </a:xfrm>
        </p:grpSpPr>
        <p:sp>
          <p:nvSpPr>
            <p:cNvPr id="26" name="椭圆 191"/>
            <p:cNvSpPr/>
            <p:nvPr/>
          </p:nvSpPr>
          <p:spPr>
            <a:xfrm>
              <a:off x="4267030" y="2729428"/>
              <a:ext cx="973138" cy="973138"/>
            </a:xfrm>
            <a:prstGeom prst="ellipse">
              <a:avLst/>
            </a:prstGeom>
            <a:gradFill>
              <a:gsLst>
                <a:gs pos="0">
                  <a:srgbClr val="7B64A9"/>
                </a:gs>
                <a:gs pos="100000">
                  <a:srgbClr val="473F8E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92100" dist="88900" dir="2700000" algn="tl" rotWithShape="0">
                <a:prstClr val="black">
                  <a:alpha val="31000"/>
                </a:prstClr>
              </a:outerShdw>
            </a:effectLst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任意多边形 192"/>
            <p:cNvSpPr/>
            <p:nvPr/>
          </p:nvSpPr>
          <p:spPr>
            <a:xfrm>
              <a:off x="4156892" y="2619293"/>
              <a:ext cx="1060362" cy="1060362"/>
            </a:xfrm>
            <a:custGeom>
              <a:avLst/>
              <a:gdLst>
                <a:gd name="connsiteX0" fmla="*/ 2048072 w 2048072"/>
                <a:gd name="connsiteY0" fmla="*/ 1877343 h 2048072"/>
                <a:gd name="connsiteX1" fmla="*/ 2041869 w 2048072"/>
                <a:gd name="connsiteY1" fmla="*/ 1885638 h 2048072"/>
                <a:gd name="connsiteX2" fmla="*/ 1885638 w 2048072"/>
                <a:gd name="connsiteY2" fmla="*/ 2041869 h 2048072"/>
                <a:gd name="connsiteX3" fmla="*/ 1877343 w 2048072"/>
                <a:gd name="connsiteY3" fmla="*/ 2048072 h 2048072"/>
                <a:gd name="connsiteX4" fmla="*/ 1152525 w 2048072"/>
                <a:gd name="connsiteY4" fmla="*/ 0 h 2048072"/>
                <a:gd name="connsiteX5" fmla="*/ 1796913 w 2048072"/>
                <a:gd name="connsiteY5" fmla="*/ 196833 h 2048072"/>
                <a:gd name="connsiteX6" fmla="*/ 1846248 w 2048072"/>
                <a:gd name="connsiteY6" fmla="*/ 233725 h 2048072"/>
                <a:gd name="connsiteX7" fmla="*/ 233725 w 2048072"/>
                <a:gd name="connsiteY7" fmla="*/ 1846248 h 2048072"/>
                <a:gd name="connsiteX8" fmla="*/ 196833 w 2048072"/>
                <a:gd name="connsiteY8" fmla="*/ 1796913 h 2048072"/>
                <a:gd name="connsiteX9" fmla="*/ 0 w 2048072"/>
                <a:gd name="connsiteY9" fmla="*/ 1152525 h 2048072"/>
                <a:gd name="connsiteX10" fmla="*/ 1152525 w 2048072"/>
                <a:gd name="connsiteY10" fmla="*/ 0 h 20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8072" h="2048072">
                  <a:moveTo>
                    <a:pt x="2048072" y="1877343"/>
                  </a:moveTo>
                  <a:lnTo>
                    <a:pt x="2041869" y="1885638"/>
                  </a:lnTo>
                  <a:cubicBezTo>
                    <a:pt x="1994894" y="1942559"/>
                    <a:pt x="1942559" y="1994894"/>
                    <a:pt x="1885638" y="2041869"/>
                  </a:cubicBezTo>
                  <a:lnTo>
                    <a:pt x="1877343" y="2048072"/>
                  </a:lnTo>
                  <a:close/>
                  <a:moveTo>
                    <a:pt x="1152525" y="0"/>
                  </a:moveTo>
                  <a:cubicBezTo>
                    <a:pt x="1391221" y="0"/>
                    <a:pt x="1612969" y="72563"/>
                    <a:pt x="1796913" y="196833"/>
                  </a:cubicBezTo>
                  <a:lnTo>
                    <a:pt x="1846248" y="233725"/>
                  </a:lnTo>
                  <a:lnTo>
                    <a:pt x="233725" y="1846248"/>
                  </a:lnTo>
                  <a:lnTo>
                    <a:pt x="196833" y="1796913"/>
                  </a:lnTo>
                  <a:cubicBezTo>
                    <a:pt x="72563" y="1612969"/>
                    <a:pt x="0" y="1391221"/>
                    <a:pt x="0" y="1152525"/>
                  </a:cubicBezTo>
                  <a:cubicBezTo>
                    <a:pt x="0" y="516003"/>
                    <a:pt x="516003" y="0"/>
                    <a:pt x="1152525" y="0"/>
                  </a:cubicBezTo>
                  <a:close/>
                </a:path>
              </a:pathLst>
            </a:custGeom>
            <a:solidFill>
              <a:sysClr val="window" lastClr="FFFFFF">
                <a:alpha val="13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椭圆 193"/>
            <p:cNvSpPr/>
            <p:nvPr/>
          </p:nvSpPr>
          <p:spPr>
            <a:xfrm>
              <a:off x="4225983" y="2537102"/>
              <a:ext cx="493145" cy="493144"/>
            </a:xfrm>
            <a:prstGeom prst="ellipse">
              <a:avLst/>
            </a:prstGeom>
            <a:gradFill flip="none" rotWithShape="1">
              <a:gsLst>
                <a:gs pos="42000">
                  <a:srgbClr val="FFFFFF">
                    <a:alpha val="50000"/>
                  </a:srgbClr>
                </a:gs>
                <a:gs pos="100000">
                  <a:sysClr val="window" lastClr="FFFFFF">
                    <a:lumMod val="100000"/>
                    <a:alpha val="0"/>
                  </a:sysClr>
                </a:gs>
                <a:gs pos="0">
                  <a:sysClr val="window" lastClr="FFFFFF">
                    <a:alpha val="9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椭圆 194"/>
            <p:cNvSpPr/>
            <p:nvPr/>
          </p:nvSpPr>
          <p:spPr>
            <a:xfrm rot="19629600">
              <a:off x="4718497" y="3459142"/>
              <a:ext cx="676052" cy="220863"/>
            </a:xfrm>
            <a:prstGeom prst="ellipse">
              <a:avLst/>
            </a:prstGeom>
            <a:gradFill flip="none" rotWithShape="1">
              <a:gsLst>
                <a:gs pos="36000">
                  <a:srgbClr val="FFFFFF">
                    <a:alpha val="50000"/>
                  </a:srgbClr>
                </a:gs>
                <a:gs pos="100000">
                  <a:sysClr val="window" lastClr="FFFFFF">
                    <a:lumMod val="100000"/>
                    <a:alpha val="0"/>
                  </a:sysClr>
                </a:gs>
                <a:gs pos="0">
                  <a:sysClr val="window" lastClr="FFFFFF">
                    <a:alpha val="9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196"/>
          <p:cNvGrpSpPr/>
          <p:nvPr/>
        </p:nvGrpSpPr>
        <p:grpSpPr>
          <a:xfrm>
            <a:off x="3422075" y="4507436"/>
            <a:ext cx="914400" cy="871387"/>
            <a:chOff x="4156892" y="2537102"/>
            <a:chExt cx="1237657" cy="1165464"/>
          </a:xfrm>
        </p:grpSpPr>
        <p:sp>
          <p:nvSpPr>
            <p:cNvPr id="33" name="椭圆 198"/>
            <p:cNvSpPr/>
            <p:nvPr/>
          </p:nvSpPr>
          <p:spPr>
            <a:xfrm>
              <a:off x="4267030" y="2729428"/>
              <a:ext cx="973138" cy="973138"/>
            </a:xfrm>
            <a:prstGeom prst="ellipse">
              <a:avLst/>
            </a:prstGeom>
            <a:gradFill>
              <a:gsLst>
                <a:gs pos="0">
                  <a:srgbClr val="FDE103"/>
                </a:gs>
                <a:gs pos="100000">
                  <a:srgbClr val="F8A11A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92100" dist="88900" dir="2700000" algn="tl" rotWithShape="0">
                <a:prstClr val="black">
                  <a:alpha val="31000"/>
                </a:prstClr>
              </a:outerShdw>
            </a:effectLst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任意多边形 199"/>
            <p:cNvSpPr/>
            <p:nvPr/>
          </p:nvSpPr>
          <p:spPr>
            <a:xfrm>
              <a:off x="4156892" y="2619293"/>
              <a:ext cx="1060362" cy="1060362"/>
            </a:xfrm>
            <a:custGeom>
              <a:avLst/>
              <a:gdLst>
                <a:gd name="connsiteX0" fmla="*/ 2048072 w 2048072"/>
                <a:gd name="connsiteY0" fmla="*/ 1877343 h 2048072"/>
                <a:gd name="connsiteX1" fmla="*/ 2041869 w 2048072"/>
                <a:gd name="connsiteY1" fmla="*/ 1885638 h 2048072"/>
                <a:gd name="connsiteX2" fmla="*/ 1885638 w 2048072"/>
                <a:gd name="connsiteY2" fmla="*/ 2041869 h 2048072"/>
                <a:gd name="connsiteX3" fmla="*/ 1877343 w 2048072"/>
                <a:gd name="connsiteY3" fmla="*/ 2048072 h 2048072"/>
                <a:gd name="connsiteX4" fmla="*/ 1152525 w 2048072"/>
                <a:gd name="connsiteY4" fmla="*/ 0 h 2048072"/>
                <a:gd name="connsiteX5" fmla="*/ 1796913 w 2048072"/>
                <a:gd name="connsiteY5" fmla="*/ 196833 h 2048072"/>
                <a:gd name="connsiteX6" fmla="*/ 1846248 w 2048072"/>
                <a:gd name="connsiteY6" fmla="*/ 233725 h 2048072"/>
                <a:gd name="connsiteX7" fmla="*/ 233725 w 2048072"/>
                <a:gd name="connsiteY7" fmla="*/ 1846248 h 2048072"/>
                <a:gd name="connsiteX8" fmla="*/ 196833 w 2048072"/>
                <a:gd name="connsiteY8" fmla="*/ 1796913 h 2048072"/>
                <a:gd name="connsiteX9" fmla="*/ 0 w 2048072"/>
                <a:gd name="connsiteY9" fmla="*/ 1152525 h 2048072"/>
                <a:gd name="connsiteX10" fmla="*/ 1152525 w 2048072"/>
                <a:gd name="connsiteY10" fmla="*/ 0 h 20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8072" h="2048072">
                  <a:moveTo>
                    <a:pt x="2048072" y="1877343"/>
                  </a:moveTo>
                  <a:lnTo>
                    <a:pt x="2041869" y="1885638"/>
                  </a:lnTo>
                  <a:cubicBezTo>
                    <a:pt x="1994894" y="1942559"/>
                    <a:pt x="1942559" y="1994894"/>
                    <a:pt x="1885638" y="2041869"/>
                  </a:cubicBezTo>
                  <a:lnTo>
                    <a:pt x="1877343" y="2048072"/>
                  </a:lnTo>
                  <a:close/>
                  <a:moveTo>
                    <a:pt x="1152525" y="0"/>
                  </a:moveTo>
                  <a:cubicBezTo>
                    <a:pt x="1391221" y="0"/>
                    <a:pt x="1612969" y="72563"/>
                    <a:pt x="1796913" y="196833"/>
                  </a:cubicBezTo>
                  <a:lnTo>
                    <a:pt x="1846248" y="233725"/>
                  </a:lnTo>
                  <a:lnTo>
                    <a:pt x="233725" y="1846248"/>
                  </a:lnTo>
                  <a:lnTo>
                    <a:pt x="196833" y="1796913"/>
                  </a:lnTo>
                  <a:cubicBezTo>
                    <a:pt x="72563" y="1612969"/>
                    <a:pt x="0" y="1391221"/>
                    <a:pt x="0" y="1152525"/>
                  </a:cubicBezTo>
                  <a:cubicBezTo>
                    <a:pt x="0" y="516003"/>
                    <a:pt x="516003" y="0"/>
                    <a:pt x="1152525" y="0"/>
                  </a:cubicBezTo>
                  <a:close/>
                </a:path>
              </a:pathLst>
            </a:custGeom>
            <a:solidFill>
              <a:sysClr val="window" lastClr="FFFFFF">
                <a:alpha val="13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椭圆 200"/>
            <p:cNvSpPr/>
            <p:nvPr/>
          </p:nvSpPr>
          <p:spPr>
            <a:xfrm>
              <a:off x="4225983" y="2537102"/>
              <a:ext cx="493145" cy="493144"/>
            </a:xfrm>
            <a:prstGeom prst="ellipse">
              <a:avLst/>
            </a:prstGeom>
            <a:gradFill flip="none" rotWithShape="1">
              <a:gsLst>
                <a:gs pos="42000">
                  <a:srgbClr val="FFFFFF">
                    <a:alpha val="50000"/>
                  </a:srgbClr>
                </a:gs>
                <a:gs pos="100000">
                  <a:sysClr val="window" lastClr="FFFFFF">
                    <a:lumMod val="100000"/>
                    <a:alpha val="0"/>
                  </a:sysClr>
                </a:gs>
                <a:gs pos="0">
                  <a:sysClr val="window" lastClr="FFFFFF">
                    <a:alpha val="9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椭圆 201"/>
            <p:cNvSpPr/>
            <p:nvPr/>
          </p:nvSpPr>
          <p:spPr>
            <a:xfrm rot="19629600">
              <a:off x="4718497" y="3459142"/>
              <a:ext cx="676052" cy="220863"/>
            </a:xfrm>
            <a:prstGeom prst="ellipse">
              <a:avLst/>
            </a:prstGeom>
            <a:gradFill flip="none" rotWithShape="1">
              <a:gsLst>
                <a:gs pos="36000">
                  <a:srgbClr val="FFFFFF">
                    <a:alpha val="50000"/>
                  </a:srgbClr>
                </a:gs>
                <a:gs pos="100000">
                  <a:sysClr val="window" lastClr="FFFFFF">
                    <a:lumMod val="100000"/>
                    <a:alpha val="0"/>
                  </a:sysClr>
                </a:gs>
                <a:gs pos="0">
                  <a:sysClr val="window" lastClr="FFFFFF">
                    <a:alpha val="9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7" name="圆角矩形 202"/>
          <p:cNvSpPr/>
          <p:nvPr/>
        </p:nvSpPr>
        <p:spPr bwMode="auto">
          <a:xfrm flipH="1">
            <a:off x="4464615" y="2029630"/>
            <a:ext cx="2844111" cy="56812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ED492E"/>
              </a:gs>
              <a:gs pos="100000">
                <a:srgbClr val="E1203D"/>
              </a:gs>
            </a:gsLst>
            <a:lin ang="5400000" scaled="1"/>
            <a:tileRect/>
          </a:gradFill>
          <a:ln w="12700" cap="flat" cmpd="sng" algn="ctr">
            <a:gradFill>
              <a:gsLst>
                <a:gs pos="0">
                  <a:srgbClr val="E1203D"/>
                </a:gs>
                <a:gs pos="100000">
                  <a:srgbClr val="ED492E"/>
                </a:gs>
              </a:gsLst>
              <a:lin ang="8100000" scaled="0"/>
            </a:gradFill>
            <a:prstDash val="solid"/>
            <a:miter lim="800000"/>
          </a:ln>
          <a:effectLst>
            <a:outerShdw blurRad="381000" dist="1905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lvl="0" algn="ctr">
              <a:defRPr/>
            </a:pPr>
            <a:r>
              <a:rPr lang="ru-RU" sz="1600" b="1" dirty="0">
                <a:solidFill>
                  <a:schemeClr val="bg1"/>
                </a:solidFill>
              </a:rPr>
              <a:t>электрокачели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圆角矩形 203"/>
          <p:cNvSpPr/>
          <p:nvPr/>
        </p:nvSpPr>
        <p:spPr bwMode="auto">
          <a:xfrm flipH="1">
            <a:off x="4500474" y="2925429"/>
            <a:ext cx="2844111" cy="56812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1B3C5"/>
              </a:gs>
              <a:gs pos="100000">
                <a:srgbClr val="00A2A2"/>
              </a:gs>
            </a:gsLst>
            <a:lin ang="5400000" scaled="1"/>
            <a:tileRect/>
          </a:gradFill>
          <a:ln w="12700" cap="flat" cmpd="sng" algn="ctr">
            <a:gradFill>
              <a:gsLst>
                <a:gs pos="0">
                  <a:srgbClr val="00A2A2"/>
                </a:gs>
                <a:gs pos="100000">
                  <a:srgbClr val="01B3C5"/>
                </a:gs>
              </a:gsLst>
              <a:lin ang="8100000" scaled="0"/>
            </a:gradFill>
            <a:prstDash val="solid"/>
            <a:miter lim="800000"/>
          </a:ln>
          <a:effectLst>
            <a:outerShdw blurRad="381000" dist="1905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lvl="0" algn="ctr">
              <a:defRPr/>
            </a:pPr>
            <a:r>
              <a:rPr lang="ru-RU" sz="1600" b="1" dirty="0">
                <a:solidFill>
                  <a:schemeClr val="bg1"/>
                </a:solidFill>
              </a:rPr>
              <a:t>бизиборды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圆角矩形 204"/>
          <p:cNvSpPr/>
          <p:nvPr/>
        </p:nvSpPr>
        <p:spPr bwMode="auto">
          <a:xfrm flipH="1">
            <a:off x="4518403" y="3846646"/>
            <a:ext cx="2844111" cy="56812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B64A9"/>
              </a:gs>
              <a:gs pos="100000">
                <a:srgbClr val="4E4492"/>
              </a:gs>
            </a:gsLst>
            <a:lin ang="5400000" scaled="1"/>
            <a:tileRect/>
          </a:gradFill>
          <a:ln w="12700" cap="flat" cmpd="sng" algn="ctr">
            <a:gradFill>
              <a:gsLst>
                <a:gs pos="0">
                  <a:srgbClr val="4E4492"/>
                </a:gs>
                <a:gs pos="100000">
                  <a:srgbClr val="7B64A9"/>
                </a:gs>
              </a:gsLst>
              <a:lin ang="8100000" scaled="0"/>
            </a:gradFill>
            <a:prstDash val="solid"/>
            <a:miter lim="800000"/>
          </a:ln>
          <a:effectLst>
            <a:outerShdw blurRad="381000" dist="1905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lvl="0" algn="ctr">
              <a:defRPr/>
            </a:pPr>
            <a:r>
              <a:rPr lang="ru-RU" sz="1600" b="1" dirty="0">
                <a:solidFill>
                  <a:schemeClr val="bg1"/>
                </a:solidFill>
              </a:rPr>
              <a:t>игры и игрушки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圆角矩形 205"/>
          <p:cNvSpPr/>
          <p:nvPr/>
        </p:nvSpPr>
        <p:spPr bwMode="auto">
          <a:xfrm flipH="1">
            <a:off x="4527368" y="4759273"/>
            <a:ext cx="2844111" cy="568121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 w="12700" cap="flat" cmpd="sng" algn="ctr">
            <a:gradFill>
              <a:gsLst>
                <a:gs pos="0">
                  <a:srgbClr val="F9AC1A"/>
                </a:gs>
                <a:gs pos="100000">
                  <a:srgbClr val="FDE007"/>
                </a:gs>
              </a:gsLst>
              <a:lin ang="8100000" scaled="0"/>
            </a:gradFill>
            <a:prstDash val="solid"/>
            <a:miter lim="800000"/>
          </a:ln>
          <a:effectLst>
            <a:outerShdw blurRad="381000" dist="1905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lvl="0" algn="ctr">
              <a:defRPr/>
            </a:pPr>
            <a:r>
              <a:rPr lang="ru-RU" sz="1600" b="1" dirty="0">
                <a:solidFill>
                  <a:schemeClr val="bg1"/>
                </a:solidFill>
              </a:rPr>
              <a:t>оборудование для пролезания, подлезания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950259" y="116542"/>
            <a:ext cx="10676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РАЗВИВАЮЩАЯ ПРЕДМЕТНО-ПРОСТРАНСТВЕННАЯ СРЕДА В ГРУППЕ МЛАДЕНЧЕСКОГО ВОЗРАСТА </a:t>
            </a:r>
          </a:p>
          <a:p>
            <a:pPr algn="ctr"/>
            <a:r>
              <a:rPr lang="ru-RU" b="1" dirty="0"/>
              <a:t>ОТ 2 МЕСЯЦЕВ ДО 1 ГОДА В МАДОУ ГОРОДА НИЖНЕВАРТОВСКА ДС № 80 «СВЕТЛЯЧОК»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777359" y="3118829"/>
            <a:ext cx="20569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ГРУППОВОЕ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 ПОМЕЩЕНИЕ</a:t>
            </a:r>
          </a:p>
        </p:txBody>
      </p:sp>
      <p:grpSp>
        <p:nvGrpSpPr>
          <p:cNvPr id="11" name="组合 182"/>
          <p:cNvGrpSpPr/>
          <p:nvPr/>
        </p:nvGrpSpPr>
        <p:grpSpPr>
          <a:xfrm>
            <a:off x="3388658" y="977152"/>
            <a:ext cx="914400" cy="871387"/>
            <a:chOff x="4156892" y="2537102"/>
            <a:chExt cx="1237657" cy="1165464"/>
          </a:xfrm>
        </p:grpSpPr>
        <p:sp>
          <p:nvSpPr>
            <p:cNvPr id="49" name="椭圆 184"/>
            <p:cNvSpPr/>
            <p:nvPr/>
          </p:nvSpPr>
          <p:spPr>
            <a:xfrm>
              <a:off x="4267030" y="2729428"/>
              <a:ext cx="973138" cy="973138"/>
            </a:xfrm>
            <a:prstGeom prst="ellipse">
              <a:avLst/>
            </a:prstGeom>
            <a:gradFill>
              <a:gsLst>
                <a:gs pos="0">
                  <a:srgbClr val="01B3C5"/>
                </a:gs>
                <a:gs pos="100000">
                  <a:srgbClr val="009F9B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92100" dist="88900" dir="2700000" algn="tl" rotWithShape="0">
                <a:prstClr val="black">
                  <a:alpha val="31000"/>
                </a:prstClr>
              </a:outerShdw>
            </a:effectLst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任意多边形 185"/>
            <p:cNvSpPr/>
            <p:nvPr/>
          </p:nvSpPr>
          <p:spPr>
            <a:xfrm>
              <a:off x="4156892" y="2619293"/>
              <a:ext cx="1060362" cy="1060362"/>
            </a:xfrm>
            <a:custGeom>
              <a:avLst/>
              <a:gdLst>
                <a:gd name="connsiteX0" fmla="*/ 2048072 w 2048072"/>
                <a:gd name="connsiteY0" fmla="*/ 1877343 h 2048072"/>
                <a:gd name="connsiteX1" fmla="*/ 2041869 w 2048072"/>
                <a:gd name="connsiteY1" fmla="*/ 1885638 h 2048072"/>
                <a:gd name="connsiteX2" fmla="*/ 1885638 w 2048072"/>
                <a:gd name="connsiteY2" fmla="*/ 2041869 h 2048072"/>
                <a:gd name="connsiteX3" fmla="*/ 1877343 w 2048072"/>
                <a:gd name="connsiteY3" fmla="*/ 2048072 h 2048072"/>
                <a:gd name="connsiteX4" fmla="*/ 1152525 w 2048072"/>
                <a:gd name="connsiteY4" fmla="*/ 0 h 2048072"/>
                <a:gd name="connsiteX5" fmla="*/ 1796913 w 2048072"/>
                <a:gd name="connsiteY5" fmla="*/ 196833 h 2048072"/>
                <a:gd name="connsiteX6" fmla="*/ 1846248 w 2048072"/>
                <a:gd name="connsiteY6" fmla="*/ 233725 h 2048072"/>
                <a:gd name="connsiteX7" fmla="*/ 233725 w 2048072"/>
                <a:gd name="connsiteY7" fmla="*/ 1846248 h 2048072"/>
                <a:gd name="connsiteX8" fmla="*/ 196833 w 2048072"/>
                <a:gd name="connsiteY8" fmla="*/ 1796913 h 2048072"/>
                <a:gd name="connsiteX9" fmla="*/ 0 w 2048072"/>
                <a:gd name="connsiteY9" fmla="*/ 1152525 h 2048072"/>
                <a:gd name="connsiteX10" fmla="*/ 1152525 w 2048072"/>
                <a:gd name="connsiteY10" fmla="*/ 0 h 20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8072" h="2048072">
                  <a:moveTo>
                    <a:pt x="2048072" y="1877343"/>
                  </a:moveTo>
                  <a:lnTo>
                    <a:pt x="2041869" y="1885638"/>
                  </a:lnTo>
                  <a:cubicBezTo>
                    <a:pt x="1994894" y="1942559"/>
                    <a:pt x="1942559" y="1994894"/>
                    <a:pt x="1885638" y="2041869"/>
                  </a:cubicBezTo>
                  <a:lnTo>
                    <a:pt x="1877343" y="2048072"/>
                  </a:lnTo>
                  <a:close/>
                  <a:moveTo>
                    <a:pt x="1152525" y="0"/>
                  </a:moveTo>
                  <a:cubicBezTo>
                    <a:pt x="1391221" y="0"/>
                    <a:pt x="1612969" y="72563"/>
                    <a:pt x="1796913" y="196833"/>
                  </a:cubicBezTo>
                  <a:lnTo>
                    <a:pt x="1846248" y="233725"/>
                  </a:lnTo>
                  <a:lnTo>
                    <a:pt x="233725" y="1846248"/>
                  </a:lnTo>
                  <a:lnTo>
                    <a:pt x="196833" y="1796913"/>
                  </a:lnTo>
                  <a:cubicBezTo>
                    <a:pt x="72563" y="1612969"/>
                    <a:pt x="0" y="1391221"/>
                    <a:pt x="0" y="1152525"/>
                  </a:cubicBezTo>
                  <a:cubicBezTo>
                    <a:pt x="0" y="516003"/>
                    <a:pt x="516003" y="0"/>
                    <a:pt x="1152525" y="0"/>
                  </a:cubicBezTo>
                  <a:close/>
                </a:path>
              </a:pathLst>
            </a:custGeom>
            <a:solidFill>
              <a:sysClr val="window" lastClr="FFFFFF">
                <a:alpha val="13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椭圆 186"/>
            <p:cNvSpPr/>
            <p:nvPr/>
          </p:nvSpPr>
          <p:spPr>
            <a:xfrm>
              <a:off x="4225983" y="2537102"/>
              <a:ext cx="493145" cy="493144"/>
            </a:xfrm>
            <a:prstGeom prst="ellipse">
              <a:avLst/>
            </a:prstGeom>
            <a:gradFill flip="none" rotWithShape="1">
              <a:gsLst>
                <a:gs pos="42000">
                  <a:srgbClr val="FFFFFF">
                    <a:alpha val="50000"/>
                  </a:srgbClr>
                </a:gs>
                <a:gs pos="100000">
                  <a:sysClr val="window" lastClr="FFFFFF">
                    <a:lumMod val="100000"/>
                    <a:alpha val="0"/>
                  </a:sysClr>
                </a:gs>
                <a:gs pos="0">
                  <a:sysClr val="window" lastClr="FFFFFF">
                    <a:alpha val="9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椭圆 187"/>
            <p:cNvSpPr/>
            <p:nvPr/>
          </p:nvSpPr>
          <p:spPr>
            <a:xfrm rot="19629600">
              <a:off x="4718497" y="3459142"/>
              <a:ext cx="676052" cy="220863"/>
            </a:xfrm>
            <a:prstGeom prst="ellipse">
              <a:avLst/>
            </a:prstGeom>
            <a:gradFill flip="none" rotWithShape="1">
              <a:gsLst>
                <a:gs pos="36000">
                  <a:srgbClr val="FFFFFF">
                    <a:alpha val="50000"/>
                  </a:srgbClr>
                </a:gs>
                <a:gs pos="100000">
                  <a:sysClr val="window" lastClr="FFFFFF">
                    <a:lumMod val="100000"/>
                    <a:alpha val="0"/>
                  </a:sysClr>
                </a:gs>
                <a:gs pos="0">
                  <a:sysClr val="window" lastClr="FFFFFF">
                    <a:alpha val="9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3" name="圆角矩形 203"/>
          <p:cNvSpPr/>
          <p:nvPr/>
        </p:nvSpPr>
        <p:spPr bwMode="auto">
          <a:xfrm flipH="1">
            <a:off x="4471134" y="1206017"/>
            <a:ext cx="2844111" cy="56812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1B3C5"/>
              </a:gs>
              <a:gs pos="100000">
                <a:srgbClr val="00A2A2"/>
              </a:gs>
            </a:gsLst>
            <a:lin ang="5400000" scaled="1"/>
            <a:tileRect/>
          </a:gradFill>
          <a:ln w="12700" cap="flat" cmpd="sng" algn="ctr">
            <a:gradFill>
              <a:gsLst>
                <a:gs pos="0">
                  <a:srgbClr val="00A2A2"/>
                </a:gs>
                <a:gs pos="100000">
                  <a:srgbClr val="01B3C5"/>
                </a:gs>
              </a:gsLst>
              <a:lin ang="8100000" scaled="0"/>
            </a:gradFill>
            <a:prstDash val="solid"/>
            <a:miter lim="800000"/>
          </a:ln>
          <a:effectLst>
            <a:outerShdw blurRad="381000" dist="1905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lvl="0" algn="ctr">
              <a:defRPr/>
            </a:pPr>
            <a:r>
              <a:rPr lang="ru-RU" sz="1600" b="1" dirty="0">
                <a:solidFill>
                  <a:schemeClr val="bg1"/>
                </a:solidFill>
              </a:rPr>
              <a:t>манежи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89"/>
          <p:cNvGrpSpPr/>
          <p:nvPr/>
        </p:nvGrpSpPr>
        <p:grpSpPr>
          <a:xfrm>
            <a:off x="3446721" y="5412752"/>
            <a:ext cx="914400" cy="871387"/>
            <a:chOff x="4156892" y="2537102"/>
            <a:chExt cx="1237657" cy="1165464"/>
          </a:xfrm>
        </p:grpSpPr>
        <p:sp>
          <p:nvSpPr>
            <p:cNvPr id="82" name="椭圆 191"/>
            <p:cNvSpPr/>
            <p:nvPr/>
          </p:nvSpPr>
          <p:spPr>
            <a:xfrm>
              <a:off x="4267030" y="2729428"/>
              <a:ext cx="973138" cy="973138"/>
            </a:xfrm>
            <a:prstGeom prst="ellipse">
              <a:avLst/>
            </a:prstGeom>
            <a:gradFill>
              <a:gsLst>
                <a:gs pos="0">
                  <a:srgbClr val="7B64A9"/>
                </a:gs>
                <a:gs pos="100000">
                  <a:srgbClr val="473F8E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92100" dist="88900" dir="2700000" algn="tl" rotWithShape="0">
                <a:prstClr val="black">
                  <a:alpha val="31000"/>
                </a:prstClr>
              </a:outerShdw>
            </a:effectLst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任意多边形 192"/>
            <p:cNvSpPr/>
            <p:nvPr/>
          </p:nvSpPr>
          <p:spPr>
            <a:xfrm>
              <a:off x="4156892" y="2619293"/>
              <a:ext cx="1060362" cy="1060362"/>
            </a:xfrm>
            <a:custGeom>
              <a:avLst/>
              <a:gdLst>
                <a:gd name="connsiteX0" fmla="*/ 2048072 w 2048072"/>
                <a:gd name="connsiteY0" fmla="*/ 1877343 h 2048072"/>
                <a:gd name="connsiteX1" fmla="*/ 2041869 w 2048072"/>
                <a:gd name="connsiteY1" fmla="*/ 1885638 h 2048072"/>
                <a:gd name="connsiteX2" fmla="*/ 1885638 w 2048072"/>
                <a:gd name="connsiteY2" fmla="*/ 2041869 h 2048072"/>
                <a:gd name="connsiteX3" fmla="*/ 1877343 w 2048072"/>
                <a:gd name="connsiteY3" fmla="*/ 2048072 h 2048072"/>
                <a:gd name="connsiteX4" fmla="*/ 1152525 w 2048072"/>
                <a:gd name="connsiteY4" fmla="*/ 0 h 2048072"/>
                <a:gd name="connsiteX5" fmla="*/ 1796913 w 2048072"/>
                <a:gd name="connsiteY5" fmla="*/ 196833 h 2048072"/>
                <a:gd name="connsiteX6" fmla="*/ 1846248 w 2048072"/>
                <a:gd name="connsiteY6" fmla="*/ 233725 h 2048072"/>
                <a:gd name="connsiteX7" fmla="*/ 233725 w 2048072"/>
                <a:gd name="connsiteY7" fmla="*/ 1846248 h 2048072"/>
                <a:gd name="connsiteX8" fmla="*/ 196833 w 2048072"/>
                <a:gd name="connsiteY8" fmla="*/ 1796913 h 2048072"/>
                <a:gd name="connsiteX9" fmla="*/ 0 w 2048072"/>
                <a:gd name="connsiteY9" fmla="*/ 1152525 h 2048072"/>
                <a:gd name="connsiteX10" fmla="*/ 1152525 w 2048072"/>
                <a:gd name="connsiteY10" fmla="*/ 0 h 20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8072" h="2048072">
                  <a:moveTo>
                    <a:pt x="2048072" y="1877343"/>
                  </a:moveTo>
                  <a:lnTo>
                    <a:pt x="2041869" y="1885638"/>
                  </a:lnTo>
                  <a:cubicBezTo>
                    <a:pt x="1994894" y="1942559"/>
                    <a:pt x="1942559" y="1994894"/>
                    <a:pt x="1885638" y="2041869"/>
                  </a:cubicBezTo>
                  <a:lnTo>
                    <a:pt x="1877343" y="2048072"/>
                  </a:lnTo>
                  <a:close/>
                  <a:moveTo>
                    <a:pt x="1152525" y="0"/>
                  </a:moveTo>
                  <a:cubicBezTo>
                    <a:pt x="1391221" y="0"/>
                    <a:pt x="1612969" y="72563"/>
                    <a:pt x="1796913" y="196833"/>
                  </a:cubicBezTo>
                  <a:lnTo>
                    <a:pt x="1846248" y="233725"/>
                  </a:lnTo>
                  <a:lnTo>
                    <a:pt x="233725" y="1846248"/>
                  </a:lnTo>
                  <a:lnTo>
                    <a:pt x="196833" y="1796913"/>
                  </a:lnTo>
                  <a:cubicBezTo>
                    <a:pt x="72563" y="1612969"/>
                    <a:pt x="0" y="1391221"/>
                    <a:pt x="0" y="1152525"/>
                  </a:cubicBezTo>
                  <a:cubicBezTo>
                    <a:pt x="0" y="516003"/>
                    <a:pt x="516003" y="0"/>
                    <a:pt x="1152525" y="0"/>
                  </a:cubicBezTo>
                  <a:close/>
                </a:path>
              </a:pathLst>
            </a:custGeom>
            <a:solidFill>
              <a:sysClr val="window" lastClr="FFFFFF">
                <a:alpha val="13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椭圆 193"/>
            <p:cNvSpPr/>
            <p:nvPr/>
          </p:nvSpPr>
          <p:spPr>
            <a:xfrm>
              <a:off x="4225983" y="2537102"/>
              <a:ext cx="493145" cy="493144"/>
            </a:xfrm>
            <a:prstGeom prst="ellipse">
              <a:avLst/>
            </a:prstGeom>
            <a:gradFill flip="none" rotWithShape="1">
              <a:gsLst>
                <a:gs pos="42000">
                  <a:srgbClr val="FFFFFF">
                    <a:alpha val="50000"/>
                  </a:srgbClr>
                </a:gs>
                <a:gs pos="100000">
                  <a:sysClr val="window" lastClr="FFFFFF">
                    <a:lumMod val="100000"/>
                    <a:alpha val="0"/>
                  </a:sysClr>
                </a:gs>
                <a:gs pos="0">
                  <a:sysClr val="window" lastClr="FFFFFF">
                    <a:alpha val="9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椭圆 194"/>
            <p:cNvSpPr/>
            <p:nvPr/>
          </p:nvSpPr>
          <p:spPr>
            <a:xfrm rot="19629600">
              <a:off x="4718497" y="3459142"/>
              <a:ext cx="676052" cy="220863"/>
            </a:xfrm>
            <a:prstGeom prst="ellipse">
              <a:avLst/>
            </a:prstGeom>
            <a:gradFill flip="none" rotWithShape="1">
              <a:gsLst>
                <a:gs pos="36000">
                  <a:srgbClr val="FFFFFF">
                    <a:alpha val="50000"/>
                  </a:srgbClr>
                </a:gs>
                <a:gs pos="100000">
                  <a:sysClr val="window" lastClr="FFFFFF">
                    <a:lumMod val="100000"/>
                    <a:alpha val="0"/>
                  </a:sysClr>
                </a:gs>
                <a:gs pos="0">
                  <a:sysClr val="window" lastClr="FFFFFF">
                    <a:alpha val="9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6" name="圆角矩形 204"/>
          <p:cNvSpPr/>
          <p:nvPr/>
        </p:nvSpPr>
        <p:spPr bwMode="auto">
          <a:xfrm flipH="1">
            <a:off x="4533328" y="5634613"/>
            <a:ext cx="2844111" cy="56812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B64A9"/>
              </a:gs>
              <a:gs pos="100000">
                <a:srgbClr val="4E4492"/>
              </a:gs>
            </a:gsLst>
            <a:lin ang="5400000" scaled="1"/>
            <a:tileRect/>
          </a:gradFill>
          <a:ln w="12700" cap="flat" cmpd="sng" algn="ctr">
            <a:gradFill>
              <a:gsLst>
                <a:gs pos="0">
                  <a:srgbClr val="4E4492"/>
                </a:gs>
                <a:gs pos="100000">
                  <a:srgbClr val="7B64A9"/>
                </a:gs>
              </a:gsLst>
              <a:lin ang="8100000" scaled="0"/>
            </a:gradFill>
            <a:prstDash val="solid"/>
            <a:miter lim="800000"/>
          </a:ln>
          <a:effectLst>
            <a:outerShdw blurRad="381000" dist="1905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погремушки, неваляшки, куклы и др.</a:t>
            </a:r>
          </a:p>
        </p:txBody>
      </p:sp>
      <p:pic>
        <p:nvPicPr>
          <p:cNvPr id="2050" name="Picture 2" descr="C:\Users\Руфа\Downloads\free-icon-playpen-19172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0365" y="1237129"/>
            <a:ext cx="480172" cy="480172"/>
          </a:xfrm>
          <a:prstGeom prst="rect">
            <a:avLst/>
          </a:prstGeom>
          <a:noFill/>
        </p:spPr>
      </p:pic>
      <p:pic>
        <p:nvPicPr>
          <p:cNvPr id="2051" name="Picture 3" descr="C:\Users\Руфа\Downloads\free-icon-swing-305576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3812" y="2088778"/>
            <a:ext cx="403412" cy="403412"/>
          </a:xfrm>
          <a:prstGeom prst="rect">
            <a:avLst/>
          </a:prstGeom>
          <a:noFill/>
        </p:spPr>
      </p:pic>
      <p:pic>
        <p:nvPicPr>
          <p:cNvPr id="2052" name="Picture 4" descr="C:\Users\Руфа\Downloads\free-icon-map-606088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8295" y="2985246"/>
            <a:ext cx="443751" cy="443751"/>
          </a:xfrm>
          <a:prstGeom prst="rect">
            <a:avLst/>
          </a:prstGeom>
          <a:noFill/>
        </p:spPr>
      </p:pic>
      <p:pic>
        <p:nvPicPr>
          <p:cNvPr id="2053" name="Picture 5" descr="C:\Users\Руфа\Downloads\free-icon-toys-781618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189" y="3899648"/>
            <a:ext cx="443752" cy="443752"/>
          </a:xfrm>
          <a:prstGeom prst="rect">
            <a:avLst/>
          </a:prstGeom>
          <a:noFill/>
        </p:spPr>
      </p:pic>
      <p:pic>
        <p:nvPicPr>
          <p:cNvPr id="2054" name="Picture 6" descr="C:\Users\Руфа\Downloads\free-icon-climber-709688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7952" y="4701986"/>
            <a:ext cx="591671" cy="591671"/>
          </a:xfrm>
          <a:prstGeom prst="rect">
            <a:avLst/>
          </a:prstGeom>
          <a:noFill/>
        </p:spPr>
      </p:pic>
      <p:pic>
        <p:nvPicPr>
          <p:cNvPr id="2055" name="Picture 7" descr="C:\Users\Руфа\Downloads\free-icon-doll-548456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99329" y="5611906"/>
            <a:ext cx="587188" cy="587188"/>
          </a:xfrm>
          <a:prstGeom prst="rect">
            <a:avLst/>
          </a:prstGeom>
          <a:noFill/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8" cstate="print"/>
          <a:srcRect l="20848" t="18214" r="20290" b="19643"/>
          <a:stretch>
            <a:fillRect/>
          </a:stretch>
        </p:blipFill>
        <p:spPr bwMode="auto">
          <a:xfrm>
            <a:off x="7754469" y="968187"/>
            <a:ext cx="3836894" cy="2554942"/>
          </a:xfrm>
          <a:prstGeom prst="rect">
            <a:avLst/>
          </a:prstGeom>
          <a:noFill/>
          <a:ln w="28575">
            <a:solidFill>
              <a:srgbClr val="244F71"/>
            </a:solidFill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/>
          <a:srcRect l="18915" t="7603" r="18914" b="12281"/>
          <a:stretch>
            <a:fillRect/>
          </a:stretch>
        </p:blipFill>
        <p:spPr bwMode="auto">
          <a:xfrm>
            <a:off x="7754471" y="3890681"/>
            <a:ext cx="3863788" cy="2579795"/>
          </a:xfrm>
          <a:prstGeom prst="rect">
            <a:avLst/>
          </a:prstGeom>
          <a:noFill/>
          <a:ln w="38100">
            <a:solidFill>
              <a:srgbClr val="244F7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53" grpId="0" animBg="1"/>
      <p:bldP spid="8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69"/>
          <p:cNvGrpSpPr/>
          <p:nvPr/>
        </p:nvGrpSpPr>
        <p:grpSpPr>
          <a:xfrm>
            <a:off x="295836" y="2008094"/>
            <a:ext cx="3092823" cy="3074896"/>
            <a:chOff x="1946350" y="1119486"/>
            <a:chExt cx="3162364" cy="3162364"/>
          </a:xfrm>
        </p:grpSpPr>
        <p:sp>
          <p:nvSpPr>
            <p:cNvPr id="5" name="椭圆 170"/>
            <p:cNvSpPr/>
            <p:nvPr/>
          </p:nvSpPr>
          <p:spPr>
            <a:xfrm>
              <a:off x="1946350" y="1119486"/>
              <a:ext cx="3162364" cy="3162364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5400000" scaled="1"/>
              <a:tileRect/>
            </a:gradFill>
            <a:ln w="19050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79400" dist="152400" dir="2700000" sx="102000" sy="102000" algn="tl" rotWithShape="0">
                <a:prstClr val="black">
                  <a:alpha val="28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" name="组合 171"/>
            <p:cNvGrpSpPr/>
            <p:nvPr/>
          </p:nvGrpSpPr>
          <p:grpSpPr>
            <a:xfrm>
              <a:off x="2257711" y="1402820"/>
              <a:ext cx="2573038" cy="2573038"/>
              <a:chOff x="3739822" y="2440887"/>
              <a:chExt cx="1970936" cy="1970936"/>
            </a:xfrm>
          </p:grpSpPr>
          <p:sp>
            <p:nvSpPr>
              <p:cNvPr id="7" name="圆角矩形 172"/>
              <p:cNvSpPr/>
              <p:nvPr/>
            </p:nvSpPr>
            <p:spPr>
              <a:xfrm>
                <a:off x="3739822" y="2440887"/>
                <a:ext cx="1970936" cy="1970936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ysClr val="window" lastClr="FFFFFF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椭圆 173"/>
              <p:cNvSpPr>
                <a:spLocks noChangeAspect="1"/>
              </p:cNvSpPr>
              <p:nvPr/>
            </p:nvSpPr>
            <p:spPr>
              <a:xfrm>
                <a:off x="3837054" y="2549460"/>
                <a:ext cx="1776466" cy="1776466"/>
              </a:xfrm>
              <a:prstGeom prst="ellipse">
                <a:avLst/>
              </a:prstGeom>
              <a:gradFill>
                <a:gsLst>
                  <a:gs pos="0">
                    <a:srgbClr val="ED492C"/>
                  </a:gs>
                  <a:gs pos="100000">
                    <a:srgbClr val="DE163D"/>
                  </a:gs>
                </a:gsLst>
                <a:lin ang="27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" name="组合 175"/>
          <p:cNvGrpSpPr/>
          <p:nvPr/>
        </p:nvGrpSpPr>
        <p:grpSpPr>
          <a:xfrm>
            <a:off x="3379613" y="1799781"/>
            <a:ext cx="914400" cy="871387"/>
            <a:chOff x="4156892" y="2537102"/>
            <a:chExt cx="1237657" cy="1165464"/>
          </a:xfrm>
        </p:grpSpPr>
        <p:sp>
          <p:nvSpPr>
            <p:cNvPr id="12" name="椭圆 177"/>
            <p:cNvSpPr/>
            <p:nvPr/>
          </p:nvSpPr>
          <p:spPr>
            <a:xfrm>
              <a:off x="4267029" y="2729428"/>
              <a:ext cx="973138" cy="973138"/>
            </a:xfrm>
            <a:prstGeom prst="ellipse">
              <a:avLst/>
            </a:prstGeom>
            <a:gradFill>
              <a:gsLst>
                <a:gs pos="0">
                  <a:srgbClr val="ED492C"/>
                </a:gs>
                <a:gs pos="100000">
                  <a:srgbClr val="DE163D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92100" dist="88900" dir="2700000" algn="tl" rotWithShape="0">
                <a:prstClr val="black">
                  <a:alpha val="31000"/>
                </a:prstClr>
              </a:outerShdw>
            </a:effectLst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任意多边形 178"/>
            <p:cNvSpPr/>
            <p:nvPr/>
          </p:nvSpPr>
          <p:spPr>
            <a:xfrm>
              <a:off x="4156892" y="2619293"/>
              <a:ext cx="1060362" cy="1060362"/>
            </a:xfrm>
            <a:custGeom>
              <a:avLst/>
              <a:gdLst>
                <a:gd name="connsiteX0" fmla="*/ 2048072 w 2048072"/>
                <a:gd name="connsiteY0" fmla="*/ 1877343 h 2048072"/>
                <a:gd name="connsiteX1" fmla="*/ 2041869 w 2048072"/>
                <a:gd name="connsiteY1" fmla="*/ 1885638 h 2048072"/>
                <a:gd name="connsiteX2" fmla="*/ 1885638 w 2048072"/>
                <a:gd name="connsiteY2" fmla="*/ 2041869 h 2048072"/>
                <a:gd name="connsiteX3" fmla="*/ 1877343 w 2048072"/>
                <a:gd name="connsiteY3" fmla="*/ 2048072 h 2048072"/>
                <a:gd name="connsiteX4" fmla="*/ 1152525 w 2048072"/>
                <a:gd name="connsiteY4" fmla="*/ 0 h 2048072"/>
                <a:gd name="connsiteX5" fmla="*/ 1796913 w 2048072"/>
                <a:gd name="connsiteY5" fmla="*/ 196833 h 2048072"/>
                <a:gd name="connsiteX6" fmla="*/ 1846248 w 2048072"/>
                <a:gd name="connsiteY6" fmla="*/ 233725 h 2048072"/>
                <a:gd name="connsiteX7" fmla="*/ 233725 w 2048072"/>
                <a:gd name="connsiteY7" fmla="*/ 1846248 h 2048072"/>
                <a:gd name="connsiteX8" fmla="*/ 196833 w 2048072"/>
                <a:gd name="connsiteY8" fmla="*/ 1796913 h 2048072"/>
                <a:gd name="connsiteX9" fmla="*/ 0 w 2048072"/>
                <a:gd name="connsiteY9" fmla="*/ 1152525 h 2048072"/>
                <a:gd name="connsiteX10" fmla="*/ 1152525 w 2048072"/>
                <a:gd name="connsiteY10" fmla="*/ 0 h 20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8072" h="2048072">
                  <a:moveTo>
                    <a:pt x="2048072" y="1877343"/>
                  </a:moveTo>
                  <a:lnTo>
                    <a:pt x="2041869" y="1885638"/>
                  </a:lnTo>
                  <a:cubicBezTo>
                    <a:pt x="1994894" y="1942559"/>
                    <a:pt x="1942559" y="1994894"/>
                    <a:pt x="1885638" y="2041869"/>
                  </a:cubicBezTo>
                  <a:lnTo>
                    <a:pt x="1877343" y="2048072"/>
                  </a:lnTo>
                  <a:close/>
                  <a:moveTo>
                    <a:pt x="1152525" y="0"/>
                  </a:moveTo>
                  <a:cubicBezTo>
                    <a:pt x="1391221" y="0"/>
                    <a:pt x="1612969" y="72563"/>
                    <a:pt x="1796913" y="196833"/>
                  </a:cubicBezTo>
                  <a:lnTo>
                    <a:pt x="1846248" y="233725"/>
                  </a:lnTo>
                  <a:lnTo>
                    <a:pt x="233725" y="1846248"/>
                  </a:lnTo>
                  <a:lnTo>
                    <a:pt x="196833" y="1796913"/>
                  </a:lnTo>
                  <a:cubicBezTo>
                    <a:pt x="72563" y="1612969"/>
                    <a:pt x="0" y="1391221"/>
                    <a:pt x="0" y="1152525"/>
                  </a:cubicBezTo>
                  <a:cubicBezTo>
                    <a:pt x="0" y="516003"/>
                    <a:pt x="516003" y="0"/>
                    <a:pt x="1152525" y="0"/>
                  </a:cubicBezTo>
                  <a:close/>
                </a:path>
              </a:pathLst>
            </a:custGeom>
            <a:solidFill>
              <a:sysClr val="window" lastClr="FFFFFF">
                <a:alpha val="13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椭圆 179"/>
            <p:cNvSpPr/>
            <p:nvPr/>
          </p:nvSpPr>
          <p:spPr>
            <a:xfrm>
              <a:off x="4225983" y="2537102"/>
              <a:ext cx="493145" cy="493144"/>
            </a:xfrm>
            <a:prstGeom prst="ellipse">
              <a:avLst/>
            </a:prstGeom>
            <a:gradFill flip="none" rotWithShape="1">
              <a:gsLst>
                <a:gs pos="42000">
                  <a:srgbClr val="FFFFFF">
                    <a:alpha val="50000"/>
                  </a:srgbClr>
                </a:gs>
                <a:gs pos="100000">
                  <a:sysClr val="window" lastClr="FFFFFF">
                    <a:lumMod val="100000"/>
                    <a:alpha val="0"/>
                  </a:sysClr>
                </a:gs>
                <a:gs pos="0">
                  <a:sysClr val="window" lastClr="FFFFFF">
                    <a:alpha val="9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椭圆 180"/>
            <p:cNvSpPr/>
            <p:nvPr/>
          </p:nvSpPr>
          <p:spPr>
            <a:xfrm rot="19629600">
              <a:off x="4718497" y="3459142"/>
              <a:ext cx="676052" cy="220863"/>
            </a:xfrm>
            <a:prstGeom prst="ellipse">
              <a:avLst/>
            </a:prstGeom>
            <a:gradFill flip="none" rotWithShape="1">
              <a:gsLst>
                <a:gs pos="36000">
                  <a:srgbClr val="FFFFFF">
                    <a:alpha val="50000"/>
                  </a:srgbClr>
                </a:gs>
                <a:gs pos="100000">
                  <a:sysClr val="window" lastClr="FFFFFF">
                    <a:lumMod val="100000"/>
                    <a:alpha val="0"/>
                  </a:sysClr>
                </a:gs>
                <a:gs pos="0">
                  <a:sysClr val="window" lastClr="FFFFFF">
                    <a:alpha val="9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182"/>
          <p:cNvGrpSpPr/>
          <p:nvPr/>
        </p:nvGrpSpPr>
        <p:grpSpPr>
          <a:xfrm>
            <a:off x="3417998" y="2696564"/>
            <a:ext cx="914400" cy="871387"/>
            <a:chOff x="4156892" y="2537102"/>
            <a:chExt cx="1237657" cy="1165464"/>
          </a:xfrm>
        </p:grpSpPr>
        <p:sp>
          <p:nvSpPr>
            <p:cNvPr id="19" name="椭圆 184"/>
            <p:cNvSpPr/>
            <p:nvPr/>
          </p:nvSpPr>
          <p:spPr>
            <a:xfrm>
              <a:off x="4267030" y="2729428"/>
              <a:ext cx="973138" cy="973138"/>
            </a:xfrm>
            <a:prstGeom prst="ellipse">
              <a:avLst/>
            </a:prstGeom>
            <a:gradFill>
              <a:gsLst>
                <a:gs pos="0">
                  <a:srgbClr val="01B3C5"/>
                </a:gs>
                <a:gs pos="100000">
                  <a:srgbClr val="009F9B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92100" dist="88900" dir="2700000" algn="tl" rotWithShape="0">
                <a:prstClr val="black">
                  <a:alpha val="31000"/>
                </a:prstClr>
              </a:outerShdw>
            </a:effectLst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任意多边形 185"/>
            <p:cNvSpPr/>
            <p:nvPr/>
          </p:nvSpPr>
          <p:spPr>
            <a:xfrm>
              <a:off x="4156892" y="2619293"/>
              <a:ext cx="1060362" cy="1060362"/>
            </a:xfrm>
            <a:custGeom>
              <a:avLst/>
              <a:gdLst>
                <a:gd name="connsiteX0" fmla="*/ 2048072 w 2048072"/>
                <a:gd name="connsiteY0" fmla="*/ 1877343 h 2048072"/>
                <a:gd name="connsiteX1" fmla="*/ 2041869 w 2048072"/>
                <a:gd name="connsiteY1" fmla="*/ 1885638 h 2048072"/>
                <a:gd name="connsiteX2" fmla="*/ 1885638 w 2048072"/>
                <a:gd name="connsiteY2" fmla="*/ 2041869 h 2048072"/>
                <a:gd name="connsiteX3" fmla="*/ 1877343 w 2048072"/>
                <a:gd name="connsiteY3" fmla="*/ 2048072 h 2048072"/>
                <a:gd name="connsiteX4" fmla="*/ 1152525 w 2048072"/>
                <a:gd name="connsiteY4" fmla="*/ 0 h 2048072"/>
                <a:gd name="connsiteX5" fmla="*/ 1796913 w 2048072"/>
                <a:gd name="connsiteY5" fmla="*/ 196833 h 2048072"/>
                <a:gd name="connsiteX6" fmla="*/ 1846248 w 2048072"/>
                <a:gd name="connsiteY6" fmla="*/ 233725 h 2048072"/>
                <a:gd name="connsiteX7" fmla="*/ 233725 w 2048072"/>
                <a:gd name="connsiteY7" fmla="*/ 1846248 h 2048072"/>
                <a:gd name="connsiteX8" fmla="*/ 196833 w 2048072"/>
                <a:gd name="connsiteY8" fmla="*/ 1796913 h 2048072"/>
                <a:gd name="connsiteX9" fmla="*/ 0 w 2048072"/>
                <a:gd name="connsiteY9" fmla="*/ 1152525 h 2048072"/>
                <a:gd name="connsiteX10" fmla="*/ 1152525 w 2048072"/>
                <a:gd name="connsiteY10" fmla="*/ 0 h 20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8072" h="2048072">
                  <a:moveTo>
                    <a:pt x="2048072" y="1877343"/>
                  </a:moveTo>
                  <a:lnTo>
                    <a:pt x="2041869" y="1885638"/>
                  </a:lnTo>
                  <a:cubicBezTo>
                    <a:pt x="1994894" y="1942559"/>
                    <a:pt x="1942559" y="1994894"/>
                    <a:pt x="1885638" y="2041869"/>
                  </a:cubicBezTo>
                  <a:lnTo>
                    <a:pt x="1877343" y="2048072"/>
                  </a:lnTo>
                  <a:close/>
                  <a:moveTo>
                    <a:pt x="1152525" y="0"/>
                  </a:moveTo>
                  <a:cubicBezTo>
                    <a:pt x="1391221" y="0"/>
                    <a:pt x="1612969" y="72563"/>
                    <a:pt x="1796913" y="196833"/>
                  </a:cubicBezTo>
                  <a:lnTo>
                    <a:pt x="1846248" y="233725"/>
                  </a:lnTo>
                  <a:lnTo>
                    <a:pt x="233725" y="1846248"/>
                  </a:lnTo>
                  <a:lnTo>
                    <a:pt x="196833" y="1796913"/>
                  </a:lnTo>
                  <a:cubicBezTo>
                    <a:pt x="72563" y="1612969"/>
                    <a:pt x="0" y="1391221"/>
                    <a:pt x="0" y="1152525"/>
                  </a:cubicBezTo>
                  <a:cubicBezTo>
                    <a:pt x="0" y="516003"/>
                    <a:pt x="516003" y="0"/>
                    <a:pt x="1152525" y="0"/>
                  </a:cubicBezTo>
                  <a:close/>
                </a:path>
              </a:pathLst>
            </a:custGeom>
            <a:solidFill>
              <a:sysClr val="window" lastClr="FFFFFF">
                <a:alpha val="13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椭圆 186"/>
            <p:cNvSpPr/>
            <p:nvPr/>
          </p:nvSpPr>
          <p:spPr>
            <a:xfrm>
              <a:off x="4225983" y="2537102"/>
              <a:ext cx="493145" cy="493144"/>
            </a:xfrm>
            <a:prstGeom prst="ellipse">
              <a:avLst/>
            </a:prstGeom>
            <a:gradFill flip="none" rotWithShape="1">
              <a:gsLst>
                <a:gs pos="42000">
                  <a:srgbClr val="FFFFFF">
                    <a:alpha val="50000"/>
                  </a:srgbClr>
                </a:gs>
                <a:gs pos="100000">
                  <a:sysClr val="window" lastClr="FFFFFF">
                    <a:lumMod val="100000"/>
                    <a:alpha val="0"/>
                  </a:sysClr>
                </a:gs>
                <a:gs pos="0">
                  <a:sysClr val="window" lastClr="FFFFFF">
                    <a:alpha val="9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椭圆 187"/>
            <p:cNvSpPr/>
            <p:nvPr/>
          </p:nvSpPr>
          <p:spPr>
            <a:xfrm rot="19629600">
              <a:off x="4718497" y="3459142"/>
              <a:ext cx="676052" cy="220863"/>
            </a:xfrm>
            <a:prstGeom prst="ellipse">
              <a:avLst/>
            </a:prstGeom>
            <a:gradFill flip="none" rotWithShape="1">
              <a:gsLst>
                <a:gs pos="36000">
                  <a:srgbClr val="FFFFFF">
                    <a:alpha val="50000"/>
                  </a:srgbClr>
                </a:gs>
                <a:gs pos="100000">
                  <a:sysClr val="window" lastClr="FFFFFF">
                    <a:lumMod val="100000"/>
                    <a:alpha val="0"/>
                  </a:sysClr>
                </a:gs>
                <a:gs pos="0">
                  <a:sysClr val="window" lastClr="FFFFFF">
                    <a:alpha val="9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189"/>
          <p:cNvGrpSpPr/>
          <p:nvPr/>
        </p:nvGrpSpPr>
        <p:grpSpPr>
          <a:xfrm>
            <a:off x="3431796" y="3624785"/>
            <a:ext cx="914400" cy="871387"/>
            <a:chOff x="4156892" y="2537102"/>
            <a:chExt cx="1237657" cy="1165464"/>
          </a:xfrm>
        </p:grpSpPr>
        <p:sp>
          <p:nvSpPr>
            <p:cNvPr id="26" name="椭圆 191"/>
            <p:cNvSpPr/>
            <p:nvPr/>
          </p:nvSpPr>
          <p:spPr>
            <a:xfrm>
              <a:off x="4267030" y="2729428"/>
              <a:ext cx="973138" cy="973138"/>
            </a:xfrm>
            <a:prstGeom prst="ellipse">
              <a:avLst/>
            </a:prstGeom>
            <a:gradFill>
              <a:gsLst>
                <a:gs pos="0">
                  <a:srgbClr val="7B64A9"/>
                </a:gs>
                <a:gs pos="100000">
                  <a:srgbClr val="473F8E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92100" dist="88900" dir="2700000" algn="tl" rotWithShape="0">
                <a:prstClr val="black">
                  <a:alpha val="31000"/>
                </a:prstClr>
              </a:outerShdw>
            </a:effectLst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任意多边形 192"/>
            <p:cNvSpPr/>
            <p:nvPr/>
          </p:nvSpPr>
          <p:spPr>
            <a:xfrm>
              <a:off x="4156892" y="2619293"/>
              <a:ext cx="1060362" cy="1060362"/>
            </a:xfrm>
            <a:custGeom>
              <a:avLst/>
              <a:gdLst>
                <a:gd name="connsiteX0" fmla="*/ 2048072 w 2048072"/>
                <a:gd name="connsiteY0" fmla="*/ 1877343 h 2048072"/>
                <a:gd name="connsiteX1" fmla="*/ 2041869 w 2048072"/>
                <a:gd name="connsiteY1" fmla="*/ 1885638 h 2048072"/>
                <a:gd name="connsiteX2" fmla="*/ 1885638 w 2048072"/>
                <a:gd name="connsiteY2" fmla="*/ 2041869 h 2048072"/>
                <a:gd name="connsiteX3" fmla="*/ 1877343 w 2048072"/>
                <a:gd name="connsiteY3" fmla="*/ 2048072 h 2048072"/>
                <a:gd name="connsiteX4" fmla="*/ 1152525 w 2048072"/>
                <a:gd name="connsiteY4" fmla="*/ 0 h 2048072"/>
                <a:gd name="connsiteX5" fmla="*/ 1796913 w 2048072"/>
                <a:gd name="connsiteY5" fmla="*/ 196833 h 2048072"/>
                <a:gd name="connsiteX6" fmla="*/ 1846248 w 2048072"/>
                <a:gd name="connsiteY6" fmla="*/ 233725 h 2048072"/>
                <a:gd name="connsiteX7" fmla="*/ 233725 w 2048072"/>
                <a:gd name="connsiteY7" fmla="*/ 1846248 h 2048072"/>
                <a:gd name="connsiteX8" fmla="*/ 196833 w 2048072"/>
                <a:gd name="connsiteY8" fmla="*/ 1796913 h 2048072"/>
                <a:gd name="connsiteX9" fmla="*/ 0 w 2048072"/>
                <a:gd name="connsiteY9" fmla="*/ 1152525 h 2048072"/>
                <a:gd name="connsiteX10" fmla="*/ 1152525 w 2048072"/>
                <a:gd name="connsiteY10" fmla="*/ 0 h 20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8072" h="2048072">
                  <a:moveTo>
                    <a:pt x="2048072" y="1877343"/>
                  </a:moveTo>
                  <a:lnTo>
                    <a:pt x="2041869" y="1885638"/>
                  </a:lnTo>
                  <a:cubicBezTo>
                    <a:pt x="1994894" y="1942559"/>
                    <a:pt x="1942559" y="1994894"/>
                    <a:pt x="1885638" y="2041869"/>
                  </a:cubicBezTo>
                  <a:lnTo>
                    <a:pt x="1877343" y="2048072"/>
                  </a:lnTo>
                  <a:close/>
                  <a:moveTo>
                    <a:pt x="1152525" y="0"/>
                  </a:moveTo>
                  <a:cubicBezTo>
                    <a:pt x="1391221" y="0"/>
                    <a:pt x="1612969" y="72563"/>
                    <a:pt x="1796913" y="196833"/>
                  </a:cubicBezTo>
                  <a:lnTo>
                    <a:pt x="1846248" y="233725"/>
                  </a:lnTo>
                  <a:lnTo>
                    <a:pt x="233725" y="1846248"/>
                  </a:lnTo>
                  <a:lnTo>
                    <a:pt x="196833" y="1796913"/>
                  </a:lnTo>
                  <a:cubicBezTo>
                    <a:pt x="72563" y="1612969"/>
                    <a:pt x="0" y="1391221"/>
                    <a:pt x="0" y="1152525"/>
                  </a:cubicBezTo>
                  <a:cubicBezTo>
                    <a:pt x="0" y="516003"/>
                    <a:pt x="516003" y="0"/>
                    <a:pt x="1152525" y="0"/>
                  </a:cubicBezTo>
                  <a:close/>
                </a:path>
              </a:pathLst>
            </a:custGeom>
            <a:solidFill>
              <a:sysClr val="window" lastClr="FFFFFF">
                <a:alpha val="13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椭圆 193"/>
            <p:cNvSpPr/>
            <p:nvPr/>
          </p:nvSpPr>
          <p:spPr>
            <a:xfrm>
              <a:off x="4225983" y="2537102"/>
              <a:ext cx="493145" cy="493144"/>
            </a:xfrm>
            <a:prstGeom prst="ellipse">
              <a:avLst/>
            </a:prstGeom>
            <a:gradFill flip="none" rotWithShape="1">
              <a:gsLst>
                <a:gs pos="42000">
                  <a:srgbClr val="FFFFFF">
                    <a:alpha val="50000"/>
                  </a:srgbClr>
                </a:gs>
                <a:gs pos="100000">
                  <a:sysClr val="window" lastClr="FFFFFF">
                    <a:lumMod val="100000"/>
                    <a:alpha val="0"/>
                  </a:sysClr>
                </a:gs>
                <a:gs pos="0">
                  <a:sysClr val="window" lastClr="FFFFFF">
                    <a:alpha val="9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椭圆 194"/>
            <p:cNvSpPr/>
            <p:nvPr/>
          </p:nvSpPr>
          <p:spPr>
            <a:xfrm rot="19629600">
              <a:off x="4718497" y="3459142"/>
              <a:ext cx="676052" cy="220863"/>
            </a:xfrm>
            <a:prstGeom prst="ellipse">
              <a:avLst/>
            </a:prstGeom>
            <a:gradFill flip="none" rotWithShape="1">
              <a:gsLst>
                <a:gs pos="36000">
                  <a:srgbClr val="FFFFFF">
                    <a:alpha val="50000"/>
                  </a:srgbClr>
                </a:gs>
                <a:gs pos="100000">
                  <a:sysClr val="window" lastClr="FFFFFF">
                    <a:lumMod val="100000"/>
                    <a:alpha val="0"/>
                  </a:sysClr>
                </a:gs>
                <a:gs pos="0">
                  <a:sysClr val="window" lastClr="FFFFFF">
                    <a:alpha val="9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196"/>
          <p:cNvGrpSpPr/>
          <p:nvPr/>
        </p:nvGrpSpPr>
        <p:grpSpPr>
          <a:xfrm>
            <a:off x="3422075" y="4507436"/>
            <a:ext cx="914400" cy="871387"/>
            <a:chOff x="4156892" y="2537102"/>
            <a:chExt cx="1237657" cy="1165464"/>
          </a:xfrm>
        </p:grpSpPr>
        <p:sp>
          <p:nvSpPr>
            <p:cNvPr id="33" name="椭圆 198"/>
            <p:cNvSpPr/>
            <p:nvPr/>
          </p:nvSpPr>
          <p:spPr>
            <a:xfrm>
              <a:off x="4267030" y="2729428"/>
              <a:ext cx="973138" cy="973138"/>
            </a:xfrm>
            <a:prstGeom prst="ellipse">
              <a:avLst/>
            </a:prstGeom>
            <a:gradFill>
              <a:gsLst>
                <a:gs pos="0">
                  <a:srgbClr val="FDE103"/>
                </a:gs>
                <a:gs pos="100000">
                  <a:srgbClr val="F8A11A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92100" dist="88900" dir="2700000" algn="tl" rotWithShape="0">
                <a:prstClr val="black">
                  <a:alpha val="31000"/>
                </a:prstClr>
              </a:outerShdw>
            </a:effectLst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任意多边形 199"/>
            <p:cNvSpPr/>
            <p:nvPr/>
          </p:nvSpPr>
          <p:spPr>
            <a:xfrm>
              <a:off x="4156892" y="2619293"/>
              <a:ext cx="1060362" cy="1060362"/>
            </a:xfrm>
            <a:custGeom>
              <a:avLst/>
              <a:gdLst>
                <a:gd name="connsiteX0" fmla="*/ 2048072 w 2048072"/>
                <a:gd name="connsiteY0" fmla="*/ 1877343 h 2048072"/>
                <a:gd name="connsiteX1" fmla="*/ 2041869 w 2048072"/>
                <a:gd name="connsiteY1" fmla="*/ 1885638 h 2048072"/>
                <a:gd name="connsiteX2" fmla="*/ 1885638 w 2048072"/>
                <a:gd name="connsiteY2" fmla="*/ 2041869 h 2048072"/>
                <a:gd name="connsiteX3" fmla="*/ 1877343 w 2048072"/>
                <a:gd name="connsiteY3" fmla="*/ 2048072 h 2048072"/>
                <a:gd name="connsiteX4" fmla="*/ 1152525 w 2048072"/>
                <a:gd name="connsiteY4" fmla="*/ 0 h 2048072"/>
                <a:gd name="connsiteX5" fmla="*/ 1796913 w 2048072"/>
                <a:gd name="connsiteY5" fmla="*/ 196833 h 2048072"/>
                <a:gd name="connsiteX6" fmla="*/ 1846248 w 2048072"/>
                <a:gd name="connsiteY6" fmla="*/ 233725 h 2048072"/>
                <a:gd name="connsiteX7" fmla="*/ 233725 w 2048072"/>
                <a:gd name="connsiteY7" fmla="*/ 1846248 h 2048072"/>
                <a:gd name="connsiteX8" fmla="*/ 196833 w 2048072"/>
                <a:gd name="connsiteY8" fmla="*/ 1796913 h 2048072"/>
                <a:gd name="connsiteX9" fmla="*/ 0 w 2048072"/>
                <a:gd name="connsiteY9" fmla="*/ 1152525 h 2048072"/>
                <a:gd name="connsiteX10" fmla="*/ 1152525 w 2048072"/>
                <a:gd name="connsiteY10" fmla="*/ 0 h 20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8072" h="2048072">
                  <a:moveTo>
                    <a:pt x="2048072" y="1877343"/>
                  </a:moveTo>
                  <a:lnTo>
                    <a:pt x="2041869" y="1885638"/>
                  </a:lnTo>
                  <a:cubicBezTo>
                    <a:pt x="1994894" y="1942559"/>
                    <a:pt x="1942559" y="1994894"/>
                    <a:pt x="1885638" y="2041869"/>
                  </a:cubicBezTo>
                  <a:lnTo>
                    <a:pt x="1877343" y="2048072"/>
                  </a:lnTo>
                  <a:close/>
                  <a:moveTo>
                    <a:pt x="1152525" y="0"/>
                  </a:moveTo>
                  <a:cubicBezTo>
                    <a:pt x="1391221" y="0"/>
                    <a:pt x="1612969" y="72563"/>
                    <a:pt x="1796913" y="196833"/>
                  </a:cubicBezTo>
                  <a:lnTo>
                    <a:pt x="1846248" y="233725"/>
                  </a:lnTo>
                  <a:lnTo>
                    <a:pt x="233725" y="1846248"/>
                  </a:lnTo>
                  <a:lnTo>
                    <a:pt x="196833" y="1796913"/>
                  </a:lnTo>
                  <a:cubicBezTo>
                    <a:pt x="72563" y="1612969"/>
                    <a:pt x="0" y="1391221"/>
                    <a:pt x="0" y="1152525"/>
                  </a:cubicBezTo>
                  <a:cubicBezTo>
                    <a:pt x="0" y="516003"/>
                    <a:pt x="516003" y="0"/>
                    <a:pt x="1152525" y="0"/>
                  </a:cubicBezTo>
                  <a:close/>
                </a:path>
              </a:pathLst>
            </a:custGeom>
            <a:solidFill>
              <a:sysClr val="window" lastClr="FFFFFF">
                <a:alpha val="13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椭圆 200"/>
            <p:cNvSpPr/>
            <p:nvPr/>
          </p:nvSpPr>
          <p:spPr>
            <a:xfrm>
              <a:off x="4225983" y="2537102"/>
              <a:ext cx="493145" cy="493144"/>
            </a:xfrm>
            <a:prstGeom prst="ellipse">
              <a:avLst/>
            </a:prstGeom>
            <a:gradFill flip="none" rotWithShape="1">
              <a:gsLst>
                <a:gs pos="42000">
                  <a:srgbClr val="FFFFFF">
                    <a:alpha val="50000"/>
                  </a:srgbClr>
                </a:gs>
                <a:gs pos="100000">
                  <a:sysClr val="window" lastClr="FFFFFF">
                    <a:lumMod val="100000"/>
                    <a:alpha val="0"/>
                  </a:sysClr>
                </a:gs>
                <a:gs pos="0">
                  <a:sysClr val="window" lastClr="FFFFFF">
                    <a:alpha val="9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椭圆 201"/>
            <p:cNvSpPr/>
            <p:nvPr/>
          </p:nvSpPr>
          <p:spPr>
            <a:xfrm rot="19629600">
              <a:off x="4718497" y="3459142"/>
              <a:ext cx="676052" cy="220863"/>
            </a:xfrm>
            <a:prstGeom prst="ellipse">
              <a:avLst/>
            </a:prstGeom>
            <a:gradFill flip="none" rotWithShape="1">
              <a:gsLst>
                <a:gs pos="36000">
                  <a:srgbClr val="FFFFFF">
                    <a:alpha val="50000"/>
                  </a:srgbClr>
                </a:gs>
                <a:gs pos="100000">
                  <a:sysClr val="window" lastClr="FFFFFF">
                    <a:lumMod val="100000"/>
                    <a:alpha val="0"/>
                  </a:sysClr>
                </a:gs>
                <a:gs pos="0">
                  <a:sysClr val="window" lastClr="FFFFFF">
                    <a:alpha val="9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7" name="圆角矩形 202"/>
          <p:cNvSpPr/>
          <p:nvPr/>
        </p:nvSpPr>
        <p:spPr bwMode="auto">
          <a:xfrm flipH="1">
            <a:off x="4464615" y="2029630"/>
            <a:ext cx="2844111" cy="56812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ED492E"/>
              </a:gs>
              <a:gs pos="100000">
                <a:srgbClr val="E1203D"/>
              </a:gs>
            </a:gsLst>
            <a:lin ang="5400000" scaled="1"/>
            <a:tileRect/>
          </a:gradFill>
          <a:ln w="12700" cap="flat" cmpd="sng" algn="ctr">
            <a:gradFill>
              <a:gsLst>
                <a:gs pos="0">
                  <a:srgbClr val="E1203D"/>
                </a:gs>
                <a:gs pos="100000">
                  <a:srgbClr val="ED492E"/>
                </a:gs>
              </a:gsLst>
              <a:lin ang="8100000" scaled="0"/>
            </a:gradFill>
            <a:prstDash val="solid"/>
            <a:miter lim="800000"/>
          </a:ln>
          <a:effectLst>
            <a:outerShdw blurRad="381000" dist="1905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lvl="0" algn="ctr">
              <a:defRPr/>
            </a:pP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圆角矩形 203"/>
          <p:cNvSpPr/>
          <p:nvPr/>
        </p:nvSpPr>
        <p:spPr bwMode="auto">
          <a:xfrm flipH="1">
            <a:off x="4500474" y="2925429"/>
            <a:ext cx="2844111" cy="56812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1B3C5"/>
              </a:gs>
              <a:gs pos="100000">
                <a:srgbClr val="00A2A2"/>
              </a:gs>
            </a:gsLst>
            <a:lin ang="5400000" scaled="1"/>
            <a:tileRect/>
          </a:gradFill>
          <a:ln w="12700" cap="flat" cmpd="sng" algn="ctr">
            <a:gradFill>
              <a:gsLst>
                <a:gs pos="0">
                  <a:srgbClr val="00A2A2"/>
                </a:gs>
                <a:gs pos="100000">
                  <a:srgbClr val="01B3C5"/>
                </a:gs>
              </a:gsLst>
              <a:lin ang="8100000" scaled="0"/>
            </a:gradFill>
            <a:prstDash val="solid"/>
            <a:miter lim="800000"/>
          </a:ln>
          <a:effectLst>
            <a:outerShdw blurRad="381000" dist="1905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lvl="0" algn="ctr">
              <a:defRPr/>
            </a:pPr>
            <a:r>
              <a:rPr lang="ru-RU" sz="1600" b="1" dirty="0">
                <a:solidFill>
                  <a:schemeClr val="bg1"/>
                </a:solidFill>
              </a:rPr>
              <a:t>детский мобиль </a:t>
            </a:r>
          </a:p>
          <a:p>
            <a:pPr lvl="0" algn="ctr">
              <a:defRPr/>
            </a:pPr>
            <a:r>
              <a:rPr lang="ru-RU" sz="1600" b="1" dirty="0">
                <a:solidFill>
                  <a:schemeClr val="bg1"/>
                </a:solidFill>
              </a:rPr>
              <a:t>(карусель с игрушками)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圆角矩形 204"/>
          <p:cNvSpPr/>
          <p:nvPr/>
        </p:nvSpPr>
        <p:spPr bwMode="auto">
          <a:xfrm flipH="1">
            <a:off x="4706662" y="3801823"/>
            <a:ext cx="2844111" cy="56812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B64A9"/>
              </a:gs>
              <a:gs pos="100000">
                <a:srgbClr val="4E4492"/>
              </a:gs>
            </a:gsLst>
            <a:lin ang="5400000" scaled="1"/>
            <a:tileRect/>
          </a:gradFill>
          <a:ln w="12700" cap="flat" cmpd="sng" algn="ctr">
            <a:gradFill>
              <a:gsLst>
                <a:gs pos="0">
                  <a:srgbClr val="4E4492"/>
                </a:gs>
                <a:gs pos="100000">
                  <a:srgbClr val="7B64A9"/>
                </a:gs>
              </a:gsLst>
              <a:lin ang="8100000" scaled="0"/>
            </a:gradFill>
            <a:prstDash val="solid"/>
            <a:miter lim="800000"/>
          </a:ln>
          <a:effectLst>
            <a:outerShdw blurRad="381000" dist="1905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lvl="0" algn="ctr">
              <a:defRPr/>
            </a:pPr>
            <a:r>
              <a:rPr lang="ru-RU" sz="1600" b="1" dirty="0">
                <a:solidFill>
                  <a:schemeClr val="bg1"/>
                </a:solidFill>
              </a:rPr>
              <a:t>система видеонаблюдения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圆角矩形 205"/>
          <p:cNvSpPr/>
          <p:nvPr/>
        </p:nvSpPr>
        <p:spPr bwMode="auto">
          <a:xfrm flipH="1">
            <a:off x="4527368" y="4759273"/>
            <a:ext cx="2844111" cy="56812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DE007"/>
              </a:gs>
              <a:gs pos="100000">
                <a:srgbClr val="F9AC1A"/>
              </a:gs>
            </a:gsLst>
            <a:lin ang="5400000" scaled="1"/>
            <a:tileRect/>
          </a:gradFill>
          <a:ln w="12700" cap="flat" cmpd="sng" algn="ctr">
            <a:gradFill>
              <a:gsLst>
                <a:gs pos="0">
                  <a:srgbClr val="F9AC1A"/>
                </a:gs>
                <a:gs pos="100000">
                  <a:srgbClr val="FDE007"/>
                </a:gs>
              </a:gsLst>
              <a:lin ang="8100000" scaled="0"/>
            </a:gradFill>
            <a:prstDash val="solid"/>
            <a:miter lim="800000"/>
          </a:ln>
          <a:effectLst>
            <a:outerShdw blurRad="381000" dist="1905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lvl="0" algn="ctr">
              <a:defRPr/>
            </a:pPr>
            <a:r>
              <a:rPr lang="ru-RU" sz="1600" b="1" dirty="0">
                <a:solidFill>
                  <a:schemeClr val="bg1"/>
                </a:solidFill>
              </a:rPr>
              <a:t>весы детские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950259" y="116542"/>
            <a:ext cx="10676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РАЗВИВАЮЩАЯ ПРЕДМЕТНО-ПРОСТРАНСТВЕННАЯ СРЕДА В ГРУППЕ МЛАДЕНЧЕСКОГО ВОЗРАСТА </a:t>
            </a:r>
          </a:p>
          <a:p>
            <a:pPr algn="ctr"/>
            <a:r>
              <a:rPr lang="ru-RU" b="1" dirty="0"/>
              <a:t>ОТ 2 МЕСЯЦЕВ ДО 1 ГОДА В МАДОУ ГОРОДА НИЖНЕВАРТОВСКА ДС № 80 «СВЕТЛЯЧОК»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777359" y="3118829"/>
            <a:ext cx="20569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СПАЛЬНОЕ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 ПОМЕЩЕНИЕ</a:t>
            </a:r>
          </a:p>
        </p:txBody>
      </p:sp>
      <p:grpSp>
        <p:nvGrpSpPr>
          <p:cNvPr id="11" name="组合 182"/>
          <p:cNvGrpSpPr/>
          <p:nvPr/>
        </p:nvGrpSpPr>
        <p:grpSpPr>
          <a:xfrm>
            <a:off x="3388658" y="977152"/>
            <a:ext cx="914400" cy="871387"/>
            <a:chOff x="4156892" y="2537102"/>
            <a:chExt cx="1237657" cy="1165464"/>
          </a:xfrm>
        </p:grpSpPr>
        <p:sp>
          <p:nvSpPr>
            <p:cNvPr id="49" name="椭圆 184"/>
            <p:cNvSpPr/>
            <p:nvPr/>
          </p:nvSpPr>
          <p:spPr>
            <a:xfrm>
              <a:off x="4267030" y="2729428"/>
              <a:ext cx="973138" cy="973138"/>
            </a:xfrm>
            <a:prstGeom prst="ellipse">
              <a:avLst/>
            </a:prstGeom>
            <a:gradFill>
              <a:gsLst>
                <a:gs pos="0">
                  <a:srgbClr val="01B3C5"/>
                </a:gs>
                <a:gs pos="100000">
                  <a:srgbClr val="009F9B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92100" dist="88900" dir="2700000" algn="tl" rotWithShape="0">
                <a:prstClr val="black">
                  <a:alpha val="31000"/>
                </a:prstClr>
              </a:outerShdw>
            </a:effectLst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任意多边形 185"/>
            <p:cNvSpPr/>
            <p:nvPr/>
          </p:nvSpPr>
          <p:spPr>
            <a:xfrm>
              <a:off x="4156892" y="2619293"/>
              <a:ext cx="1060362" cy="1060362"/>
            </a:xfrm>
            <a:custGeom>
              <a:avLst/>
              <a:gdLst>
                <a:gd name="connsiteX0" fmla="*/ 2048072 w 2048072"/>
                <a:gd name="connsiteY0" fmla="*/ 1877343 h 2048072"/>
                <a:gd name="connsiteX1" fmla="*/ 2041869 w 2048072"/>
                <a:gd name="connsiteY1" fmla="*/ 1885638 h 2048072"/>
                <a:gd name="connsiteX2" fmla="*/ 1885638 w 2048072"/>
                <a:gd name="connsiteY2" fmla="*/ 2041869 h 2048072"/>
                <a:gd name="connsiteX3" fmla="*/ 1877343 w 2048072"/>
                <a:gd name="connsiteY3" fmla="*/ 2048072 h 2048072"/>
                <a:gd name="connsiteX4" fmla="*/ 1152525 w 2048072"/>
                <a:gd name="connsiteY4" fmla="*/ 0 h 2048072"/>
                <a:gd name="connsiteX5" fmla="*/ 1796913 w 2048072"/>
                <a:gd name="connsiteY5" fmla="*/ 196833 h 2048072"/>
                <a:gd name="connsiteX6" fmla="*/ 1846248 w 2048072"/>
                <a:gd name="connsiteY6" fmla="*/ 233725 h 2048072"/>
                <a:gd name="connsiteX7" fmla="*/ 233725 w 2048072"/>
                <a:gd name="connsiteY7" fmla="*/ 1846248 h 2048072"/>
                <a:gd name="connsiteX8" fmla="*/ 196833 w 2048072"/>
                <a:gd name="connsiteY8" fmla="*/ 1796913 h 2048072"/>
                <a:gd name="connsiteX9" fmla="*/ 0 w 2048072"/>
                <a:gd name="connsiteY9" fmla="*/ 1152525 h 2048072"/>
                <a:gd name="connsiteX10" fmla="*/ 1152525 w 2048072"/>
                <a:gd name="connsiteY10" fmla="*/ 0 h 20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8072" h="2048072">
                  <a:moveTo>
                    <a:pt x="2048072" y="1877343"/>
                  </a:moveTo>
                  <a:lnTo>
                    <a:pt x="2041869" y="1885638"/>
                  </a:lnTo>
                  <a:cubicBezTo>
                    <a:pt x="1994894" y="1942559"/>
                    <a:pt x="1942559" y="1994894"/>
                    <a:pt x="1885638" y="2041869"/>
                  </a:cubicBezTo>
                  <a:lnTo>
                    <a:pt x="1877343" y="2048072"/>
                  </a:lnTo>
                  <a:close/>
                  <a:moveTo>
                    <a:pt x="1152525" y="0"/>
                  </a:moveTo>
                  <a:cubicBezTo>
                    <a:pt x="1391221" y="0"/>
                    <a:pt x="1612969" y="72563"/>
                    <a:pt x="1796913" y="196833"/>
                  </a:cubicBezTo>
                  <a:lnTo>
                    <a:pt x="1846248" y="233725"/>
                  </a:lnTo>
                  <a:lnTo>
                    <a:pt x="233725" y="1846248"/>
                  </a:lnTo>
                  <a:lnTo>
                    <a:pt x="196833" y="1796913"/>
                  </a:lnTo>
                  <a:cubicBezTo>
                    <a:pt x="72563" y="1612969"/>
                    <a:pt x="0" y="1391221"/>
                    <a:pt x="0" y="1152525"/>
                  </a:cubicBezTo>
                  <a:cubicBezTo>
                    <a:pt x="0" y="516003"/>
                    <a:pt x="516003" y="0"/>
                    <a:pt x="1152525" y="0"/>
                  </a:cubicBezTo>
                  <a:close/>
                </a:path>
              </a:pathLst>
            </a:custGeom>
            <a:solidFill>
              <a:sysClr val="window" lastClr="FFFFFF">
                <a:alpha val="13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椭圆 186"/>
            <p:cNvSpPr/>
            <p:nvPr/>
          </p:nvSpPr>
          <p:spPr>
            <a:xfrm>
              <a:off x="4225983" y="2537102"/>
              <a:ext cx="493145" cy="493144"/>
            </a:xfrm>
            <a:prstGeom prst="ellipse">
              <a:avLst/>
            </a:prstGeom>
            <a:gradFill flip="none" rotWithShape="1">
              <a:gsLst>
                <a:gs pos="42000">
                  <a:srgbClr val="FFFFFF">
                    <a:alpha val="50000"/>
                  </a:srgbClr>
                </a:gs>
                <a:gs pos="100000">
                  <a:sysClr val="window" lastClr="FFFFFF">
                    <a:lumMod val="100000"/>
                    <a:alpha val="0"/>
                  </a:sysClr>
                </a:gs>
                <a:gs pos="0">
                  <a:sysClr val="window" lastClr="FFFFFF">
                    <a:alpha val="9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椭圆 187"/>
            <p:cNvSpPr/>
            <p:nvPr/>
          </p:nvSpPr>
          <p:spPr>
            <a:xfrm rot="19629600">
              <a:off x="4718497" y="3459142"/>
              <a:ext cx="676052" cy="220863"/>
            </a:xfrm>
            <a:prstGeom prst="ellipse">
              <a:avLst/>
            </a:prstGeom>
            <a:gradFill flip="none" rotWithShape="1">
              <a:gsLst>
                <a:gs pos="36000">
                  <a:srgbClr val="FFFFFF">
                    <a:alpha val="50000"/>
                  </a:srgbClr>
                </a:gs>
                <a:gs pos="100000">
                  <a:sysClr val="window" lastClr="FFFFFF">
                    <a:lumMod val="100000"/>
                    <a:alpha val="0"/>
                  </a:sysClr>
                </a:gs>
                <a:gs pos="0">
                  <a:sysClr val="window" lastClr="FFFFFF">
                    <a:alpha val="9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3" name="圆角矩形 203"/>
          <p:cNvSpPr/>
          <p:nvPr/>
        </p:nvSpPr>
        <p:spPr bwMode="auto">
          <a:xfrm flipH="1">
            <a:off x="4471134" y="1206017"/>
            <a:ext cx="2844111" cy="56812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1B3C5"/>
              </a:gs>
              <a:gs pos="100000">
                <a:srgbClr val="00A2A2"/>
              </a:gs>
            </a:gsLst>
            <a:lin ang="5400000" scaled="1"/>
            <a:tileRect/>
          </a:gradFill>
          <a:ln w="12700" cap="flat" cmpd="sng" algn="ctr">
            <a:gradFill>
              <a:gsLst>
                <a:gs pos="0">
                  <a:srgbClr val="00A2A2"/>
                </a:gs>
                <a:gs pos="100000">
                  <a:srgbClr val="01B3C5"/>
                </a:gs>
              </a:gsLst>
              <a:lin ang="8100000" scaled="0"/>
            </a:gradFill>
            <a:prstDash val="solid"/>
            <a:miter lim="800000"/>
          </a:ln>
          <a:effectLst>
            <a:outerShdw blurRad="381000" dist="1905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lvl="0" algn="ctr">
              <a:defRPr/>
            </a:pPr>
            <a:r>
              <a:rPr lang="ru-RU" sz="1600" b="1" dirty="0">
                <a:solidFill>
                  <a:schemeClr val="bg1"/>
                </a:solidFill>
              </a:rPr>
              <a:t>детские кровати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89"/>
          <p:cNvGrpSpPr/>
          <p:nvPr/>
        </p:nvGrpSpPr>
        <p:grpSpPr>
          <a:xfrm>
            <a:off x="3446721" y="5412752"/>
            <a:ext cx="914400" cy="871387"/>
            <a:chOff x="4156892" y="2537102"/>
            <a:chExt cx="1237657" cy="1165464"/>
          </a:xfrm>
        </p:grpSpPr>
        <p:sp>
          <p:nvSpPr>
            <p:cNvPr id="82" name="椭圆 191"/>
            <p:cNvSpPr/>
            <p:nvPr/>
          </p:nvSpPr>
          <p:spPr>
            <a:xfrm>
              <a:off x="4267030" y="2729428"/>
              <a:ext cx="973138" cy="973138"/>
            </a:xfrm>
            <a:prstGeom prst="ellipse">
              <a:avLst/>
            </a:prstGeom>
            <a:gradFill>
              <a:gsLst>
                <a:gs pos="0">
                  <a:srgbClr val="7B64A9"/>
                </a:gs>
                <a:gs pos="100000">
                  <a:srgbClr val="473F8E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92100" dist="88900" dir="2700000" algn="tl" rotWithShape="0">
                <a:prstClr val="black">
                  <a:alpha val="31000"/>
                </a:prstClr>
              </a:outerShdw>
            </a:effectLst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任意多边形 192"/>
            <p:cNvSpPr/>
            <p:nvPr/>
          </p:nvSpPr>
          <p:spPr>
            <a:xfrm>
              <a:off x="4156892" y="2619293"/>
              <a:ext cx="1060362" cy="1060362"/>
            </a:xfrm>
            <a:custGeom>
              <a:avLst/>
              <a:gdLst>
                <a:gd name="connsiteX0" fmla="*/ 2048072 w 2048072"/>
                <a:gd name="connsiteY0" fmla="*/ 1877343 h 2048072"/>
                <a:gd name="connsiteX1" fmla="*/ 2041869 w 2048072"/>
                <a:gd name="connsiteY1" fmla="*/ 1885638 h 2048072"/>
                <a:gd name="connsiteX2" fmla="*/ 1885638 w 2048072"/>
                <a:gd name="connsiteY2" fmla="*/ 2041869 h 2048072"/>
                <a:gd name="connsiteX3" fmla="*/ 1877343 w 2048072"/>
                <a:gd name="connsiteY3" fmla="*/ 2048072 h 2048072"/>
                <a:gd name="connsiteX4" fmla="*/ 1152525 w 2048072"/>
                <a:gd name="connsiteY4" fmla="*/ 0 h 2048072"/>
                <a:gd name="connsiteX5" fmla="*/ 1796913 w 2048072"/>
                <a:gd name="connsiteY5" fmla="*/ 196833 h 2048072"/>
                <a:gd name="connsiteX6" fmla="*/ 1846248 w 2048072"/>
                <a:gd name="connsiteY6" fmla="*/ 233725 h 2048072"/>
                <a:gd name="connsiteX7" fmla="*/ 233725 w 2048072"/>
                <a:gd name="connsiteY7" fmla="*/ 1846248 h 2048072"/>
                <a:gd name="connsiteX8" fmla="*/ 196833 w 2048072"/>
                <a:gd name="connsiteY8" fmla="*/ 1796913 h 2048072"/>
                <a:gd name="connsiteX9" fmla="*/ 0 w 2048072"/>
                <a:gd name="connsiteY9" fmla="*/ 1152525 h 2048072"/>
                <a:gd name="connsiteX10" fmla="*/ 1152525 w 2048072"/>
                <a:gd name="connsiteY10" fmla="*/ 0 h 20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8072" h="2048072">
                  <a:moveTo>
                    <a:pt x="2048072" y="1877343"/>
                  </a:moveTo>
                  <a:lnTo>
                    <a:pt x="2041869" y="1885638"/>
                  </a:lnTo>
                  <a:cubicBezTo>
                    <a:pt x="1994894" y="1942559"/>
                    <a:pt x="1942559" y="1994894"/>
                    <a:pt x="1885638" y="2041869"/>
                  </a:cubicBezTo>
                  <a:lnTo>
                    <a:pt x="1877343" y="2048072"/>
                  </a:lnTo>
                  <a:close/>
                  <a:moveTo>
                    <a:pt x="1152525" y="0"/>
                  </a:moveTo>
                  <a:cubicBezTo>
                    <a:pt x="1391221" y="0"/>
                    <a:pt x="1612969" y="72563"/>
                    <a:pt x="1796913" y="196833"/>
                  </a:cubicBezTo>
                  <a:lnTo>
                    <a:pt x="1846248" y="233725"/>
                  </a:lnTo>
                  <a:lnTo>
                    <a:pt x="233725" y="1846248"/>
                  </a:lnTo>
                  <a:lnTo>
                    <a:pt x="196833" y="1796913"/>
                  </a:lnTo>
                  <a:cubicBezTo>
                    <a:pt x="72563" y="1612969"/>
                    <a:pt x="0" y="1391221"/>
                    <a:pt x="0" y="1152525"/>
                  </a:cubicBezTo>
                  <a:cubicBezTo>
                    <a:pt x="0" y="516003"/>
                    <a:pt x="516003" y="0"/>
                    <a:pt x="1152525" y="0"/>
                  </a:cubicBezTo>
                  <a:close/>
                </a:path>
              </a:pathLst>
            </a:custGeom>
            <a:solidFill>
              <a:sysClr val="window" lastClr="FFFFFF">
                <a:alpha val="13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椭圆 193"/>
            <p:cNvSpPr/>
            <p:nvPr/>
          </p:nvSpPr>
          <p:spPr>
            <a:xfrm>
              <a:off x="4225983" y="2537102"/>
              <a:ext cx="493145" cy="493144"/>
            </a:xfrm>
            <a:prstGeom prst="ellipse">
              <a:avLst/>
            </a:prstGeom>
            <a:gradFill flip="none" rotWithShape="1">
              <a:gsLst>
                <a:gs pos="42000">
                  <a:srgbClr val="FFFFFF">
                    <a:alpha val="50000"/>
                  </a:srgbClr>
                </a:gs>
                <a:gs pos="100000">
                  <a:sysClr val="window" lastClr="FFFFFF">
                    <a:lumMod val="100000"/>
                    <a:alpha val="0"/>
                  </a:sysClr>
                </a:gs>
                <a:gs pos="0">
                  <a:sysClr val="window" lastClr="FFFFFF">
                    <a:alpha val="9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椭圆 194"/>
            <p:cNvSpPr/>
            <p:nvPr/>
          </p:nvSpPr>
          <p:spPr>
            <a:xfrm rot="19629600">
              <a:off x="4718497" y="3459142"/>
              <a:ext cx="676052" cy="220863"/>
            </a:xfrm>
            <a:prstGeom prst="ellipse">
              <a:avLst/>
            </a:prstGeom>
            <a:gradFill flip="none" rotWithShape="1">
              <a:gsLst>
                <a:gs pos="36000">
                  <a:srgbClr val="FFFFFF">
                    <a:alpha val="50000"/>
                  </a:srgbClr>
                </a:gs>
                <a:gs pos="100000">
                  <a:sysClr val="window" lastClr="FFFFFF">
                    <a:lumMod val="100000"/>
                    <a:alpha val="0"/>
                  </a:sysClr>
                </a:gs>
                <a:gs pos="0">
                  <a:sysClr val="window" lastClr="FFFFFF">
                    <a:alpha val="9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6" name="圆角矩形 204"/>
          <p:cNvSpPr/>
          <p:nvPr/>
        </p:nvSpPr>
        <p:spPr bwMode="auto">
          <a:xfrm flipH="1">
            <a:off x="4533328" y="5634613"/>
            <a:ext cx="2844111" cy="56812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B64A9"/>
              </a:gs>
              <a:gs pos="100000">
                <a:srgbClr val="4E4492"/>
              </a:gs>
            </a:gsLst>
            <a:lin ang="5400000" scaled="1"/>
            <a:tileRect/>
          </a:gradFill>
          <a:ln w="12700" cap="flat" cmpd="sng" algn="ctr">
            <a:gradFill>
              <a:gsLst>
                <a:gs pos="0">
                  <a:srgbClr val="4E4492"/>
                </a:gs>
                <a:gs pos="100000">
                  <a:srgbClr val="7B64A9"/>
                </a:gs>
              </a:gsLst>
              <a:lin ang="8100000" scaled="0"/>
            </a:gradFill>
            <a:prstDash val="solid"/>
            <a:miter lim="800000"/>
          </a:ln>
          <a:effectLst>
            <a:outerShdw blurRad="381000" dist="1905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игрушки-подвески и др.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4437527" y="1998240"/>
            <a:ext cx="29673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b="1" dirty="0">
                <a:solidFill>
                  <a:schemeClr val="bg1"/>
                </a:solidFill>
              </a:rPr>
              <a:t>программное оборудование «Умная няня»</a:t>
            </a:r>
            <a:endParaRPr lang="zh-CN" altLang="en-US" sz="16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2" cstate="print"/>
          <a:srcRect l="21399" t="5298" r="19557" b="13245"/>
          <a:stretch>
            <a:fillRect/>
          </a:stretch>
        </p:blipFill>
        <p:spPr bwMode="auto">
          <a:xfrm>
            <a:off x="7772398" y="3890682"/>
            <a:ext cx="3872755" cy="2567073"/>
          </a:xfrm>
          <a:prstGeom prst="rect">
            <a:avLst/>
          </a:prstGeom>
          <a:noFill/>
          <a:ln w="38100">
            <a:solidFill>
              <a:srgbClr val="244F71"/>
            </a:solidFill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18939" t="6397" r="19886" b="11111"/>
          <a:stretch>
            <a:fillRect/>
          </a:stretch>
        </p:blipFill>
        <p:spPr bwMode="auto">
          <a:xfrm>
            <a:off x="7745506" y="950258"/>
            <a:ext cx="3926541" cy="2554940"/>
          </a:xfrm>
          <a:prstGeom prst="rect">
            <a:avLst/>
          </a:prstGeom>
          <a:noFill/>
          <a:ln w="38100">
            <a:solidFill>
              <a:srgbClr val="244F71"/>
            </a:solidFill>
            <a:miter lim="800000"/>
            <a:headEnd/>
            <a:tailEnd/>
          </a:ln>
          <a:effectLst/>
        </p:spPr>
      </p:pic>
      <p:pic>
        <p:nvPicPr>
          <p:cNvPr id="4098" name="Picture 2" descr="C:\Users\Руфа\Downloads\free-icon-cot-108393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0365" y="1219199"/>
            <a:ext cx="489137" cy="489137"/>
          </a:xfrm>
          <a:prstGeom prst="rect">
            <a:avLst/>
          </a:prstGeom>
          <a:noFill/>
        </p:spPr>
      </p:pic>
      <p:pic>
        <p:nvPicPr>
          <p:cNvPr id="4099" name="Picture 3" descr="C:\Users\Руфа\Downloads\free-icon-walkie-talkies-460129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50022" y="2003611"/>
            <a:ext cx="528917" cy="528917"/>
          </a:xfrm>
          <a:prstGeom prst="rect">
            <a:avLst/>
          </a:prstGeom>
          <a:noFill/>
        </p:spPr>
      </p:pic>
      <p:pic>
        <p:nvPicPr>
          <p:cNvPr id="4100" name="Picture 4" descr="C:\Users\Руфа\Downloads\free-icon-carousel-252405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08295" y="2949389"/>
            <a:ext cx="452716" cy="452716"/>
          </a:xfrm>
          <a:prstGeom prst="rect">
            <a:avLst/>
          </a:prstGeom>
          <a:noFill/>
        </p:spPr>
      </p:pic>
      <p:pic>
        <p:nvPicPr>
          <p:cNvPr id="4101" name="Picture 5" descr="C:\Users\Руфа\Downloads\free-icon-casino-cctv-8266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84495" y="3841377"/>
            <a:ext cx="493619" cy="493619"/>
          </a:xfrm>
          <a:prstGeom prst="rect">
            <a:avLst/>
          </a:prstGeom>
          <a:noFill/>
        </p:spPr>
      </p:pic>
      <p:pic>
        <p:nvPicPr>
          <p:cNvPr id="4102" name="Picture 6" descr="C:\Users\Руфа\Downloads\free-icon-weight-scale-321378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0705" y="4755777"/>
            <a:ext cx="493058" cy="493058"/>
          </a:xfrm>
          <a:prstGeom prst="rect">
            <a:avLst/>
          </a:prstGeom>
          <a:noFill/>
        </p:spPr>
      </p:pic>
      <p:pic>
        <p:nvPicPr>
          <p:cNvPr id="4103" name="Picture 7" descr="C:\Users\Руфа\Downloads\free-icon-crib-toy-112738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12775" y="5697069"/>
            <a:ext cx="533307" cy="5333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53" grpId="0" animBg="1"/>
      <p:bldP spid="8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Same Side Corner Rectangle 6"/>
          <p:cNvSpPr/>
          <p:nvPr/>
        </p:nvSpPr>
        <p:spPr>
          <a:xfrm rot="5400000">
            <a:off x="9353112" y="-149472"/>
            <a:ext cx="1299885" cy="3696572"/>
          </a:xfrm>
          <a:prstGeom prst="round2Same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59858" y="130459"/>
            <a:ext cx="102735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КАДРОВОЕ ОБЕСПЕЧЕНИЕ ГРУПП МЛАДЕНЧЕСКОГО И РАННЕГО ВОЗРАСТА </a:t>
            </a:r>
          </a:p>
          <a:p>
            <a:pPr algn="ctr"/>
            <a:r>
              <a:rPr lang="ru-RU" b="1" dirty="0"/>
              <a:t>В МАДОУ ГОРОДА НИЖНЕВАРТОВСКА ДС № 80 «СВЕТЛЯЧОК»</a:t>
            </a:r>
          </a:p>
        </p:txBody>
      </p:sp>
      <p:grpSp>
        <p:nvGrpSpPr>
          <p:cNvPr id="5" name="Group 40"/>
          <p:cNvGrpSpPr/>
          <p:nvPr/>
        </p:nvGrpSpPr>
        <p:grpSpPr>
          <a:xfrm>
            <a:off x="4508946" y="1061342"/>
            <a:ext cx="4177853" cy="1278446"/>
            <a:chOff x="3448338" y="3546485"/>
            <a:chExt cx="2832756" cy="834191"/>
          </a:xfrm>
          <a:solidFill>
            <a:schemeClr val="accent2">
              <a:lumMod val="75000"/>
            </a:schemeClr>
          </a:solidFill>
        </p:grpSpPr>
        <p:sp>
          <p:nvSpPr>
            <p:cNvPr id="6" name="Rectangle 41"/>
            <p:cNvSpPr/>
            <p:nvPr/>
          </p:nvSpPr>
          <p:spPr>
            <a:xfrm>
              <a:off x="3448338" y="3546485"/>
              <a:ext cx="2637031" cy="8341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7" name="Isosceles Triangle 42"/>
            <p:cNvSpPr/>
            <p:nvPr/>
          </p:nvSpPr>
          <p:spPr>
            <a:xfrm rot="5400000">
              <a:off x="6063629" y="3889798"/>
              <a:ext cx="233573" cy="20135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8" name="Group 44"/>
          <p:cNvGrpSpPr/>
          <p:nvPr/>
        </p:nvGrpSpPr>
        <p:grpSpPr>
          <a:xfrm>
            <a:off x="876833" y="1061342"/>
            <a:ext cx="3937213" cy="1278445"/>
            <a:chOff x="838200" y="3573380"/>
            <a:chExt cx="2838388" cy="834190"/>
          </a:xfrm>
        </p:grpSpPr>
        <p:sp>
          <p:nvSpPr>
            <p:cNvPr id="9" name="Round Same Side Corner Rectangle 45"/>
            <p:cNvSpPr/>
            <p:nvPr/>
          </p:nvSpPr>
          <p:spPr>
            <a:xfrm rot="16200000">
              <a:off x="1739621" y="2671959"/>
              <a:ext cx="834190" cy="2637031"/>
            </a:xfrm>
            <a:prstGeom prst="round2Same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0" name="Isosceles Triangle 46"/>
            <p:cNvSpPr/>
            <p:nvPr/>
          </p:nvSpPr>
          <p:spPr>
            <a:xfrm rot="5400000">
              <a:off x="3459123" y="3889797"/>
              <a:ext cx="233573" cy="201356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1" name="TextBox 47"/>
            <p:cNvSpPr txBox="1"/>
            <p:nvPr/>
          </p:nvSpPr>
          <p:spPr>
            <a:xfrm>
              <a:off x="2080614" y="3759641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1584960" y="1076190"/>
            <a:ext cx="2945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группа общеразвивающей направленности для детей младенческого возраста</a:t>
            </a: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 от 2 месяцев до 1 года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64608" y="1147679"/>
            <a:ext cx="32461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осуществляют деятельность:</a:t>
            </a:r>
          </a:p>
          <a:p>
            <a:r>
              <a:rPr lang="ru-RU" b="1" dirty="0">
                <a:solidFill>
                  <a:schemeClr val="bg1"/>
                </a:solidFill>
              </a:rPr>
              <a:t>- 2 воспитателя</a:t>
            </a:r>
          </a:p>
          <a:p>
            <a:r>
              <a:rPr lang="ru-RU" b="1" dirty="0">
                <a:solidFill>
                  <a:schemeClr val="bg1"/>
                </a:solidFill>
              </a:rPr>
              <a:t>- 2 помощника воспитателя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412480" y="1176451"/>
            <a:ext cx="34747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пройдены КПК по теме: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«Уход и воспитание детей младенческого возраста»</a:t>
            </a:r>
          </a:p>
        </p:txBody>
      </p:sp>
      <p:sp>
        <p:nvSpPr>
          <p:cNvPr id="16" name="Round Same Side Corner Rectangle 6"/>
          <p:cNvSpPr/>
          <p:nvPr/>
        </p:nvSpPr>
        <p:spPr>
          <a:xfrm rot="5400000">
            <a:off x="9351185" y="1465416"/>
            <a:ext cx="1299885" cy="3696572"/>
          </a:xfrm>
          <a:prstGeom prst="round2Same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grpSp>
        <p:nvGrpSpPr>
          <p:cNvPr id="17" name="Group 40"/>
          <p:cNvGrpSpPr/>
          <p:nvPr/>
        </p:nvGrpSpPr>
        <p:grpSpPr>
          <a:xfrm>
            <a:off x="4507019" y="2676230"/>
            <a:ext cx="4177853" cy="1278446"/>
            <a:chOff x="3448338" y="3546485"/>
            <a:chExt cx="2832756" cy="834191"/>
          </a:xfrm>
          <a:solidFill>
            <a:schemeClr val="accent2">
              <a:lumMod val="75000"/>
            </a:schemeClr>
          </a:solidFill>
        </p:grpSpPr>
        <p:sp>
          <p:nvSpPr>
            <p:cNvPr id="18" name="Rectangle 41"/>
            <p:cNvSpPr/>
            <p:nvPr/>
          </p:nvSpPr>
          <p:spPr>
            <a:xfrm>
              <a:off x="3448338" y="3546485"/>
              <a:ext cx="2637031" cy="8341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9" name="Isosceles Triangle 42"/>
            <p:cNvSpPr/>
            <p:nvPr/>
          </p:nvSpPr>
          <p:spPr>
            <a:xfrm rot="5400000">
              <a:off x="6063629" y="3889798"/>
              <a:ext cx="233573" cy="20135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20" name="Group 44"/>
          <p:cNvGrpSpPr/>
          <p:nvPr/>
        </p:nvGrpSpPr>
        <p:grpSpPr>
          <a:xfrm>
            <a:off x="874906" y="2676230"/>
            <a:ext cx="3937213" cy="1278445"/>
            <a:chOff x="838200" y="3573380"/>
            <a:chExt cx="2838388" cy="834190"/>
          </a:xfrm>
        </p:grpSpPr>
        <p:sp>
          <p:nvSpPr>
            <p:cNvPr id="21" name="Round Same Side Corner Rectangle 45"/>
            <p:cNvSpPr/>
            <p:nvPr/>
          </p:nvSpPr>
          <p:spPr>
            <a:xfrm rot="16200000">
              <a:off x="1739621" y="2671959"/>
              <a:ext cx="834190" cy="2637031"/>
            </a:xfrm>
            <a:prstGeom prst="round2Same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22" name="Isosceles Triangle 46"/>
            <p:cNvSpPr/>
            <p:nvPr/>
          </p:nvSpPr>
          <p:spPr>
            <a:xfrm rot="5400000">
              <a:off x="3459123" y="3889797"/>
              <a:ext cx="233573" cy="201356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23" name="TextBox 47"/>
            <p:cNvSpPr txBox="1"/>
            <p:nvPr/>
          </p:nvSpPr>
          <p:spPr>
            <a:xfrm>
              <a:off x="2080614" y="3759641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4862681" y="2762567"/>
            <a:ext cx="32461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осуществляют деятельность:</a:t>
            </a:r>
          </a:p>
          <a:p>
            <a:r>
              <a:rPr lang="ru-RU" b="1" dirty="0">
                <a:solidFill>
                  <a:schemeClr val="bg1"/>
                </a:solidFill>
              </a:rPr>
              <a:t>- 2 воспитателя</a:t>
            </a:r>
          </a:p>
          <a:p>
            <a:r>
              <a:rPr lang="ru-RU" b="1" dirty="0">
                <a:solidFill>
                  <a:schemeClr val="bg1"/>
                </a:solidFill>
              </a:rPr>
              <a:t>- 1 помощника воспитателя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476487" y="2782195"/>
            <a:ext cx="32716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пройдены КПК по теме: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«Организация работы с детьми раннего возраста»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676400" y="2766168"/>
            <a:ext cx="2840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группа общеразвивающей направленности для детей раннего возраста</a:t>
            </a: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 от 1 года до 3 лет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6209" r="56029" b="28889"/>
          <a:stretch>
            <a:fillRect/>
          </a:stretch>
        </p:blipFill>
        <p:spPr bwMode="auto">
          <a:xfrm>
            <a:off x="2702559" y="4399976"/>
            <a:ext cx="2730649" cy="19178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/>
          <a:srcRect t="16209" r="56029" b="28889"/>
          <a:stretch>
            <a:fillRect/>
          </a:stretch>
        </p:blipFill>
        <p:spPr bwMode="auto">
          <a:xfrm>
            <a:off x="4120568" y="4397698"/>
            <a:ext cx="2730649" cy="19178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/>
          <a:srcRect t="16209" r="56029" b="28889"/>
          <a:stretch>
            <a:fillRect/>
          </a:stretch>
        </p:blipFill>
        <p:spPr bwMode="auto">
          <a:xfrm>
            <a:off x="5692204" y="4397698"/>
            <a:ext cx="2730649" cy="19178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/>
          <a:srcRect t="16209" r="56029" b="28889"/>
          <a:stretch>
            <a:fillRect/>
          </a:stretch>
        </p:blipFill>
        <p:spPr bwMode="auto">
          <a:xfrm>
            <a:off x="7406716" y="4397698"/>
            <a:ext cx="2730649" cy="19178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print"/>
          <a:srcRect t="16209" r="56029" b="28889"/>
          <a:stretch>
            <a:fillRect/>
          </a:stretch>
        </p:blipFill>
        <p:spPr bwMode="auto">
          <a:xfrm>
            <a:off x="9049790" y="4397698"/>
            <a:ext cx="2730649" cy="19178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7" name="Picture 3" descr="C:\Users\Руфа\Downloads\free-icon-kindergarden-children-and-teacher-4382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4881" y="1317943"/>
            <a:ext cx="632777" cy="632777"/>
          </a:xfrm>
          <a:prstGeom prst="rect">
            <a:avLst/>
          </a:prstGeom>
          <a:noFill/>
        </p:spPr>
      </p:pic>
      <p:pic>
        <p:nvPicPr>
          <p:cNvPr id="32" name="Picture 3" descr="C:\Users\Руфа\Downloads\free-icon-kindergarden-children-and-teacher-4382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264" y="2908296"/>
            <a:ext cx="632777" cy="632777"/>
          </a:xfrm>
          <a:prstGeom prst="rect">
            <a:avLst/>
          </a:prstGeom>
          <a:noFill/>
        </p:spPr>
      </p:pic>
      <p:pic>
        <p:nvPicPr>
          <p:cNvPr id="1028" name="Picture 4" descr="C:\Users\Руфа\Downloads\free-icon-graduate-282510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5120" y="4297680"/>
            <a:ext cx="1046480" cy="1046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681</Words>
  <Application>Microsoft Office PowerPoint</Application>
  <PresentationFormat>Широкоэкранный</PresentationFormat>
  <Paragraphs>121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微软雅黑</vt:lpstr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 Овчинникова Елена Викторовна </cp:lastModifiedBy>
  <cp:revision>55</cp:revision>
  <dcterms:created xsi:type="dcterms:W3CDTF">2021-06-25T10:07:15Z</dcterms:created>
  <dcterms:modified xsi:type="dcterms:W3CDTF">2024-08-12T07:39:01Z</dcterms:modified>
</cp:coreProperties>
</file>