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78" r:id="rId4"/>
    <p:sldId id="272" r:id="rId5"/>
    <p:sldId id="273" r:id="rId6"/>
    <p:sldId id="274" r:id="rId7"/>
    <p:sldId id="275" r:id="rId8"/>
    <p:sldId id="276" r:id="rId9"/>
    <p:sldId id="277" r:id="rId10"/>
    <p:sldId id="259" r:id="rId11"/>
    <p:sldId id="261" r:id="rId12"/>
    <p:sldId id="279" r:id="rId13"/>
    <p:sldId id="264" r:id="rId14"/>
    <p:sldId id="265" r:id="rId15"/>
    <p:sldId id="266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18E"/>
    <a:srgbClr val="068367"/>
    <a:srgbClr val="00672D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E32D0-AE7F-44E4-BB14-45484E6D5624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7544-FC52-436F-8CA7-EA8606BC1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4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2752D-FA98-4645-862D-069F01CB264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6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A8F7-156D-4FBC-B132-4F65A27481C3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E92A-2E6A-4399-957F-AB26364BB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1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A8F7-156D-4FBC-B132-4F65A27481C3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E92A-2E6A-4399-957F-AB26364BB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96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A8F7-156D-4FBC-B132-4F65A27481C3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E92A-2E6A-4399-957F-AB26364BB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8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A8F7-156D-4FBC-B132-4F65A27481C3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E92A-2E6A-4399-957F-AB26364BB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39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A8F7-156D-4FBC-B132-4F65A27481C3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E92A-2E6A-4399-957F-AB26364BB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7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A8F7-156D-4FBC-B132-4F65A27481C3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E92A-2E6A-4399-957F-AB26364BB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7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A8F7-156D-4FBC-B132-4F65A27481C3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E92A-2E6A-4399-957F-AB26364BB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1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A8F7-156D-4FBC-B132-4F65A27481C3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E92A-2E6A-4399-957F-AB26364BB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5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A8F7-156D-4FBC-B132-4F65A27481C3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E92A-2E6A-4399-957F-AB26364BB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11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A8F7-156D-4FBC-B132-4F65A27481C3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E92A-2E6A-4399-957F-AB26364BB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2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A8F7-156D-4FBC-B132-4F65A27481C3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E92A-2E6A-4399-957F-AB26364BB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5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A8F7-156D-4FBC-B132-4F65A27481C3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6E92A-2E6A-4399-957F-AB26364BB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70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s://www.rcsur.ru/departments/DOBRO/dobrovolchestvo/&#1055;&#1088;&#1080;&#1082;&#1072;&#1079;%20189-&#1088;%20&#1086;&#1090;%2017.02.2022%20&#1054;&#1073;%20&#1086;&#1088;&#1075;&#1072;&#1085;&#1080;&#1079;&#1072;&#1094;&#1080;&#1080;%20&#1088;&#1072;&#1073;&#1086;&#1090;&#1099;%20&#1087;&#1086;%20&#1088;&#1072;&#1079;&#1074;&#1080;&#1090;&#1080;&#1102;%20&#1076;&#1086;&#1073;&#1088;&#1086;&#1074;&#1086;&#1083;&#1100;&#1095;&#1077;&#1089;&#1090;&#1074;&#1072;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public218337181" TargetMode="External"/><Relationship Id="rId3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7" Type="http://schemas.openxmlformats.org/officeDocument/2006/relationships/hyperlink" Target="mailto:MurtuzalievaGH@admhmao.ru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ovashnaiaNI@admhmao.ru" TargetMode="External"/><Relationship Id="rId11" Type="http://schemas.openxmlformats.org/officeDocument/2006/relationships/image" Target="../media/image3.jpeg"/><Relationship Id="rId5" Type="http://schemas.openxmlformats.org/officeDocument/2006/relationships/hyperlink" Target="mailto:KoshkoldaEA@admhmao.ru" TargetMode="External"/><Relationship Id="rId10" Type="http://schemas.openxmlformats.org/officeDocument/2006/relationships/hyperlink" Target="https://t.me/+FawCUpflabk3N2Vi" TargetMode="External"/><Relationship Id="rId4" Type="http://schemas.openxmlformats.org/officeDocument/2006/relationships/image" Target="../media/image4.jpeg"/><Relationship Id="rId9" Type="http://schemas.openxmlformats.org/officeDocument/2006/relationships/hyperlink" Target="https://vk.com/public21831959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https://www.rcsur.ru/departments/DOBRO/dobrovolchestvo/dokumenty.ph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&#1055;&#1088;&#1077;&#1079;&#1077;&#1085;&#1090;&#1072;&#1094;&#1080;&#1103;%20&#1076;&#1083;&#1103;%20&#1089;&#1086;&#1074;&#1077;&#1097;&#1072;&#1085;&#1080;&#1103;%2002.03.2023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76760" cy="68580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567031" y="1466882"/>
            <a:ext cx="772505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1161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эффективных мер и формирование единого системного подхода реализации приоритетного направления развития добровольческой (волонтерской) деятельности в сфере социальной защиты и социального обслуживания</a:t>
            </a:r>
            <a:endParaRPr lang="ru-RU" sz="2800" b="1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859" y="149998"/>
            <a:ext cx="1124548" cy="11245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859" y="1424544"/>
            <a:ext cx="1124549" cy="11382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36229" y="302554"/>
            <a:ext cx="991863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Ханты-Мансийский автономный округ – Югра </a:t>
            </a:r>
          </a:p>
          <a:p>
            <a:pPr algn="ctr">
              <a:spcBef>
                <a:spcPts val="0"/>
              </a:spcBef>
            </a:pP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78071" y="6166613"/>
            <a:ext cx="4123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05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106680" y="217844"/>
            <a:ext cx="86826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развития добровольчества (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ХМАО – Югре  </a:t>
            </a:r>
          </a:p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2022-2025 гг.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190360-B723-4EA7-9358-A5B6B8CB2E22}"/>
              </a:ext>
            </a:extLst>
          </p:cNvPr>
          <p:cNvSpPr txBox="1"/>
          <p:nvPr/>
        </p:nvSpPr>
        <p:spPr>
          <a:xfrm>
            <a:off x="661962" y="2658730"/>
            <a:ext cx="714532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Утвержден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Приказом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Депсоцразвития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 Югры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 17.02.2022 № 189-р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«Об организации работы по развитию добровольческой (волонтерской) деятельности в учреждениях, подведомственных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Депсоцразвития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Югры, на период 2022-2025 гг., признании утратившим силу приказа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Депсоцразвития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Югры от 24.07.2019 № 677-р» </a:t>
            </a:r>
          </a:p>
          <a:p>
            <a:pPr algn="just"/>
            <a:endParaRPr lang="ru-RU" dirty="0">
              <a:latin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E51088F-8024-4A1F-A3EB-154C4F7C40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7686" y="366937"/>
            <a:ext cx="3442352" cy="518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698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CD3B7327-6EE5-4196-9203-DFDCE0A88F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шеврон 2">
            <a:extLst>
              <a:ext uri="{FF2B5EF4-FFF2-40B4-BE49-F238E27FC236}">
                <a16:creationId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651000" y="3156026"/>
            <a:ext cx="2329500" cy="452974"/>
          </a:xfrm>
          <a:prstGeom prst="chevron">
            <a:avLst>
              <a:gd name="adj" fmla="val 58912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id="{ECE75415-B150-40F9-931E-3411873B625C}"/>
              </a:ext>
            </a:extLst>
          </p:cNvPr>
          <p:cNvSpPr/>
          <p:nvPr/>
        </p:nvSpPr>
        <p:spPr>
          <a:xfrm>
            <a:off x="2901000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Стрелка: шеврон 91">
            <a:extLst>
              <a:ext uri="{FF2B5EF4-FFF2-40B4-BE49-F238E27FC236}">
                <a16:creationId xmlns:a16="http://schemas.microsoft.com/office/drawing/2014/main" id="{48C17C91-31F2-42D9-955E-63870130CCB4}"/>
              </a:ext>
            </a:extLst>
          </p:cNvPr>
          <p:cNvSpPr/>
          <p:nvPr/>
        </p:nvSpPr>
        <p:spPr>
          <a:xfrm>
            <a:off x="5150998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Стрелка: шеврон 93">
            <a:extLst>
              <a:ext uri="{FF2B5EF4-FFF2-40B4-BE49-F238E27FC236}">
                <a16:creationId xmlns:a16="http://schemas.microsoft.com/office/drawing/2014/main" id="{BB3B7A49-90AE-40F7-AAF4-60B2543DF174}"/>
              </a:ext>
            </a:extLst>
          </p:cNvPr>
          <p:cNvSpPr/>
          <p:nvPr/>
        </p:nvSpPr>
        <p:spPr>
          <a:xfrm>
            <a:off x="7400998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1725599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:a16="http://schemas.microsoft.com/office/drawing/2014/main" id="{3363B380-27C8-4A26-A7B1-A346CCFC4114}"/>
              </a:ext>
            </a:extLst>
          </p:cNvPr>
          <p:cNvSpPr/>
          <p:nvPr/>
        </p:nvSpPr>
        <p:spPr>
          <a:xfrm>
            <a:off x="3975600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id="{C25E64F9-09F9-4814-A2B1-19E73BDA83A1}"/>
              </a:ext>
            </a:extLst>
          </p:cNvPr>
          <p:cNvSpPr/>
          <p:nvPr/>
        </p:nvSpPr>
        <p:spPr>
          <a:xfrm>
            <a:off x="6225597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1C71C7A4-2B62-467D-B6E4-BB9B8D54C29F}"/>
              </a:ext>
            </a:extLst>
          </p:cNvPr>
          <p:cNvSpPr/>
          <p:nvPr/>
        </p:nvSpPr>
        <p:spPr>
          <a:xfrm>
            <a:off x="8475071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>
            <a:extLst>
              <a:ext uri="{FF2B5EF4-FFF2-40B4-BE49-F238E27FC236}">
                <a16:creationId xmlns:a16="http://schemas.microsoft.com/office/drawing/2014/main" id="{6CB18B6B-9FB3-4975-9ED1-D8731CBC7B24}"/>
              </a:ext>
            </a:extLst>
          </p:cNvPr>
          <p:cNvSpPr/>
          <p:nvPr/>
        </p:nvSpPr>
        <p:spPr>
          <a:xfrm>
            <a:off x="10725600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ECFDD74-2781-4622-BF75-992AD9F304A3}"/>
              </a:ext>
            </a:extLst>
          </p:cNvPr>
          <p:cNvCxnSpPr/>
          <p:nvPr/>
        </p:nvCxnSpPr>
        <p:spPr>
          <a:xfrm flipV="1">
            <a:off x="1821000" y="1852513"/>
            <a:ext cx="0" cy="1303513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id="{4963C330-4BEE-478C-8B2D-E04E4289F087}"/>
              </a:ext>
            </a:extLst>
          </p:cNvPr>
          <p:cNvCxnSpPr/>
          <p:nvPr/>
        </p:nvCxnSpPr>
        <p:spPr>
          <a:xfrm flipV="1">
            <a:off x="4071000" y="3609000"/>
            <a:ext cx="0" cy="1303513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id="{6885BC86-019A-4A33-A510-46F813B46A86}"/>
              </a:ext>
            </a:extLst>
          </p:cNvPr>
          <p:cNvCxnSpPr/>
          <p:nvPr/>
        </p:nvCxnSpPr>
        <p:spPr>
          <a:xfrm flipV="1">
            <a:off x="6321000" y="1852513"/>
            <a:ext cx="0" cy="1303513"/>
          </a:xfrm>
          <a:prstGeom prst="line">
            <a:avLst/>
          </a:prstGeom>
          <a:ln w="254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id="{CDFE1742-8440-4BB3-B752-3F357C204D22}"/>
              </a:ext>
            </a:extLst>
          </p:cNvPr>
          <p:cNvCxnSpPr/>
          <p:nvPr/>
        </p:nvCxnSpPr>
        <p:spPr>
          <a:xfrm flipV="1">
            <a:off x="8570444" y="3609000"/>
            <a:ext cx="0" cy="130351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id="{EDC4F14C-DCE6-4E69-B7DC-5545EA071D9D}"/>
              </a:ext>
            </a:extLst>
          </p:cNvPr>
          <p:cNvSpPr/>
          <p:nvPr/>
        </p:nvSpPr>
        <p:spPr>
          <a:xfrm>
            <a:off x="1382108" y="968734"/>
            <a:ext cx="877784" cy="877784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4BE139DC-E3E0-4D2C-9D37-6A5565B3AB0A}"/>
              </a:ext>
            </a:extLst>
          </p:cNvPr>
          <p:cNvSpPr/>
          <p:nvPr/>
        </p:nvSpPr>
        <p:spPr>
          <a:xfrm>
            <a:off x="5881432" y="968734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руг: прозрачная заливка 15">
            <a:extLst>
              <a:ext uri="{FF2B5EF4-FFF2-40B4-BE49-F238E27FC236}">
                <a16:creationId xmlns:a16="http://schemas.microsoft.com/office/drawing/2014/main" id="{C9652DBB-FAF7-4C01-AF5A-13E81AA8CE4C}"/>
              </a:ext>
            </a:extLst>
          </p:cNvPr>
          <p:cNvSpPr/>
          <p:nvPr/>
        </p:nvSpPr>
        <p:spPr>
          <a:xfrm>
            <a:off x="8131552" y="4900813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руг: прозрачная заливка 17">
            <a:extLst>
              <a:ext uri="{FF2B5EF4-FFF2-40B4-BE49-F238E27FC236}">
                <a16:creationId xmlns:a16="http://schemas.microsoft.com/office/drawing/2014/main" id="{8DDD3C6F-8D95-4B47-8E5D-91C5D8A68663}"/>
              </a:ext>
            </a:extLst>
          </p:cNvPr>
          <p:cNvSpPr/>
          <p:nvPr/>
        </p:nvSpPr>
        <p:spPr>
          <a:xfrm>
            <a:off x="3632108" y="4900813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878814" y="3690946"/>
            <a:ext cx="17217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егиональный конкурс талантов добровольцев (волонтеров)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«Добро Югорских сердец»</a:t>
            </a:r>
            <a:endParaRPr lang="ru-RU" sz="20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40DAF3F-07B5-4618-8F03-F5DFC9D923BA}"/>
              </a:ext>
            </a:extLst>
          </p:cNvPr>
          <p:cNvSpPr txBox="1"/>
          <p:nvPr/>
        </p:nvSpPr>
        <p:spPr>
          <a:xfrm>
            <a:off x="680941" y="5440043"/>
            <a:ext cx="2159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0BB9FF-D8D0-4794-9F11-778EA5E7AAE6}"/>
              </a:ext>
            </a:extLst>
          </p:cNvPr>
          <p:cNvSpPr txBox="1"/>
          <p:nvPr/>
        </p:nvSpPr>
        <p:spPr>
          <a:xfrm>
            <a:off x="1462778" y="1115619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</a:t>
            </a:r>
          </a:p>
          <a:p>
            <a:pPr algn="ctr"/>
            <a:r>
              <a:rPr lang="ru-RU" sz="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ru-RU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F174C8-6797-46EF-AF72-C38179DED53E}"/>
              </a:ext>
            </a:extLst>
          </p:cNvPr>
          <p:cNvSpPr txBox="1"/>
          <p:nvPr/>
        </p:nvSpPr>
        <p:spPr>
          <a:xfrm>
            <a:off x="5241002" y="3711868"/>
            <a:ext cx="2159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Марафон </a:t>
            </a: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«Дети – добровольцам (волонтерам)!» </a:t>
            </a:r>
            <a:endParaRPr lang="en-US" sz="16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EDD49C-78D3-4CBD-8B4F-746E7416F4B6}"/>
              </a:ext>
            </a:extLst>
          </p:cNvPr>
          <p:cNvSpPr txBox="1"/>
          <p:nvPr/>
        </p:nvSpPr>
        <p:spPr>
          <a:xfrm>
            <a:off x="7462552" y="2254773"/>
            <a:ext cx="2159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Дни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открытых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дверей </a:t>
            </a:r>
            <a:endParaRPr lang="en-US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0EADC6-B72B-4B81-B88C-58116A4BE829}"/>
              </a:ext>
            </a:extLst>
          </p:cNvPr>
          <p:cNvSpPr txBox="1"/>
          <p:nvPr/>
        </p:nvSpPr>
        <p:spPr>
          <a:xfrm>
            <a:off x="2962553" y="1120712"/>
            <a:ext cx="21599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Ф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естиваль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добровольцев (волонтеров) сферы социальной защиты и социального обслуживания</a:t>
            </a:r>
            <a:endParaRPr lang="en-US" sz="1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1E96B2-F90C-4E57-A90F-363F9934521C}"/>
              </a:ext>
            </a:extLst>
          </p:cNvPr>
          <p:cNvSpPr txBox="1"/>
          <p:nvPr/>
        </p:nvSpPr>
        <p:spPr>
          <a:xfrm>
            <a:off x="5895165" y="1226635"/>
            <a:ext cx="865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CCF2593-D6BE-4127-A6EA-89128EEC0A2F}"/>
              </a:ext>
            </a:extLst>
          </p:cNvPr>
          <p:cNvSpPr txBox="1"/>
          <p:nvPr/>
        </p:nvSpPr>
        <p:spPr>
          <a:xfrm>
            <a:off x="8152595" y="5165081"/>
            <a:ext cx="865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BEB0CEB-DB0F-4661-A06A-B73322E73857}"/>
              </a:ext>
            </a:extLst>
          </p:cNvPr>
          <p:cNvSpPr txBox="1"/>
          <p:nvPr/>
        </p:nvSpPr>
        <p:spPr>
          <a:xfrm>
            <a:off x="3672953" y="5113660"/>
            <a:ext cx="8243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7354393-F239-4533-8A82-3BCBECBB2BC7}"/>
              </a:ext>
            </a:extLst>
          </p:cNvPr>
          <p:cNvSpPr txBox="1"/>
          <p:nvPr/>
        </p:nvSpPr>
        <p:spPr>
          <a:xfrm>
            <a:off x="-155103" y="71853"/>
            <a:ext cx="109707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мероприятия на 2023 год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FC1DDFD-8FB2-4719-BF39-4E264657392E}"/>
              </a:ext>
            </a:extLst>
          </p:cNvPr>
          <p:cNvSpPr txBox="1"/>
          <p:nvPr/>
        </p:nvSpPr>
        <p:spPr>
          <a:xfrm>
            <a:off x="9666116" y="725267"/>
            <a:ext cx="2329199" cy="458587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Мероприятия в течение года:</a:t>
            </a: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Акции, приуроченные к государственным и национальным праздникам, памятным датам и событиям;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Зональные мероприятия субъектов РФ;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Всероссийские конкурсы;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Я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рмарка мест для добровольного (волонтерского) труда </a:t>
            </a:r>
            <a:endParaRPr lang="ru-RU" sz="1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FD2B8C-9DD7-4C6C-97B1-B60828744961}"/>
              </a:ext>
            </a:extLst>
          </p:cNvPr>
          <p:cNvSpPr txBox="1"/>
          <p:nvPr/>
        </p:nvSpPr>
        <p:spPr>
          <a:xfrm>
            <a:off x="63428" y="5834088"/>
            <a:ext cx="1206514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Мероприятия в течение года: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Агентство социальной информации, Открытый регион Югры // Премия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#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МЫВМЕСТЕ (февраль, 2023), грантовый конкурс «Молоды Душой» (июль, 2023)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25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CD3B7327-6EE5-4196-9203-DFDCE0A88F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шеврон 2">
            <a:extLst>
              <a:ext uri="{FF2B5EF4-FFF2-40B4-BE49-F238E27FC236}">
                <a16:creationId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187256" y="3181406"/>
            <a:ext cx="2274545" cy="452974"/>
          </a:xfrm>
          <a:prstGeom prst="chevron">
            <a:avLst>
              <a:gd name="adj" fmla="val 58912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id="{ECE75415-B150-40F9-931E-3411873B625C}"/>
              </a:ext>
            </a:extLst>
          </p:cNvPr>
          <p:cNvSpPr/>
          <p:nvPr/>
        </p:nvSpPr>
        <p:spPr>
          <a:xfrm>
            <a:off x="2289726" y="3192093"/>
            <a:ext cx="2087780" cy="452974"/>
          </a:xfrm>
          <a:prstGeom prst="chevron">
            <a:avLst>
              <a:gd name="adj" fmla="val 58912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Стрелка: шеврон 91">
            <a:extLst>
              <a:ext uri="{FF2B5EF4-FFF2-40B4-BE49-F238E27FC236}">
                <a16:creationId xmlns:a16="http://schemas.microsoft.com/office/drawing/2014/main" id="{48C17C91-31F2-42D9-955E-63870130CCB4}"/>
              </a:ext>
            </a:extLst>
          </p:cNvPr>
          <p:cNvSpPr/>
          <p:nvPr/>
        </p:nvSpPr>
        <p:spPr>
          <a:xfrm>
            <a:off x="4221571" y="3215307"/>
            <a:ext cx="2019673" cy="452974"/>
          </a:xfrm>
          <a:prstGeom prst="chevron">
            <a:avLst>
              <a:gd name="adj" fmla="val 58912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Стрелка: шеврон 93">
            <a:extLst>
              <a:ext uri="{FF2B5EF4-FFF2-40B4-BE49-F238E27FC236}">
                <a16:creationId xmlns:a16="http://schemas.microsoft.com/office/drawing/2014/main" id="{BB3B7A49-90AE-40F7-AAF4-60B2543DF174}"/>
              </a:ext>
            </a:extLst>
          </p:cNvPr>
          <p:cNvSpPr/>
          <p:nvPr/>
        </p:nvSpPr>
        <p:spPr>
          <a:xfrm>
            <a:off x="6051109" y="3233668"/>
            <a:ext cx="2087780" cy="452974"/>
          </a:xfrm>
          <a:prstGeom prst="chevron">
            <a:avLst>
              <a:gd name="adj" fmla="val 58912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1725599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:a16="http://schemas.microsoft.com/office/drawing/2014/main" id="{3363B380-27C8-4A26-A7B1-A346CCFC4114}"/>
              </a:ext>
            </a:extLst>
          </p:cNvPr>
          <p:cNvSpPr/>
          <p:nvPr/>
        </p:nvSpPr>
        <p:spPr>
          <a:xfrm>
            <a:off x="3975600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id="{C25E64F9-09F9-4814-A2B1-19E73BDA83A1}"/>
              </a:ext>
            </a:extLst>
          </p:cNvPr>
          <p:cNvSpPr/>
          <p:nvPr/>
        </p:nvSpPr>
        <p:spPr>
          <a:xfrm>
            <a:off x="5649203" y="3339000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1C71C7A4-2B62-467D-B6E4-BB9B8D54C29F}"/>
              </a:ext>
            </a:extLst>
          </p:cNvPr>
          <p:cNvSpPr/>
          <p:nvPr/>
        </p:nvSpPr>
        <p:spPr>
          <a:xfrm>
            <a:off x="8475071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>
            <a:extLst>
              <a:ext uri="{FF2B5EF4-FFF2-40B4-BE49-F238E27FC236}">
                <a16:creationId xmlns:a16="http://schemas.microsoft.com/office/drawing/2014/main" id="{6CB18B6B-9FB3-4975-9ED1-D8731CBC7B24}"/>
              </a:ext>
            </a:extLst>
          </p:cNvPr>
          <p:cNvSpPr/>
          <p:nvPr/>
        </p:nvSpPr>
        <p:spPr>
          <a:xfrm>
            <a:off x="10725600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ECFDD74-2781-4622-BF75-992AD9F304A3}"/>
              </a:ext>
            </a:extLst>
          </p:cNvPr>
          <p:cNvCxnSpPr>
            <a:cxnSpLocks/>
          </p:cNvCxnSpPr>
          <p:nvPr/>
        </p:nvCxnSpPr>
        <p:spPr>
          <a:xfrm flipV="1">
            <a:off x="1284105" y="2332686"/>
            <a:ext cx="0" cy="84872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id="{4963C330-4BEE-478C-8B2D-E04E4289F087}"/>
              </a:ext>
            </a:extLst>
          </p:cNvPr>
          <p:cNvCxnSpPr/>
          <p:nvPr/>
        </p:nvCxnSpPr>
        <p:spPr>
          <a:xfrm flipV="1">
            <a:off x="3206934" y="3629685"/>
            <a:ext cx="0" cy="1303513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id="{6885BC86-019A-4A33-A510-46F813B46A86}"/>
              </a:ext>
            </a:extLst>
          </p:cNvPr>
          <p:cNvCxnSpPr>
            <a:cxnSpLocks/>
          </p:cNvCxnSpPr>
          <p:nvPr/>
        </p:nvCxnSpPr>
        <p:spPr>
          <a:xfrm flipV="1">
            <a:off x="5196875" y="2097124"/>
            <a:ext cx="0" cy="1118183"/>
          </a:xfrm>
          <a:prstGeom prst="line">
            <a:avLst/>
          </a:prstGeom>
          <a:ln w="254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id="{CDFE1742-8440-4BB3-B752-3F357C204D22}"/>
              </a:ext>
            </a:extLst>
          </p:cNvPr>
          <p:cNvCxnSpPr/>
          <p:nvPr/>
        </p:nvCxnSpPr>
        <p:spPr>
          <a:xfrm flipV="1">
            <a:off x="7102370" y="3696732"/>
            <a:ext cx="0" cy="130351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id="{EDC4F14C-DCE6-4E69-B7DC-5545EA071D9D}"/>
              </a:ext>
            </a:extLst>
          </p:cNvPr>
          <p:cNvSpPr/>
          <p:nvPr/>
        </p:nvSpPr>
        <p:spPr>
          <a:xfrm>
            <a:off x="568175" y="898891"/>
            <a:ext cx="1382457" cy="1423369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4BE139DC-E3E0-4D2C-9D37-6A5565B3AB0A}"/>
              </a:ext>
            </a:extLst>
          </p:cNvPr>
          <p:cNvSpPr/>
          <p:nvPr/>
        </p:nvSpPr>
        <p:spPr>
          <a:xfrm>
            <a:off x="4550138" y="976273"/>
            <a:ext cx="1293473" cy="1120125"/>
          </a:xfrm>
          <a:prstGeom prst="donut">
            <a:avLst>
              <a:gd name="adj" fmla="val 8904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руг: прозрачная заливка 15">
            <a:extLst>
              <a:ext uri="{FF2B5EF4-FFF2-40B4-BE49-F238E27FC236}">
                <a16:creationId xmlns:a16="http://schemas.microsoft.com/office/drawing/2014/main" id="{C9652DBB-FAF7-4C01-AF5A-13E81AA8CE4C}"/>
              </a:ext>
            </a:extLst>
          </p:cNvPr>
          <p:cNvSpPr/>
          <p:nvPr/>
        </p:nvSpPr>
        <p:spPr>
          <a:xfrm>
            <a:off x="6519555" y="4999464"/>
            <a:ext cx="1165629" cy="1139260"/>
          </a:xfrm>
          <a:prstGeom prst="donut">
            <a:avLst>
              <a:gd name="adj" fmla="val 8904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руг: прозрачная заливка 17">
            <a:extLst>
              <a:ext uri="{FF2B5EF4-FFF2-40B4-BE49-F238E27FC236}">
                <a16:creationId xmlns:a16="http://schemas.microsoft.com/office/drawing/2014/main" id="{8DDD3C6F-8D95-4B47-8E5D-91C5D8A68663}"/>
              </a:ext>
            </a:extLst>
          </p:cNvPr>
          <p:cNvSpPr/>
          <p:nvPr/>
        </p:nvSpPr>
        <p:spPr>
          <a:xfrm>
            <a:off x="2671010" y="4870485"/>
            <a:ext cx="1103959" cy="1030204"/>
          </a:xfrm>
          <a:prstGeom prst="donut">
            <a:avLst>
              <a:gd name="adj" fmla="val 8904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-5052" y="3696732"/>
            <a:ext cx="2633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</a:t>
            </a:r>
          </a:p>
          <a:p>
            <a:pPr algn="ctr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«Компьютерный мобильный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отряд волонтеров 55+»</a:t>
            </a:r>
            <a:endParaRPr lang="ru-RU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40DAF3F-07B5-4618-8F03-F5DFC9D923BA}"/>
              </a:ext>
            </a:extLst>
          </p:cNvPr>
          <p:cNvSpPr txBox="1"/>
          <p:nvPr/>
        </p:nvSpPr>
        <p:spPr>
          <a:xfrm>
            <a:off x="9725528" y="2333049"/>
            <a:ext cx="2360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«#ЯЖДОБРЯК@86»</a:t>
            </a:r>
            <a:endParaRPr lang="en-US" sz="16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0BB9FF-D8D0-4794-9F11-778EA5E7AAE6}"/>
              </a:ext>
            </a:extLst>
          </p:cNvPr>
          <p:cNvSpPr txBox="1"/>
          <p:nvPr/>
        </p:nvSpPr>
        <p:spPr>
          <a:xfrm>
            <a:off x="347412" y="1176612"/>
            <a:ext cx="1830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-</a:t>
            </a:r>
          </a:p>
          <a:p>
            <a:pPr algn="ctr"/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декабрь, 25г.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F174C8-6797-46EF-AF72-C38179DED53E}"/>
              </a:ext>
            </a:extLst>
          </p:cNvPr>
          <p:cNvSpPr txBox="1"/>
          <p:nvPr/>
        </p:nvSpPr>
        <p:spPr>
          <a:xfrm>
            <a:off x="3679639" y="3706450"/>
            <a:ext cx="273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социальная практика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«Будь здоров с «серебряными» волонтерами» </a:t>
            </a:r>
            <a:endParaRPr lang="en-US" sz="16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EDD49C-78D3-4CBD-8B4F-746E7416F4B6}"/>
              </a:ext>
            </a:extLst>
          </p:cNvPr>
          <p:cNvSpPr txBox="1"/>
          <p:nvPr/>
        </p:nvSpPr>
        <p:spPr>
          <a:xfrm>
            <a:off x="5767731" y="2484947"/>
            <a:ext cx="2471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челлендж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«Здоровое и активное долголетие»</a:t>
            </a:r>
            <a:endParaRPr lang="en-US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0EADC6-B72B-4B81-B88C-58116A4BE829}"/>
              </a:ext>
            </a:extLst>
          </p:cNvPr>
          <p:cNvSpPr txBox="1"/>
          <p:nvPr/>
        </p:nvSpPr>
        <p:spPr>
          <a:xfrm>
            <a:off x="1963779" y="2123919"/>
            <a:ext cx="2662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социальная практика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«Теплота «серебряных» сердец» </a:t>
            </a:r>
            <a:endParaRPr lang="en-US" sz="1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1E96B2-F90C-4E57-A90F-363F9934521C}"/>
              </a:ext>
            </a:extLst>
          </p:cNvPr>
          <p:cNvSpPr txBox="1"/>
          <p:nvPr/>
        </p:nvSpPr>
        <p:spPr>
          <a:xfrm>
            <a:off x="4730715" y="1228265"/>
            <a:ext cx="1065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-декабрь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CCF2593-D6BE-4127-A6EA-89128EEC0A2F}"/>
              </a:ext>
            </a:extLst>
          </p:cNvPr>
          <p:cNvSpPr txBox="1"/>
          <p:nvPr/>
        </p:nvSpPr>
        <p:spPr>
          <a:xfrm>
            <a:off x="6610528" y="5278457"/>
            <a:ext cx="107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июнь – </a:t>
            </a:r>
          </a:p>
          <a:p>
            <a:pPr algn="ctr"/>
            <a:r>
              <a:rPr lang="ru-RU" sz="16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BEB0CEB-DB0F-4661-A06A-B73322E73857}"/>
              </a:ext>
            </a:extLst>
          </p:cNvPr>
          <p:cNvSpPr txBox="1"/>
          <p:nvPr/>
        </p:nvSpPr>
        <p:spPr>
          <a:xfrm>
            <a:off x="2904279" y="5201513"/>
            <a:ext cx="637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7354393-F239-4533-8A82-3BCBECBB2BC7}"/>
              </a:ext>
            </a:extLst>
          </p:cNvPr>
          <p:cNvSpPr txBox="1"/>
          <p:nvPr/>
        </p:nvSpPr>
        <p:spPr>
          <a:xfrm>
            <a:off x="610648" y="13141"/>
            <a:ext cx="109707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еализация социально значимых проектов и мероприятий по развитию добровольческой (волонтерской) деятельности, включая условия для распространения новых технологий и лучших практик   добровольческой (волонтерской) деятельности в социальной сфере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трелка: шеврон 38">
            <a:extLst>
              <a:ext uri="{FF2B5EF4-FFF2-40B4-BE49-F238E27FC236}">
                <a16:creationId xmlns:a16="http://schemas.microsoft.com/office/drawing/2014/main" id="{9EA7DBF7-558A-4645-8206-C69D17957C96}"/>
              </a:ext>
            </a:extLst>
          </p:cNvPr>
          <p:cNvSpPr/>
          <p:nvPr/>
        </p:nvSpPr>
        <p:spPr>
          <a:xfrm>
            <a:off x="7931438" y="3223578"/>
            <a:ext cx="2017062" cy="452974"/>
          </a:xfrm>
          <a:prstGeom prst="chevron">
            <a:avLst>
              <a:gd name="adj" fmla="val 58912"/>
            </a:avLst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A9C8D670-B829-4024-BE82-0BF416B01D9E}"/>
              </a:ext>
            </a:extLst>
          </p:cNvPr>
          <p:cNvCxnSpPr>
            <a:cxnSpLocks/>
          </p:cNvCxnSpPr>
          <p:nvPr/>
        </p:nvCxnSpPr>
        <p:spPr>
          <a:xfrm flipV="1">
            <a:off x="8944367" y="2189897"/>
            <a:ext cx="0" cy="1043771"/>
          </a:xfrm>
          <a:prstGeom prst="line">
            <a:avLst/>
          </a:prstGeom>
          <a:ln w="254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Круг: прозрачная заливка 47">
            <a:extLst>
              <a:ext uri="{FF2B5EF4-FFF2-40B4-BE49-F238E27FC236}">
                <a16:creationId xmlns:a16="http://schemas.microsoft.com/office/drawing/2014/main" id="{AD3147FE-76F7-431E-AF51-6E73604A93B3}"/>
              </a:ext>
            </a:extLst>
          </p:cNvPr>
          <p:cNvSpPr/>
          <p:nvPr/>
        </p:nvSpPr>
        <p:spPr>
          <a:xfrm>
            <a:off x="8357154" y="1040945"/>
            <a:ext cx="1165629" cy="1139260"/>
          </a:xfrm>
          <a:prstGeom prst="donut">
            <a:avLst>
              <a:gd name="adj" fmla="val 8904"/>
            </a:avLst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DD54841-EB4B-4149-AAB4-BF11E33E3987}"/>
              </a:ext>
            </a:extLst>
          </p:cNvPr>
          <p:cNvSpPr txBox="1"/>
          <p:nvPr/>
        </p:nvSpPr>
        <p:spPr>
          <a:xfrm>
            <a:off x="8471879" y="1419703"/>
            <a:ext cx="989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8BCD023-0849-44FD-87BE-FE5B4161D3B5}"/>
              </a:ext>
            </a:extLst>
          </p:cNvPr>
          <p:cNvSpPr txBox="1"/>
          <p:nvPr/>
        </p:nvSpPr>
        <p:spPr>
          <a:xfrm>
            <a:off x="7670404" y="3789032"/>
            <a:ext cx="23305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межпоколенческих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связей </a:t>
            </a:r>
          </a:p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«Рука помощи» </a:t>
            </a:r>
            <a:endParaRPr lang="ru-RU" dirty="0"/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id="{8F6125CC-A68A-4552-8D7D-4EB2E5A9B33E}"/>
              </a:ext>
            </a:extLst>
          </p:cNvPr>
          <p:cNvSpPr/>
          <p:nvPr/>
        </p:nvSpPr>
        <p:spPr>
          <a:xfrm>
            <a:off x="7685184" y="3339000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id="{B500D6D7-D31A-408F-95E2-7CA74B21A3BC}"/>
              </a:ext>
            </a:extLst>
          </p:cNvPr>
          <p:cNvSpPr/>
          <p:nvPr/>
        </p:nvSpPr>
        <p:spPr>
          <a:xfrm>
            <a:off x="9402829" y="338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: шеврон 53">
            <a:extLst>
              <a:ext uri="{FF2B5EF4-FFF2-40B4-BE49-F238E27FC236}">
                <a16:creationId xmlns:a16="http://schemas.microsoft.com/office/drawing/2014/main" id="{A8A679BF-B3CA-4C0F-838B-C03435C34C7B}"/>
              </a:ext>
            </a:extLst>
          </p:cNvPr>
          <p:cNvSpPr/>
          <p:nvPr/>
        </p:nvSpPr>
        <p:spPr>
          <a:xfrm>
            <a:off x="9837789" y="3225921"/>
            <a:ext cx="2017062" cy="452974"/>
          </a:xfrm>
          <a:prstGeom prst="chevron">
            <a:avLst>
              <a:gd name="adj" fmla="val 58912"/>
            </a:avLst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55" name="Овал 54">
            <a:extLst>
              <a:ext uri="{FF2B5EF4-FFF2-40B4-BE49-F238E27FC236}">
                <a16:creationId xmlns:a16="http://schemas.microsoft.com/office/drawing/2014/main" id="{510F7538-7EBF-49C0-A13B-57AC87C871F0}"/>
              </a:ext>
            </a:extLst>
          </p:cNvPr>
          <p:cNvSpPr/>
          <p:nvPr/>
        </p:nvSpPr>
        <p:spPr>
          <a:xfrm>
            <a:off x="11401351" y="3339000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700C094F-3811-4267-9783-93DF90F7F1A6}"/>
              </a:ext>
            </a:extLst>
          </p:cNvPr>
          <p:cNvCxnSpPr>
            <a:cxnSpLocks/>
          </p:cNvCxnSpPr>
          <p:nvPr/>
        </p:nvCxnSpPr>
        <p:spPr>
          <a:xfrm flipV="1">
            <a:off x="11110125" y="3676552"/>
            <a:ext cx="0" cy="1043771"/>
          </a:xfrm>
          <a:prstGeom prst="line">
            <a:avLst/>
          </a:prstGeom>
          <a:ln w="254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Круг: прозрачная заливка 56">
            <a:extLst>
              <a:ext uri="{FF2B5EF4-FFF2-40B4-BE49-F238E27FC236}">
                <a16:creationId xmlns:a16="http://schemas.microsoft.com/office/drawing/2014/main" id="{98D6B802-6B3A-49E1-8CDE-31B883F94B34}"/>
              </a:ext>
            </a:extLst>
          </p:cNvPr>
          <p:cNvSpPr/>
          <p:nvPr/>
        </p:nvSpPr>
        <p:spPr>
          <a:xfrm>
            <a:off x="10584794" y="4708827"/>
            <a:ext cx="1165629" cy="1139260"/>
          </a:xfrm>
          <a:prstGeom prst="donut">
            <a:avLst>
              <a:gd name="adj" fmla="val 8904"/>
            </a:avLst>
          </a:pr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AE94C26-EB4F-460D-92B6-8816A7455EFD}"/>
              </a:ext>
            </a:extLst>
          </p:cNvPr>
          <p:cNvSpPr txBox="1"/>
          <p:nvPr/>
        </p:nvSpPr>
        <p:spPr>
          <a:xfrm>
            <a:off x="10672659" y="5040613"/>
            <a:ext cx="989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</a:t>
            </a:r>
          </a:p>
        </p:txBody>
      </p:sp>
    </p:spTree>
    <p:extLst>
      <p:ext uri="{BB962C8B-B14F-4D97-AF65-F5344CB8AC3E}">
        <p14:creationId xmlns:p14="http://schemas.microsoft.com/office/powerpoint/2010/main" val="330748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1F629F7B-507D-4B95-A419-D03E9A5653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4A81A7E-7FD4-4983-805D-771D781C8751}"/>
              </a:ext>
            </a:extLst>
          </p:cNvPr>
          <p:cNvCxnSpPr>
            <a:cxnSpLocks/>
          </p:cNvCxnSpPr>
          <p:nvPr/>
        </p:nvCxnSpPr>
        <p:spPr>
          <a:xfrm flipV="1">
            <a:off x="6095999" y="1004400"/>
            <a:ext cx="0" cy="1800000"/>
          </a:xfrm>
          <a:prstGeom prst="line">
            <a:avLst/>
          </a:prstGeom>
          <a:ln w="635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A1D76F99-F115-4523-B495-1F1338A9AC9E}"/>
              </a:ext>
            </a:extLst>
          </p:cNvPr>
          <p:cNvCxnSpPr/>
          <p:nvPr/>
        </p:nvCxnSpPr>
        <p:spPr>
          <a:xfrm flipV="1">
            <a:off x="8295156" y="4103999"/>
            <a:ext cx="0" cy="2088000"/>
          </a:xfrm>
          <a:prstGeom prst="line">
            <a:avLst/>
          </a:prstGeom>
          <a:ln w="635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23F730C4-F774-4101-97DE-2404EB5BCA4C}"/>
              </a:ext>
            </a:extLst>
          </p:cNvPr>
          <p:cNvCxnSpPr>
            <a:cxnSpLocks/>
          </p:cNvCxnSpPr>
          <p:nvPr/>
        </p:nvCxnSpPr>
        <p:spPr>
          <a:xfrm flipV="1">
            <a:off x="10494313" y="954001"/>
            <a:ext cx="0" cy="1800000"/>
          </a:xfrm>
          <a:prstGeom prst="line">
            <a:avLst/>
          </a:prstGeom>
          <a:ln w="635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2E6701BB-0D4C-4F74-B080-0ED463280887}"/>
              </a:ext>
            </a:extLst>
          </p:cNvPr>
          <p:cNvCxnSpPr/>
          <p:nvPr/>
        </p:nvCxnSpPr>
        <p:spPr>
          <a:xfrm flipV="1">
            <a:off x="3896842" y="4103998"/>
            <a:ext cx="0" cy="2088000"/>
          </a:xfrm>
          <a:prstGeom prst="line">
            <a:avLst/>
          </a:prstGeom>
          <a:ln w="635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00EEEC19-97EB-44F7-B920-77E8D87D3B56}"/>
              </a:ext>
            </a:extLst>
          </p:cNvPr>
          <p:cNvCxnSpPr>
            <a:cxnSpLocks/>
          </p:cNvCxnSpPr>
          <p:nvPr/>
        </p:nvCxnSpPr>
        <p:spPr>
          <a:xfrm flipV="1">
            <a:off x="1691341" y="1004323"/>
            <a:ext cx="10756" cy="1800000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6AC39155-5CDD-4F22-B3BF-A95CE75F6730}"/>
              </a:ext>
            </a:extLst>
          </p:cNvPr>
          <p:cNvSpPr/>
          <p:nvPr/>
        </p:nvSpPr>
        <p:spPr>
          <a:xfrm>
            <a:off x="30752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04DBA5C9-3979-4DB8-B545-DD186C8A1B8A}"/>
              </a:ext>
            </a:extLst>
          </p:cNvPr>
          <p:cNvSpPr/>
          <p:nvPr/>
        </p:nvSpPr>
        <p:spPr>
          <a:xfrm>
            <a:off x="2231843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7CBDC92-1E99-40C4-886D-B51AE33C8BC2}"/>
              </a:ext>
            </a:extLst>
          </p:cNvPr>
          <p:cNvSpPr/>
          <p:nvPr/>
        </p:nvSpPr>
        <p:spPr>
          <a:xfrm>
            <a:off x="11036248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E1BCF50E-814B-4ED7-8286-E68457B00209}"/>
              </a:ext>
            </a:extLst>
          </p:cNvPr>
          <p:cNvSpPr/>
          <p:nvPr/>
        </p:nvSpPr>
        <p:spPr>
          <a:xfrm>
            <a:off x="8829314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EA4B202C-3C80-42A0-9518-2CA5B2117EA2}"/>
              </a:ext>
            </a:extLst>
          </p:cNvPr>
          <p:cNvSpPr/>
          <p:nvPr/>
        </p:nvSpPr>
        <p:spPr>
          <a:xfrm>
            <a:off x="6630157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B6033E88-9232-4015-BD75-CF85F55FDE24}"/>
              </a:ext>
            </a:extLst>
          </p:cNvPr>
          <p:cNvSpPr/>
          <p:nvPr/>
        </p:nvSpPr>
        <p:spPr>
          <a:xfrm>
            <a:off x="4431000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руг: прозрачная заливка 1">
            <a:extLst>
              <a:ext uri="{FF2B5EF4-FFF2-40B4-BE49-F238E27FC236}">
                <a16:creationId xmlns:a16="http://schemas.microsoft.com/office/drawing/2014/main" id="{E7038086-CFE3-4E66-9A0C-472F0EC3BF2B}"/>
              </a:ext>
            </a:extLst>
          </p:cNvPr>
          <p:cNvSpPr/>
          <p:nvPr/>
        </p:nvSpPr>
        <p:spPr>
          <a:xfrm>
            <a:off x="5421001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Круг: прозрачная заливка 28">
            <a:extLst>
              <a:ext uri="{FF2B5EF4-FFF2-40B4-BE49-F238E27FC236}">
                <a16:creationId xmlns:a16="http://schemas.microsoft.com/office/drawing/2014/main" id="{D9F73655-A39B-4DB9-BAD2-0048F55015B8}"/>
              </a:ext>
            </a:extLst>
          </p:cNvPr>
          <p:cNvSpPr/>
          <p:nvPr/>
        </p:nvSpPr>
        <p:spPr>
          <a:xfrm>
            <a:off x="7620158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Круг: прозрачная заливка 32">
            <a:extLst>
              <a:ext uri="{FF2B5EF4-FFF2-40B4-BE49-F238E27FC236}">
                <a16:creationId xmlns:a16="http://schemas.microsoft.com/office/drawing/2014/main" id="{E8E60BE0-1FF4-412C-9950-FADE697C7B2B}"/>
              </a:ext>
            </a:extLst>
          </p:cNvPr>
          <p:cNvSpPr/>
          <p:nvPr/>
        </p:nvSpPr>
        <p:spPr>
          <a:xfrm>
            <a:off x="9819315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Круг: прозрачная заливка 36">
            <a:extLst>
              <a:ext uri="{FF2B5EF4-FFF2-40B4-BE49-F238E27FC236}">
                <a16:creationId xmlns:a16="http://schemas.microsoft.com/office/drawing/2014/main" id="{8AFCD26B-71F5-4DC5-9848-B2DBE26F1B5E}"/>
              </a:ext>
            </a:extLst>
          </p:cNvPr>
          <p:cNvSpPr/>
          <p:nvPr/>
        </p:nvSpPr>
        <p:spPr>
          <a:xfrm>
            <a:off x="3221844" y="2762250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Круг: прозрачная заливка 40">
            <a:extLst>
              <a:ext uri="{FF2B5EF4-FFF2-40B4-BE49-F238E27FC236}">
                <a16:creationId xmlns:a16="http://schemas.microsoft.com/office/drawing/2014/main" id="{0514172A-6239-4CE7-A129-DE9F6ED82B23}"/>
              </a:ext>
            </a:extLst>
          </p:cNvPr>
          <p:cNvSpPr/>
          <p:nvPr/>
        </p:nvSpPr>
        <p:spPr>
          <a:xfrm>
            <a:off x="1020753" y="2762250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2D4258-6D58-4EF6-B23D-7BE782FDAC57}"/>
              </a:ext>
            </a:extLst>
          </p:cNvPr>
          <p:cNvSpPr txBox="1"/>
          <p:nvPr/>
        </p:nvSpPr>
        <p:spPr>
          <a:xfrm>
            <a:off x="1249745" y="3083306"/>
            <a:ext cx="883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01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26D57B4-BA65-4C54-B34F-C658E8492865}"/>
              </a:ext>
            </a:extLst>
          </p:cNvPr>
          <p:cNvSpPr txBox="1"/>
          <p:nvPr/>
        </p:nvSpPr>
        <p:spPr>
          <a:xfrm>
            <a:off x="1819594" y="595101"/>
            <a:ext cx="20753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мер, направленных на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нематериальное поощрение добровольцев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в части предоставления образовательных услуг, вручения наград и знаков отличия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2442CE0-4311-4B69-B9A1-FCAE107ACB3F}"/>
              </a:ext>
            </a:extLst>
          </p:cNvPr>
          <p:cNvSpPr txBox="1"/>
          <p:nvPr/>
        </p:nvSpPr>
        <p:spPr>
          <a:xfrm>
            <a:off x="6116514" y="537411"/>
            <a:ext cx="23735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барьеров и выработка мер по содействию деятельности добровольцев в содействии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профилактике социального сиротства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реализации программ социализации выпускников организаций для детей-сирот, детей, оставшихся без попечения родителей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0FD33A6-89C2-413D-BF1B-3EA489F97D20}"/>
              </a:ext>
            </a:extLst>
          </p:cNvPr>
          <p:cNvSpPr txBox="1"/>
          <p:nvPr/>
        </p:nvSpPr>
        <p:spPr>
          <a:xfrm>
            <a:off x="10453102" y="29580"/>
            <a:ext cx="184754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развитие механизмов взаимодействия добровольческих (волонтерских) организаций и организаций для детей, лишившихся родителей или оставшихся без их попечения, а также для детей, нуждающихся в помощи и защите государства, в части проведения программ, направленных на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детей профессиональных навыков 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89A5D1F-20D8-4980-BEDA-903FCD3F714E}"/>
              </a:ext>
            </a:extLst>
          </p:cNvPr>
          <p:cNvSpPr txBox="1"/>
          <p:nvPr/>
        </p:nvSpPr>
        <p:spPr>
          <a:xfrm>
            <a:off x="4025999" y="4137642"/>
            <a:ext cx="1879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рекламной кампании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направленной на продвижение ценностей добровольческой (волонтерской) деятельности в обществе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1D44D93-22FB-4FB3-99CA-2CC5B6DFA223}"/>
              </a:ext>
            </a:extLst>
          </p:cNvPr>
          <p:cNvSpPr txBox="1"/>
          <p:nvPr/>
        </p:nvSpPr>
        <p:spPr>
          <a:xfrm>
            <a:off x="8356102" y="3981158"/>
            <a:ext cx="31619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механизмов взаимодействия добровольческих (волонтерских) организаций и организаций для детей, лишившихся родителей или оставшихся без попечения, а также детей, нуждающихся в помощи и защите государства, в части проведения программ, направленных на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детей профессиональных навыков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764315A-3FB1-485E-B7BA-D01B11CD616C}"/>
              </a:ext>
            </a:extLst>
          </p:cNvPr>
          <p:cNvSpPr txBox="1"/>
          <p:nvPr/>
        </p:nvSpPr>
        <p:spPr>
          <a:xfrm>
            <a:off x="547380" y="71881"/>
            <a:ext cx="109707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докладов на 1 квартал 2023 года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7CA3748-6446-4791-8870-EEA2B62F110D}"/>
              </a:ext>
            </a:extLst>
          </p:cNvPr>
          <p:cNvSpPr txBox="1"/>
          <p:nvPr/>
        </p:nvSpPr>
        <p:spPr>
          <a:xfrm>
            <a:off x="3468508" y="3083306"/>
            <a:ext cx="883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01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FA7EE8-300E-4E1D-847C-563799303E41}"/>
              </a:ext>
            </a:extLst>
          </p:cNvPr>
          <p:cNvSpPr txBox="1"/>
          <p:nvPr/>
        </p:nvSpPr>
        <p:spPr>
          <a:xfrm>
            <a:off x="5661170" y="3083306"/>
            <a:ext cx="883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01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2CA7357-0F5A-403D-8BD6-D555A71E4677}"/>
              </a:ext>
            </a:extLst>
          </p:cNvPr>
          <p:cNvSpPr txBox="1"/>
          <p:nvPr/>
        </p:nvSpPr>
        <p:spPr>
          <a:xfrm>
            <a:off x="7835232" y="3048945"/>
            <a:ext cx="883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01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639977F-6C1A-4968-8648-8E5DF6095035}"/>
              </a:ext>
            </a:extLst>
          </p:cNvPr>
          <p:cNvSpPr txBox="1"/>
          <p:nvPr/>
        </p:nvSpPr>
        <p:spPr>
          <a:xfrm>
            <a:off x="10031682" y="3058841"/>
            <a:ext cx="883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31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</a:t>
            </a:r>
          </a:p>
        </p:txBody>
      </p:sp>
    </p:spTree>
    <p:extLst>
      <p:ext uri="{BB962C8B-B14F-4D97-AF65-F5344CB8AC3E}">
        <p14:creationId xmlns:p14="http://schemas.microsoft.com/office/powerpoint/2010/main" val="253937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1F629F7B-507D-4B95-A419-D03E9A5653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4A81A7E-7FD4-4983-805D-771D781C8751}"/>
              </a:ext>
            </a:extLst>
          </p:cNvPr>
          <p:cNvCxnSpPr>
            <a:cxnSpLocks/>
          </p:cNvCxnSpPr>
          <p:nvPr/>
        </p:nvCxnSpPr>
        <p:spPr>
          <a:xfrm flipV="1">
            <a:off x="6095999" y="1004400"/>
            <a:ext cx="0" cy="1800000"/>
          </a:xfrm>
          <a:prstGeom prst="line">
            <a:avLst/>
          </a:prstGeom>
          <a:ln w="635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A1D76F99-F115-4523-B495-1F1338A9AC9E}"/>
              </a:ext>
            </a:extLst>
          </p:cNvPr>
          <p:cNvCxnSpPr/>
          <p:nvPr/>
        </p:nvCxnSpPr>
        <p:spPr>
          <a:xfrm flipV="1">
            <a:off x="8295156" y="4103999"/>
            <a:ext cx="0" cy="2088000"/>
          </a:xfrm>
          <a:prstGeom prst="line">
            <a:avLst/>
          </a:prstGeom>
          <a:ln w="635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23F730C4-F774-4101-97DE-2404EB5BCA4C}"/>
              </a:ext>
            </a:extLst>
          </p:cNvPr>
          <p:cNvCxnSpPr>
            <a:cxnSpLocks/>
          </p:cNvCxnSpPr>
          <p:nvPr/>
        </p:nvCxnSpPr>
        <p:spPr>
          <a:xfrm flipV="1">
            <a:off x="10494313" y="954001"/>
            <a:ext cx="0" cy="1800000"/>
          </a:xfrm>
          <a:prstGeom prst="line">
            <a:avLst/>
          </a:prstGeom>
          <a:ln w="635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2E6701BB-0D4C-4F74-B080-0ED463280887}"/>
              </a:ext>
            </a:extLst>
          </p:cNvPr>
          <p:cNvCxnSpPr/>
          <p:nvPr/>
        </p:nvCxnSpPr>
        <p:spPr>
          <a:xfrm flipV="1">
            <a:off x="3896842" y="4103998"/>
            <a:ext cx="0" cy="2088000"/>
          </a:xfrm>
          <a:prstGeom prst="line">
            <a:avLst/>
          </a:prstGeom>
          <a:ln w="635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00EEEC19-97EB-44F7-B920-77E8D87D3B56}"/>
              </a:ext>
            </a:extLst>
          </p:cNvPr>
          <p:cNvCxnSpPr>
            <a:cxnSpLocks/>
          </p:cNvCxnSpPr>
          <p:nvPr/>
        </p:nvCxnSpPr>
        <p:spPr>
          <a:xfrm flipV="1">
            <a:off x="1691341" y="1004323"/>
            <a:ext cx="10756" cy="1800000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6AC39155-5CDD-4F22-B3BF-A95CE75F6730}"/>
              </a:ext>
            </a:extLst>
          </p:cNvPr>
          <p:cNvSpPr/>
          <p:nvPr/>
        </p:nvSpPr>
        <p:spPr>
          <a:xfrm>
            <a:off x="30752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04DBA5C9-3979-4DB8-B545-DD186C8A1B8A}"/>
              </a:ext>
            </a:extLst>
          </p:cNvPr>
          <p:cNvSpPr/>
          <p:nvPr/>
        </p:nvSpPr>
        <p:spPr>
          <a:xfrm>
            <a:off x="2231843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7CBDC92-1E99-40C4-886D-B51AE33C8BC2}"/>
              </a:ext>
            </a:extLst>
          </p:cNvPr>
          <p:cNvSpPr/>
          <p:nvPr/>
        </p:nvSpPr>
        <p:spPr>
          <a:xfrm>
            <a:off x="11036248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E1BCF50E-814B-4ED7-8286-E68457B00209}"/>
              </a:ext>
            </a:extLst>
          </p:cNvPr>
          <p:cNvSpPr/>
          <p:nvPr/>
        </p:nvSpPr>
        <p:spPr>
          <a:xfrm>
            <a:off x="8829314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EA4B202C-3C80-42A0-9518-2CA5B2117EA2}"/>
              </a:ext>
            </a:extLst>
          </p:cNvPr>
          <p:cNvSpPr/>
          <p:nvPr/>
        </p:nvSpPr>
        <p:spPr>
          <a:xfrm>
            <a:off x="6630157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B6033E88-9232-4015-BD75-CF85F55FDE24}"/>
              </a:ext>
            </a:extLst>
          </p:cNvPr>
          <p:cNvSpPr/>
          <p:nvPr/>
        </p:nvSpPr>
        <p:spPr>
          <a:xfrm>
            <a:off x="4431000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руг: прозрачная заливка 1">
            <a:extLst>
              <a:ext uri="{FF2B5EF4-FFF2-40B4-BE49-F238E27FC236}">
                <a16:creationId xmlns:a16="http://schemas.microsoft.com/office/drawing/2014/main" id="{E7038086-CFE3-4E66-9A0C-472F0EC3BF2B}"/>
              </a:ext>
            </a:extLst>
          </p:cNvPr>
          <p:cNvSpPr/>
          <p:nvPr/>
        </p:nvSpPr>
        <p:spPr>
          <a:xfrm>
            <a:off x="5421001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Круг: прозрачная заливка 28">
            <a:extLst>
              <a:ext uri="{FF2B5EF4-FFF2-40B4-BE49-F238E27FC236}">
                <a16:creationId xmlns:a16="http://schemas.microsoft.com/office/drawing/2014/main" id="{D9F73655-A39B-4DB9-BAD2-0048F55015B8}"/>
              </a:ext>
            </a:extLst>
          </p:cNvPr>
          <p:cNvSpPr/>
          <p:nvPr/>
        </p:nvSpPr>
        <p:spPr>
          <a:xfrm>
            <a:off x="7620158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Круг: прозрачная заливка 32">
            <a:extLst>
              <a:ext uri="{FF2B5EF4-FFF2-40B4-BE49-F238E27FC236}">
                <a16:creationId xmlns:a16="http://schemas.microsoft.com/office/drawing/2014/main" id="{E8E60BE0-1FF4-412C-9950-FADE697C7B2B}"/>
              </a:ext>
            </a:extLst>
          </p:cNvPr>
          <p:cNvSpPr/>
          <p:nvPr/>
        </p:nvSpPr>
        <p:spPr>
          <a:xfrm>
            <a:off x="9819315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Круг: прозрачная заливка 36">
            <a:extLst>
              <a:ext uri="{FF2B5EF4-FFF2-40B4-BE49-F238E27FC236}">
                <a16:creationId xmlns:a16="http://schemas.microsoft.com/office/drawing/2014/main" id="{8AFCD26B-71F5-4DC5-9848-B2DBE26F1B5E}"/>
              </a:ext>
            </a:extLst>
          </p:cNvPr>
          <p:cNvSpPr/>
          <p:nvPr/>
        </p:nvSpPr>
        <p:spPr>
          <a:xfrm>
            <a:off x="3221844" y="2762250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Круг: прозрачная заливка 40">
            <a:extLst>
              <a:ext uri="{FF2B5EF4-FFF2-40B4-BE49-F238E27FC236}">
                <a16:creationId xmlns:a16="http://schemas.microsoft.com/office/drawing/2014/main" id="{0514172A-6239-4CE7-A129-DE9F6ED82B23}"/>
              </a:ext>
            </a:extLst>
          </p:cNvPr>
          <p:cNvSpPr/>
          <p:nvPr/>
        </p:nvSpPr>
        <p:spPr>
          <a:xfrm>
            <a:off x="1020753" y="2762250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2D4258-6D58-4EF6-B23D-7BE782FDAC57}"/>
              </a:ext>
            </a:extLst>
          </p:cNvPr>
          <p:cNvSpPr txBox="1"/>
          <p:nvPr/>
        </p:nvSpPr>
        <p:spPr>
          <a:xfrm>
            <a:off x="1192741" y="3083306"/>
            <a:ext cx="997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30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26D57B4-BA65-4C54-B34F-C658E8492865}"/>
              </a:ext>
            </a:extLst>
          </p:cNvPr>
          <p:cNvSpPr txBox="1"/>
          <p:nvPr/>
        </p:nvSpPr>
        <p:spPr>
          <a:xfrm>
            <a:off x="141326" y="662052"/>
            <a:ext cx="1550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мер по дальнейшему развитию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архивного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привлечению добровольцев к помощи в восстановлении истории семьи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2442CE0-4311-4B69-B9A1-FCAE107ACB3F}"/>
              </a:ext>
            </a:extLst>
          </p:cNvPr>
          <p:cNvSpPr txBox="1"/>
          <p:nvPr/>
        </p:nvSpPr>
        <p:spPr>
          <a:xfrm>
            <a:off x="6155066" y="1021838"/>
            <a:ext cx="19906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в добровольческую (волонтерскую) деятельность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 с ограниченными возможностями здоровья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0FD33A6-89C2-413D-BF1B-3EA489F97D20}"/>
              </a:ext>
            </a:extLst>
          </p:cNvPr>
          <p:cNvSpPr txBox="1"/>
          <p:nvPr/>
        </p:nvSpPr>
        <p:spPr>
          <a:xfrm>
            <a:off x="10494313" y="939587"/>
            <a:ext cx="15563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поддержки добровольчества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сфере социального обслуживания населения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89A5D1F-20D8-4980-BEDA-903FCD3F714E}"/>
              </a:ext>
            </a:extLst>
          </p:cNvPr>
          <p:cNvSpPr txBox="1"/>
          <p:nvPr/>
        </p:nvSpPr>
        <p:spPr>
          <a:xfrm>
            <a:off x="1937140" y="4124468"/>
            <a:ext cx="18798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поддержки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добровольчества среди граждан 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 50 лет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1D44D93-22FB-4FB3-99CA-2CC5B6DFA223}"/>
              </a:ext>
            </a:extLst>
          </p:cNvPr>
          <p:cNvSpPr txBox="1"/>
          <p:nvPr/>
        </p:nvSpPr>
        <p:spPr>
          <a:xfrm>
            <a:off x="8356102" y="4163786"/>
            <a:ext cx="26801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обучения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добровольчества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государственных гражданских служащих, сотрудников государственных учреждений, социально ориентированных некоммерческих организаций и добровольцев (волонтеров)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764315A-3FB1-485E-B7BA-D01B11CD616C}"/>
              </a:ext>
            </a:extLst>
          </p:cNvPr>
          <p:cNvSpPr txBox="1"/>
          <p:nvPr/>
        </p:nvSpPr>
        <p:spPr>
          <a:xfrm>
            <a:off x="586870" y="72021"/>
            <a:ext cx="109707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докладов на 2 квартал 2023 года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7CA3748-6446-4791-8870-EEA2B62F110D}"/>
              </a:ext>
            </a:extLst>
          </p:cNvPr>
          <p:cNvSpPr txBox="1"/>
          <p:nvPr/>
        </p:nvSpPr>
        <p:spPr>
          <a:xfrm>
            <a:off x="3411504" y="3083306"/>
            <a:ext cx="997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30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FA7EE8-300E-4E1D-847C-563799303E41}"/>
              </a:ext>
            </a:extLst>
          </p:cNvPr>
          <p:cNvSpPr txBox="1"/>
          <p:nvPr/>
        </p:nvSpPr>
        <p:spPr>
          <a:xfrm>
            <a:off x="5604166" y="3083306"/>
            <a:ext cx="997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30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2CA7357-0F5A-403D-8BD6-D555A71E4677}"/>
              </a:ext>
            </a:extLst>
          </p:cNvPr>
          <p:cNvSpPr txBox="1"/>
          <p:nvPr/>
        </p:nvSpPr>
        <p:spPr>
          <a:xfrm>
            <a:off x="7871042" y="3048945"/>
            <a:ext cx="811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31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мая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639977F-6C1A-4968-8648-8E5DF6095035}"/>
              </a:ext>
            </a:extLst>
          </p:cNvPr>
          <p:cNvSpPr txBox="1"/>
          <p:nvPr/>
        </p:nvSpPr>
        <p:spPr>
          <a:xfrm>
            <a:off x="10067492" y="3058841"/>
            <a:ext cx="811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30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C2E15F-C7A8-4219-B0AE-B4C88CD4AA2A}"/>
              </a:ext>
            </a:extLst>
          </p:cNvPr>
          <p:cNvSpPr txBox="1"/>
          <p:nvPr/>
        </p:nvSpPr>
        <p:spPr>
          <a:xfrm>
            <a:off x="1732552" y="793164"/>
            <a:ext cx="177672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мер по участию волонтеров в организации акций, посвященных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памятным событиям в истории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автономного округа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0041FA-AB0D-48B8-9B49-F7FD397DBB66}"/>
              </a:ext>
            </a:extLst>
          </p:cNvPr>
          <p:cNvSpPr txBox="1"/>
          <p:nvPr/>
        </p:nvSpPr>
        <p:spPr>
          <a:xfrm>
            <a:off x="3901218" y="4138850"/>
            <a:ext cx="18798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механизмов поддержки волонтерских проектов, реализуемых в интересах граждан старшего возраста, в том числе с использованием механизмов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выдачи субсидий и грантов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0ECB3FE-0AD3-45C2-95AF-115A4F47C8FB}"/>
              </a:ext>
            </a:extLst>
          </p:cNvPr>
          <p:cNvSpPr txBox="1"/>
          <p:nvPr/>
        </p:nvSpPr>
        <p:spPr>
          <a:xfrm>
            <a:off x="8892589" y="831132"/>
            <a:ext cx="1556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стандарта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добровольчества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сфере социального обслуживания населения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8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1F629F7B-507D-4B95-A419-D03E9A5653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4A81A7E-7FD4-4983-805D-771D781C8751}"/>
              </a:ext>
            </a:extLst>
          </p:cNvPr>
          <p:cNvCxnSpPr>
            <a:cxnSpLocks/>
          </p:cNvCxnSpPr>
          <p:nvPr/>
        </p:nvCxnSpPr>
        <p:spPr>
          <a:xfrm flipV="1">
            <a:off x="6095999" y="1004400"/>
            <a:ext cx="0" cy="1800000"/>
          </a:xfrm>
          <a:prstGeom prst="line">
            <a:avLst/>
          </a:prstGeom>
          <a:ln w="635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A1D76F99-F115-4523-B495-1F1338A9AC9E}"/>
              </a:ext>
            </a:extLst>
          </p:cNvPr>
          <p:cNvCxnSpPr/>
          <p:nvPr/>
        </p:nvCxnSpPr>
        <p:spPr>
          <a:xfrm flipV="1">
            <a:off x="8295156" y="4103999"/>
            <a:ext cx="0" cy="2088000"/>
          </a:xfrm>
          <a:prstGeom prst="line">
            <a:avLst/>
          </a:prstGeom>
          <a:ln w="635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23F730C4-F774-4101-97DE-2404EB5BCA4C}"/>
              </a:ext>
            </a:extLst>
          </p:cNvPr>
          <p:cNvCxnSpPr>
            <a:cxnSpLocks/>
          </p:cNvCxnSpPr>
          <p:nvPr/>
        </p:nvCxnSpPr>
        <p:spPr>
          <a:xfrm flipV="1">
            <a:off x="10494313" y="954001"/>
            <a:ext cx="0" cy="1800000"/>
          </a:xfrm>
          <a:prstGeom prst="line">
            <a:avLst/>
          </a:prstGeom>
          <a:ln w="635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2E6701BB-0D4C-4F74-B080-0ED463280887}"/>
              </a:ext>
            </a:extLst>
          </p:cNvPr>
          <p:cNvCxnSpPr/>
          <p:nvPr/>
        </p:nvCxnSpPr>
        <p:spPr>
          <a:xfrm flipV="1">
            <a:off x="3896842" y="4103998"/>
            <a:ext cx="0" cy="2088000"/>
          </a:xfrm>
          <a:prstGeom prst="line">
            <a:avLst/>
          </a:prstGeom>
          <a:ln w="635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00EEEC19-97EB-44F7-B920-77E8D87D3B56}"/>
              </a:ext>
            </a:extLst>
          </p:cNvPr>
          <p:cNvCxnSpPr>
            <a:cxnSpLocks/>
          </p:cNvCxnSpPr>
          <p:nvPr/>
        </p:nvCxnSpPr>
        <p:spPr>
          <a:xfrm flipV="1">
            <a:off x="1691341" y="1004323"/>
            <a:ext cx="10756" cy="1800000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6AC39155-5CDD-4F22-B3BF-A95CE75F6730}"/>
              </a:ext>
            </a:extLst>
          </p:cNvPr>
          <p:cNvSpPr/>
          <p:nvPr/>
        </p:nvSpPr>
        <p:spPr>
          <a:xfrm>
            <a:off x="30752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04DBA5C9-3979-4DB8-B545-DD186C8A1B8A}"/>
              </a:ext>
            </a:extLst>
          </p:cNvPr>
          <p:cNvSpPr/>
          <p:nvPr/>
        </p:nvSpPr>
        <p:spPr>
          <a:xfrm>
            <a:off x="2231843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E7CBDC92-1E99-40C4-886D-B51AE33C8BC2}"/>
              </a:ext>
            </a:extLst>
          </p:cNvPr>
          <p:cNvSpPr/>
          <p:nvPr/>
        </p:nvSpPr>
        <p:spPr>
          <a:xfrm>
            <a:off x="11036248" y="3306444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E1BCF50E-814B-4ED7-8286-E68457B00209}"/>
              </a:ext>
            </a:extLst>
          </p:cNvPr>
          <p:cNvSpPr/>
          <p:nvPr/>
        </p:nvSpPr>
        <p:spPr>
          <a:xfrm>
            <a:off x="8829314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EA4B202C-3C80-42A0-9518-2CA5B2117EA2}"/>
              </a:ext>
            </a:extLst>
          </p:cNvPr>
          <p:cNvSpPr/>
          <p:nvPr/>
        </p:nvSpPr>
        <p:spPr>
          <a:xfrm>
            <a:off x="6630157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B6033E88-9232-4015-BD75-CF85F55FDE24}"/>
              </a:ext>
            </a:extLst>
          </p:cNvPr>
          <p:cNvSpPr/>
          <p:nvPr/>
        </p:nvSpPr>
        <p:spPr>
          <a:xfrm>
            <a:off x="4431000" y="3298195"/>
            <a:ext cx="1125000" cy="26161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руг: прозрачная заливка 1">
            <a:extLst>
              <a:ext uri="{FF2B5EF4-FFF2-40B4-BE49-F238E27FC236}">
                <a16:creationId xmlns:a16="http://schemas.microsoft.com/office/drawing/2014/main" id="{E7038086-CFE3-4E66-9A0C-472F0EC3BF2B}"/>
              </a:ext>
            </a:extLst>
          </p:cNvPr>
          <p:cNvSpPr/>
          <p:nvPr/>
        </p:nvSpPr>
        <p:spPr>
          <a:xfrm>
            <a:off x="5421001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Круг: прозрачная заливка 28">
            <a:extLst>
              <a:ext uri="{FF2B5EF4-FFF2-40B4-BE49-F238E27FC236}">
                <a16:creationId xmlns:a16="http://schemas.microsoft.com/office/drawing/2014/main" id="{D9F73655-A39B-4DB9-BAD2-0048F55015B8}"/>
              </a:ext>
            </a:extLst>
          </p:cNvPr>
          <p:cNvSpPr/>
          <p:nvPr/>
        </p:nvSpPr>
        <p:spPr>
          <a:xfrm>
            <a:off x="7620158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Круг: прозрачная заливка 32">
            <a:extLst>
              <a:ext uri="{FF2B5EF4-FFF2-40B4-BE49-F238E27FC236}">
                <a16:creationId xmlns:a16="http://schemas.microsoft.com/office/drawing/2014/main" id="{E8E60BE0-1FF4-412C-9950-FADE697C7B2B}"/>
              </a:ext>
            </a:extLst>
          </p:cNvPr>
          <p:cNvSpPr/>
          <p:nvPr/>
        </p:nvSpPr>
        <p:spPr>
          <a:xfrm>
            <a:off x="9819315" y="2754001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Круг: прозрачная заливка 36">
            <a:extLst>
              <a:ext uri="{FF2B5EF4-FFF2-40B4-BE49-F238E27FC236}">
                <a16:creationId xmlns:a16="http://schemas.microsoft.com/office/drawing/2014/main" id="{8AFCD26B-71F5-4DC5-9848-B2DBE26F1B5E}"/>
              </a:ext>
            </a:extLst>
          </p:cNvPr>
          <p:cNvSpPr/>
          <p:nvPr/>
        </p:nvSpPr>
        <p:spPr>
          <a:xfrm>
            <a:off x="3221844" y="2762250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Круг: прозрачная заливка 40">
            <a:extLst>
              <a:ext uri="{FF2B5EF4-FFF2-40B4-BE49-F238E27FC236}">
                <a16:creationId xmlns:a16="http://schemas.microsoft.com/office/drawing/2014/main" id="{0514172A-6239-4CE7-A129-DE9F6ED82B23}"/>
              </a:ext>
            </a:extLst>
          </p:cNvPr>
          <p:cNvSpPr/>
          <p:nvPr/>
        </p:nvSpPr>
        <p:spPr>
          <a:xfrm>
            <a:off x="1020753" y="2762250"/>
            <a:ext cx="1349998" cy="1349998"/>
          </a:xfrm>
          <a:prstGeom prst="donut">
            <a:avLst>
              <a:gd name="adj" fmla="val 16773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2D4258-6D58-4EF6-B23D-7BE782FDAC57}"/>
              </a:ext>
            </a:extLst>
          </p:cNvPr>
          <p:cNvSpPr txBox="1"/>
          <p:nvPr/>
        </p:nvSpPr>
        <p:spPr>
          <a:xfrm>
            <a:off x="1285555" y="3083306"/>
            <a:ext cx="8115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31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июля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2442CE0-4311-4B69-B9A1-FCAE107ACB3F}"/>
              </a:ext>
            </a:extLst>
          </p:cNvPr>
          <p:cNvSpPr txBox="1"/>
          <p:nvPr/>
        </p:nvSpPr>
        <p:spPr>
          <a:xfrm>
            <a:off x="6158656" y="971260"/>
            <a:ext cx="22760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компетенций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добровольцев через участие в обучающих стажировках, а также крупнейших федеральных и международных событиях в качестве волонтеров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0FD33A6-89C2-413D-BF1B-3EA489F97D20}"/>
              </a:ext>
            </a:extLst>
          </p:cNvPr>
          <p:cNvSpPr txBox="1"/>
          <p:nvPr/>
        </p:nvSpPr>
        <p:spPr>
          <a:xfrm>
            <a:off x="10541242" y="966738"/>
            <a:ext cx="15563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поддержки добровольчества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сфере социального обслуживания населения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1D44D93-22FB-4FB3-99CA-2CC5B6DFA223}"/>
              </a:ext>
            </a:extLst>
          </p:cNvPr>
          <p:cNvSpPr txBox="1"/>
          <p:nvPr/>
        </p:nvSpPr>
        <p:spPr>
          <a:xfrm>
            <a:off x="8393892" y="4234900"/>
            <a:ext cx="30350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роликов о «серебряном»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экранах в отделениях Пенсионного фонда, центрах комплексного социального обслуживания, геронтологических центрах и других учреждениях социальной защиты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764315A-3FB1-485E-B7BA-D01B11CD616C}"/>
              </a:ext>
            </a:extLst>
          </p:cNvPr>
          <p:cNvSpPr txBox="1"/>
          <p:nvPr/>
        </p:nvSpPr>
        <p:spPr>
          <a:xfrm>
            <a:off x="586870" y="72021"/>
            <a:ext cx="109707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докладов на 3 и 4 кварталы 2023 года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7CA3748-6446-4791-8870-EEA2B62F110D}"/>
              </a:ext>
            </a:extLst>
          </p:cNvPr>
          <p:cNvSpPr txBox="1"/>
          <p:nvPr/>
        </p:nvSpPr>
        <p:spPr>
          <a:xfrm>
            <a:off x="3380118" y="3083306"/>
            <a:ext cx="1059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28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FA7EE8-300E-4E1D-847C-563799303E41}"/>
              </a:ext>
            </a:extLst>
          </p:cNvPr>
          <p:cNvSpPr txBox="1"/>
          <p:nvPr/>
        </p:nvSpPr>
        <p:spPr>
          <a:xfrm>
            <a:off x="5600095" y="3083306"/>
            <a:ext cx="1005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30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ноября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2CA7357-0F5A-403D-8BD6-D555A71E4677}"/>
              </a:ext>
            </a:extLst>
          </p:cNvPr>
          <p:cNvSpPr txBox="1"/>
          <p:nvPr/>
        </p:nvSpPr>
        <p:spPr>
          <a:xfrm>
            <a:off x="7774157" y="3048945"/>
            <a:ext cx="1005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30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ноября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639977F-6C1A-4968-8648-8E5DF6095035}"/>
              </a:ext>
            </a:extLst>
          </p:cNvPr>
          <p:cNvSpPr txBox="1"/>
          <p:nvPr/>
        </p:nvSpPr>
        <p:spPr>
          <a:xfrm>
            <a:off x="9916361" y="3058841"/>
            <a:ext cx="1113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30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C2E15F-C7A8-4219-B0AE-B4C88CD4AA2A}"/>
              </a:ext>
            </a:extLst>
          </p:cNvPr>
          <p:cNvSpPr txBox="1"/>
          <p:nvPr/>
        </p:nvSpPr>
        <p:spPr>
          <a:xfrm>
            <a:off x="1702097" y="995049"/>
            <a:ext cx="213209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Добровольчество (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социальной защиты и социального обслуживания Ханты-Мансийского автономного округа – Югры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0041FA-AB0D-48B8-9B49-F7FD397DBB66}"/>
              </a:ext>
            </a:extLst>
          </p:cNvPr>
          <p:cNvSpPr txBox="1"/>
          <p:nvPr/>
        </p:nvSpPr>
        <p:spPr>
          <a:xfrm>
            <a:off x="3896842" y="4193240"/>
            <a:ext cx="30350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курсов и дисциплин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(модулей) для учреждений социального обслуживания, подведомственных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Депсоцразвития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Югры, социально ориентированных некоммерческих организаций, в целях ознакомления обучающихся с добровольческой (волонтерской) деятельностью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4B0E54F-E8B1-4560-BC21-DA7393241944}"/>
              </a:ext>
            </a:extLst>
          </p:cNvPr>
          <p:cNvSpPr txBox="1"/>
          <p:nvPr/>
        </p:nvSpPr>
        <p:spPr>
          <a:xfrm>
            <a:off x="8511069" y="1022662"/>
            <a:ext cx="19271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стандарта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добровольчества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сфере социального обслуживания населения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9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hlinkClick r:id="rId3" action="ppaction://hlinkpres?slideindex=1&amp;slidetitle="/>
            <a:extLst>
              <a:ext uri="{FF2B5EF4-FFF2-40B4-BE49-F238E27FC236}">
                <a16:creationId xmlns:a16="http://schemas.microsoft.com/office/drawing/2014/main" id="{FF6F96AA-5EA4-4422-A632-BAC368A755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85" y="0"/>
            <a:ext cx="12176760" cy="68580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B48C7A7-1831-41C0-98B6-D3486098F8F3}"/>
              </a:ext>
            </a:extLst>
          </p:cNvPr>
          <p:cNvSpPr txBox="1"/>
          <p:nvPr/>
        </p:nvSpPr>
        <p:spPr>
          <a:xfrm>
            <a:off x="-11185" y="394162"/>
            <a:ext cx="57116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 </a:t>
            </a:r>
          </a:p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4B6E7B-D73E-40C5-9F6E-F14E49F265B8}"/>
              </a:ext>
            </a:extLst>
          </p:cNvPr>
          <p:cNvSpPr txBox="1"/>
          <p:nvPr/>
        </p:nvSpPr>
        <p:spPr>
          <a:xfrm>
            <a:off x="384304" y="1703561"/>
            <a:ext cx="5583065" cy="3806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Кошколда Елена Александровна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начальник отдела </a:t>
            </a:r>
          </a:p>
          <a:p>
            <a:pPr indent="449580" algn="just"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(3462) 550-558 (доб. 160)</a:t>
            </a:r>
          </a:p>
          <a:p>
            <a:pPr indent="449580" algn="just">
              <a:spcAft>
                <a:spcPts val="800"/>
              </a:spcAft>
            </a:pPr>
            <a:r>
              <a:rPr lang="ru-RU" sz="14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Ko</a:t>
            </a:r>
            <a:r>
              <a:rPr lang="en-US" sz="14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shkoldaEA</a:t>
            </a:r>
            <a:r>
              <a:rPr lang="ru-RU" sz="14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@admhmao.ru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449580" algn="just">
              <a:spcAft>
                <a:spcPts val="800"/>
              </a:spcAft>
            </a:pPr>
            <a:r>
              <a:rPr lang="ru-RU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Поважная Нелли Игоревна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методист</a:t>
            </a:r>
          </a:p>
          <a:p>
            <a:pPr indent="449580" algn="just"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(3462) 550-558 (доб. 161)</a:t>
            </a:r>
          </a:p>
          <a:p>
            <a:pPr indent="449580" algn="just">
              <a:spcAft>
                <a:spcPts val="800"/>
              </a:spcAft>
            </a:pPr>
            <a:r>
              <a:rPr lang="ru-RU" sz="1400" u="sng" dirty="0" err="1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Pova</a:t>
            </a:r>
            <a:r>
              <a:rPr lang="en-US" sz="14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z</a:t>
            </a:r>
            <a:r>
              <a:rPr lang="ru-RU" sz="14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hnaiaNI@admhmao.ru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449580" algn="just"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449580" algn="just">
              <a:spcAft>
                <a:spcPts val="800"/>
              </a:spcAft>
            </a:pPr>
            <a:r>
              <a:rPr lang="ru-RU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Муртузалиева</a:t>
            </a:r>
            <a:r>
              <a:rPr lang="ru-RU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Гебекиз</a:t>
            </a:r>
            <a:r>
              <a:rPr lang="ru-RU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Халимбековна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методист</a:t>
            </a:r>
          </a:p>
          <a:p>
            <a:pPr indent="449580" algn="just"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(3462) 550-558 (доб. 161)</a:t>
            </a:r>
          </a:p>
          <a:p>
            <a:pPr indent="449580" algn="just">
              <a:spcAft>
                <a:spcPts val="800"/>
              </a:spcAft>
            </a:pPr>
            <a:r>
              <a:rPr lang="ru-RU" sz="14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MurtuzalievaGH@admhmao.ru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449580" algn="just"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1DD957E-5C6E-4338-B06E-2DB838CDCB7F}"/>
              </a:ext>
            </a:extLst>
          </p:cNvPr>
          <p:cNvSpPr txBox="1"/>
          <p:nvPr/>
        </p:nvSpPr>
        <p:spPr>
          <a:xfrm>
            <a:off x="6096000" y="339252"/>
            <a:ext cx="57116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аккаунты </a:t>
            </a:r>
          </a:p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социальных сетях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38B8E6-C30A-4B5D-9433-D894A7E99BC2}"/>
              </a:ext>
            </a:extLst>
          </p:cNvPr>
          <p:cNvSpPr txBox="1"/>
          <p:nvPr/>
        </p:nvSpPr>
        <p:spPr>
          <a:xfrm>
            <a:off x="6433053" y="1535865"/>
            <a:ext cx="5037589" cy="2531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«Доброта югорских сердец» в социальной сети ВКонтакте: </a:t>
            </a:r>
            <a:r>
              <a:rPr lang="ru-RU" sz="14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https://vk.com/public218337181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«Серебряные волонтеры ЮГРЫ» в социальной сети ВКонтакте: </a:t>
            </a:r>
            <a:r>
              <a:rPr lang="ru-RU" sz="14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https://vk.com/public218319593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Telegram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 - Алло, ВОЛОНТЕР! | Практика Югры</a:t>
            </a:r>
          </a:p>
          <a:p>
            <a:pPr marL="0" indent="0" algn="just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https://t.me/+FawCUpflabk3N2Vi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1FEF7042-6A58-4411-B8E6-05EC70DFF61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863" y="4319254"/>
            <a:ext cx="1609151" cy="16287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1988B40-AF06-4CF2-9648-BA7E5E1CAB8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773" y="4319254"/>
            <a:ext cx="1643112" cy="164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92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C6CADB0-D820-4832-838D-B5EE6BF7B2BF}"/>
              </a:ext>
            </a:extLst>
          </p:cNvPr>
          <p:cNvSpPr txBox="1"/>
          <p:nvPr/>
        </p:nvSpPr>
        <p:spPr>
          <a:xfrm>
            <a:off x="167780" y="60479"/>
            <a:ext cx="11862033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Добровольческая деятельность в сфере социальной защиты и социального обслуживания в Ханты-Мансийском автономном округе – Югре выстроена и реализуется в соответствии с нормативными правовыми актами федерального, регионального и локального значений. </a:t>
            </a:r>
            <a:endParaRPr lang="ru-RU" sz="2000" dirty="0">
              <a:solidFill>
                <a:srgbClr val="000000"/>
              </a:solidFill>
              <a:effectLst/>
              <a:latin typeface="Myriad Pro"/>
              <a:ea typeface="Calibri" panose="020F0502020204030204" pitchFamily="34" charset="0"/>
              <a:cs typeface="Myriad Pro"/>
            </a:endParaRPr>
          </a:p>
          <a:p>
            <a:pPr algn="just"/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Основополагающими документами в нормативной базе являются:  </a:t>
            </a:r>
            <a:endParaRPr lang="ru-RU" sz="2000" b="1" dirty="0">
              <a:solidFill>
                <a:srgbClr val="000000"/>
              </a:solidFill>
              <a:effectLst/>
              <a:latin typeface="Myriad Pro"/>
              <a:ea typeface="Calibri" panose="020F0502020204030204" pitchFamily="34" charset="0"/>
              <a:cs typeface="Myriad Pro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«Концепция развития добровольчества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волонтерства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) в Российской Федерации до 2025 года (распоряжение Правительства РФ от 27.12.2018 года № 2950-р) </a:t>
            </a:r>
            <a:endParaRPr lang="ru-RU" sz="1600" dirty="0">
              <a:solidFill>
                <a:srgbClr val="000000"/>
              </a:solidFill>
              <a:latin typeface="Myriad Pro"/>
              <a:ea typeface="Calibri" panose="020F0502020204030204" pitchFamily="34" charset="0"/>
              <a:cs typeface="Myriad Pro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«О Концепции развития добровольчества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волонтерства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) и Межведомственной программы развития добровольчества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волонтерства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) в автономном округе (распоряжение Правительства Ханты-Мансийского автономного округа – Югры от 20.10.2017 года 612-рп с изменениями от 16.08.2019 года № 439-рп);</a:t>
            </a:r>
            <a:endParaRPr lang="ru-RU" sz="1600" dirty="0">
              <a:solidFill>
                <a:srgbClr val="000000"/>
              </a:solidFill>
              <a:latin typeface="Myriad Pro"/>
              <a:ea typeface="Calibri" panose="020F0502020204030204" pitchFamily="34" charset="0"/>
              <a:cs typeface="Myriad Pro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приказ Департамента социального развития Ханты-Мансийского автономного округа – Югры от 17.02.2022 года № 189-р «Об организации работы по развитию добровольческой (волонтерской) деятельности в учреждениях, подведомственных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Депсоцразвития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 Югры на период 2022-2025гг., признании утратившим силу приказа </a:t>
            </a:r>
            <a:r>
              <a:rPr lang="ru-RU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Депсоцразвития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 Югры от 24.07.2019 № 677-р»;</a:t>
            </a:r>
            <a:endParaRPr lang="ru-RU" sz="1600" dirty="0">
              <a:solidFill>
                <a:srgbClr val="000000"/>
              </a:solidFill>
              <a:latin typeface="Myriad Pro"/>
              <a:ea typeface="Calibri" panose="020F0502020204030204" pitchFamily="34" charset="0"/>
              <a:cs typeface="Myriad Pro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приказ Департамента социального развития Ханты-Мансийского автономного округа – Югры от 07.06.2019 № 535-р «О порядке взаимодействия с организаторами добровольческой (волонтёрской) деятельности, добровольческими (волонтёрскими) организациями» (с изменениями от 31.08.2020 № 1111-р);</a:t>
            </a:r>
            <a:endParaRPr lang="ru-RU" sz="1600" dirty="0">
              <a:solidFill>
                <a:srgbClr val="000000"/>
              </a:solidFill>
              <a:latin typeface="Myriad Pro"/>
              <a:ea typeface="Calibri" panose="020F0502020204030204" pitchFamily="34" charset="0"/>
              <a:cs typeface="Myriad Pro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приказ Департамента социального развития Ханты-Мансийского автономного округа – Югры от 27.07.2021 № 786-р «Об утверждении отраслевого комплекса мер по исполнению Плана мероприятий на 2021-2025 годы реализации второго этапа Стратегий действий в интересах граждан старшего поколения в Российской Федерации до 2025 года»;</a:t>
            </a:r>
            <a:endParaRPr lang="ru-RU" sz="1600" dirty="0">
              <a:solidFill>
                <a:srgbClr val="000000"/>
              </a:solidFill>
              <a:latin typeface="Myriad Pro"/>
              <a:ea typeface="Calibri" panose="020F0502020204030204" pitchFamily="34" charset="0"/>
              <a:cs typeface="Myriad Pro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приказ Департамента социального развития Ханты-Мансийского автономного округа – Югры от 18.09.2018 № 876-р «О нематериальном поощрении граждан за участие в добровольческой (волонтёрской) деятельности» (с изменениями от 20.03.2020 № 277-р);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приказ Департамента социального развития Ханты-Мансийского автономного округа – Югры от 17.11.2022 № 1525-р «О внесении изменений в приказ </a:t>
            </a:r>
            <a:r>
              <a:rPr lang="ru-RU" sz="16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Депсоцразвития</a:t>
            </a: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 Югры от 17.02.2022 № 189-р «Об организации работы по развитию добровольческой (волонтерской) деятельности в учреждениях, подведомственных </a:t>
            </a:r>
            <a:r>
              <a:rPr lang="ru-RU" sz="16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Депсоцразвития</a:t>
            </a: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 Югры на период 2022-2025гг., признании утратившим силу приказа </a:t>
            </a:r>
            <a:r>
              <a:rPr lang="ru-RU" sz="16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Депсоцразвития</a:t>
            </a: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riad Pro"/>
              </a:rPr>
              <a:t> Югры от 24.07.2019 № 677-р»;</a:t>
            </a:r>
          </a:p>
        </p:txBody>
      </p:sp>
    </p:spTree>
    <p:extLst>
      <p:ext uri="{BB962C8B-B14F-4D97-AF65-F5344CB8AC3E}">
        <p14:creationId xmlns:p14="http://schemas.microsoft.com/office/powerpoint/2010/main" val="420553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74059" y="150732"/>
            <a:ext cx="64438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8A57E-6E21-4E26-9EC3-86050FDE2191}"/>
              </a:ext>
            </a:extLst>
          </p:cNvPr>
          <p:cNvSpPr txBox="1"/>
          <p:nvPr/>
        </p:nvSpPr>
        <p:spPr>
          <a:xfrm>
            <a:off x="243107" y="973122"/>
            <a:ext cx="804242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Размещены на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официальном сайте Ресурсного центра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https://www.rcsur.ru/departments/DOBRO/dobrovolchestvo/dokumenty.php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Отделы центра           Отдел развития добровольчества 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Ресурсный центр добровольчества           Нормативно-правовая база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 		Концепция развития 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добровольчества (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волонтерства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в Российской Федерации 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до 2025 года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BB072CF1-82CE-4536-AFB2-C2D8D8264122}"/>
              </a:ext>
            </a:extLst>
          </p:cNvPr>
          <p:cNvSpPr/>
          <p:nvPr/>
        </p:nvSpPr>
        <p:spPr>
          <a:xfrm>
            <a:off x="2094981" y="2348917"/>
            <a:ext cx="443519" cy="155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36ABEB28-6638-4CCB-97D9-9BE0F4A32A9D}"/>
              </a:ext>
            </a:extLst>
          </p:cNvPr>
          <p:cNvSpPr/>
          <p:nvPr/>
        </p:nvSpPr>
        <p:spPr>
          <a:xfrm>
            <a:off x="6316041" y="2348917"/>
            <a:ext cx="443519" cy="155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CD671CD6-7A22-4174-97A2-3416A1470155}"/>
              </a:ext>
            </a:extLst>
          </p:cNvPr>
          <p:cNvSpPr/>
          <p:nvPr/>
        </p:nvSpPr>
        <p:spPr>
          <a:xfrm>
            <a:off x="4225152" y="2654088"/>
            <a:ext cx="443519" cy="155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B81D772-EA55-4A1A-84AA-015AD0819DA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81"/>
          <a:stretch/>
        </p:blipFill>
        <p:spPr>
          <a:xfrm>
            <a:off x="8231618" y="1031846"/>
            <a:ext cx="3698622" cy="419214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8EB5697-68F7-4688-B3D7-074E4DCD6E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673" y="3841450"/>
            <a:ext cx="2321654" cy="15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0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279" y="150732"/>
            <a:ext cx="12021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(статистический) анализ деятельности учреждений социального обслуживания, 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Депсоцразвития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Югры, по вопросам развития добровольчества </a:t>
            </a:r>
          </a:p>
          <a:p>
            <a:pPr algn="ctr">
              <a:spcBef>
                <a:spcPts val="0"/>
              </a:spcBef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8A57E-6E21-4E26-9EC3-86050FDE2191}"/>
              </a:ext>
            </a:extLst>
          </p:cNvPr>
          <p:cNvSpPr txBox="1"/>
          <p:nvPr/>
        </p:nvSpPr>
        <p:spPr>
          <a:xfrm>
            <a:off x="251496" y="793906"/>
            <a:ext cx="1127497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276725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 об исполнении календарного плана значимых дат добровольческой</a:t>
            </a:r>
            <a:endParaRPr lang="ru-RU" sz="1400" dirty="0">
              <a:effectLst/>
              <a:latin typeface="a_AntiqueTradyN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4276725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(волонтерской) деятельности в сфере социальной защиты и социального обслуживания</a:t>
            </a:r>
            <a:endParaRPr lang="ru-RU" sz="1400" dirty="0">
              <a:effectLst/>
              <a:latin typeface="a_AntiqueTradyN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Ханты-Мансийского автономного округа – Югры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118B7F5B-8656-4F37-8CC3-8F9725DE7E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529708"/>
              </p:ext>
            </p:extLst>
          </p:nvPr>
        </p:nvGraphicFramePr>
        <p:xfrm>
          <a:off x="1040236" y="1546713"/>
          <a:ext cx="9580225" cy="4517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6246">
                  <a:extLst>
                    <a:ext uri="{9D8B030D-6E8A-4147-A177-3AD203B41FA5}">
                      <a16:colId xmlns:a16="http://schemas.microsoft.com/office/drawing/2014/main" val="3473834127"/>
                    </a:ext>
                  </a:extLst>
                </a:gridCol>
                <a:gridCol w="4868347">
                  <a:extLst>
                    <a:ext uri="{9D8B030D-6E8A-4147-A177-3AD203B41FA5}">
                      <a16:colId xmlns:a16="http://schemas.microsoft.com/office/drawing/2014/main" val="1001006754"/>
                    </a:ext>
                  </a:extLst>
                </a:gridCol>
                <a:gridCol w="1452069">
                  <a:extLst>
                    <a:ext uri="{9D8B030D-6E8A-4147-A177-3AD203B41FA5}">
                      <a16:colId xmlns:a16="http://schemas.microsoft.com/office/drawing/2014/main" val="3416231525"/>
                    </a:ext>
                  </a:extLst>
                </a:gridCol>
                <a:gridCol w="1520807">
                  <a:extLst>
                    <a:ext uri="{9D8B030D-6E8A-4147-A177-3AD203B41FA5}">
                      <a16:colId xmlns:a16="http://schemas.microsoft.com/office/drawing/2014/main" val="213013261"/>
                    </a:ext>
                  </a:extLst>
                </a:gridCol>
                <a:gridCol w="1142756">
                  <a:extLst>
                    <a:ext uri="{9D8B030D-6E8A-4147-A177-3AD203B41FA5}">
                      <a16:colId xmlns:a16="http://schemas.microsoft.com/office/drawing/2014/main" val="360910075"/>
                    </a:ext>
                  </a:extLst>
                </a:gridCol>
              </a:tblGrid>
              <a:tr h="582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2021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2022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extLst>
                  <a:ext uri="{0D108BD9-81ED-4DB2-BD59-A6C34878D82A}">
                    <a16:rowId xmlns:a16="http://schemas.microsoft.com/office/drawing/2014/main" val="4136826964"/>
                  </a:ext>
                </a:extLst>
              </a:tr>
              <a:tr h="3661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мероприятий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 anchor="ctr"/>
                </a:tc>
                <a:extLst>
                  <a:ext uri="{0D108BD9-81ED-4DB2-BD59-A6C34878D82A}">
                    <a16:rowId xmlns:a16="http://schemas.microsoft.com/office/drawing/2014/main" val="1418708091"/>
                  </a:ext>
                </a:extLst>
              </a:tr>
              <a:tr h="458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добровольцев (волонтеров), принявших участие в мероприятиях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3 799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 anchor="ctr"/>
                </a:tc>
                <a:extLst>
                  <a:ext uri="{0D108BD9-81ED-4DB2-BD59-A6C34878D82A}">
                    <a16:rowId xmlns:a16="http://schemas.microsoft.com/office/drawing/2014/main" val="3001466537"/>
                  </a:ext>
                </a:extLst>
              </a:tr>
              <a:tr h="3661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мероприятия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 anchor="ctr"/>
                </a:tc>
                <a:extLst>
                  <a:ext uri="{0D108BD9-81ED-4DB2-BD59-A6C34878D82A}">
                    <a16:rowId xmlns:a16="http://schemas.microsoft.com/office/drawing/2014/main" val="3884248300"/>
                  </a:ext>
                </a:extLst>
              </a:tr>
              <a:tr h="458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которым оказана помощь и поддержка в рамках проведения мероприятий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 anchor="ctr"/>
                </a:tc>
                <a:extLst>
                  <a:ext uri="{0D108BD9-81ED-4DB2-BD59-A6C34878D82A}">
                    <a16:rowId xmlns:a16="http://schemas.microsoft.com/office/drawing/2014/main" val="2599348966"/>
                  </a:ext>
                </a:extLst>
              </a:tr>
              <a:tr h="481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социальных партнеров, привлеченных к участию в мероприятиях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 anchor="ctr"/>
                </a:tc>
                <a:extLst>
                  <a:ext uri="{0D108BD9-81ED-4DB2-BD59-A6C34878D82A}">
                    <a16:rowId xmlns:a16="http://schemas.microsoft.com/office/drawing/2014/main" val="39451656"/>
                  </a:ext>
                </a:extLst>
              </a:tr>
              <a:tr h="696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распространенных информационно-просветительских материалов в рамках проведения мероприятий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5 542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 anchor="ctr"/>
                </a:tc>
                <a:extLst>
                  <a:ext uri="{0D108BD9-81ED-4DB2-BD59-A6C34878D82A}">
                    <a16:rowId xmlns:a16="http://schemas.microsoft.com/office/drawing/2014/main" val="1846597369"/>
                  </a:ext>
                </a:extLst>
              </a:tr>
              <a:tr h="553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благотворителей, привлеченных для участия в мероприятиях (юридических лиц)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 anchor="ctr"/>
                </a:tc>
                <a:extLst>
                  <a:ext uri="{0D108BD9-81ED-4DB2-BD59-A6C34878D82A}">
                    <a16:rowId xmlns:a16="http://schemas.microsoft.com/office/drawing/2014/main" val="1090460571"/>
                  </a:ext>
                </a:extLst>
              </a:tr>
              <a:tr h="553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благотворителей, привлеченных для участия в мероприятиях (физических лиц)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0" marR="59150" marT="0" marB="0" anchor="ctr"/>
                </a:tc>
                <a:extLst>
                  <a:ext uri="{0D108BD9-81ED-4DB2-BD59-A6C34878D82A}">
                    <a16:rowId xmlns:a16="http://schemas.microsoft.com/office/drawing/2014/main" val="1245117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279" y="150732"/>
            <a:ext cx="12021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(статистический) анализ деятельности учреждений социального обслуживания, 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Депсоцразвития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Югры, по вопросам развития добровольчества </a:t>
            </a:r>
          </a:p>
          <a:p>
            <a:pPr algn="ctr">
              <a:spcBef>
                <a:spcPts val="0"/>
              </a:spcBef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8A57E-6E21-4E26-9EC3-86050FDE2191}"/>
              </a:ext>
            </a:extLst>
          </p:cNvPr>
          <p:cNvSpPr txBox="1"/>
          <p:nvPr/>
        </p:nvSpPr>
        <p:spPr>
          <a:xfrm>
            <a:off x="251496" y="793906"/>
            <a:ext cx="11274977" cy="640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развития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геронтоволонтерского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движения в Ханты-Мансийском автономном округе – Югре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(реализация регионального проекта «Волонтеры серебряного возраста»)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1859A020-ED46-40A8-9C48-06AB99287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499997"/>
              </p:ext>
            </p:extLst>
          </p:nvPr>
        </p:nvGraphicFramePr>
        <p:xfrm>
          <a:off x="864066" y="1476110"/>
          <a:ext cx="9479561" cy="4681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243">
                  <a:extLst>
                    <a:ext uri="{9D8B030D-6E8A-4147-A177-3AD203B41FA5}">
                      <a16:colId xmlns:a16="http://schemas.microsoft.com/office/drawing/2014/main" val="684880461"/>
                    </a:ext>
                  </a:extLst>
                </a:gridCol>
                <a:gridCol w="5510969">
                  <a:extLst>
                    <a:ext uri="{9D8B030D-6E8A-4147-A177-3AD203B41FA5}">
                      <a16:colId xmlns:a16="http://schemas.microsoft.com/office/drawing/2014/main" val="2868722860"/>
                    </a:ext>
                  </a:extLst>
                </a:gridCol>
                <a:gridCol w="1048471">
                  <a:extLst>
                    <a:ext uri="{9D8B030D-6E8A-4147-A177-3AD203B41FA5}">
                      <a16:colId xmlns:a16="http://schemas.microsoft.com/office/drawing/2014/main" val="641365626"/>
                    </a:ext>
                  </a:extLst>
                </a:gridCol>
                <a:gridCol w="1360412">
                  <a:extLst>
                    <a:ext uri="{9D8B030D-6E8A-4147-A177-3AD203B41FA5}">
                      <a16:colId xmlns:a16="http://schemas.microsoft.com/office/drawing/2014/main" val="3726080440"/>
                    </a:ext>
                  </a:extLst>
                </a:gridCol>
                <a:gridCol w="1074466">
                  <a:extLst>
                    <a:ext uri="{9D8B030D-6E8A-4147-A177-3AD203B41FA5}">
                      <a16:colId xmlns:a16="http://schemas.microsoft.com/office/drawing/2014/main" val="2945379533"/>
                    </a:ext>
                  </a:extLst>
                </a:gridCol>
              </a:tblGrid>
              <a:tr h="6289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2021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2022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/>
                </a:tc>
                <a:extLst>
                  <a:ext uri="{0D108BD9-81ED-4DB2-BD59-A6C34878D82A}">
                    <a16:rowId xmlns:a16="http://schemas.microsoft.com/office/drawing/2014/main" val="2265720341"/>
                  </a:ext>
                </a:extLst>
              </a:tr>
              <a:tr h="561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учреждений социального обслуживания, реализующих региональный проект "Волонтеры серебряного возраста"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extLst>
                  <a:ext uri="{0D108BD9-81ED-4DB2-BD59-A6C34878D82A}">
                    <a16:rowId xmlns:a16="http://schemas.microsoft.com/office/drawing/2014/main" val="3771420713"/>
                  </a:ext>
                </a:extLst>
              </a:tr>
              <a:tr h="277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субъектов, привлеченных к реализации программы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extLst>
                  <a:ext uri="{0D108BD9-81ED-4DB2-BD59-A6C34878D82A}">
                    <a16:rowId xmlns:a16="http://schemas.microsoft.com/office/drawing/2014/main" val="415367994"/>
                  </a:ext>
                </a:extLst>
              </a:tr>
              <a:tr h="419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заключенных соглашений (договоров) о сотрудничестве в рамках реализации проекта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соглашений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extLst>
                  <a:ext uri="{0D108BD9-81ED-4DB2-BD59-A6C34878D82A}">
                    <a16:rowId xmlns:a16="http://schemas.microsoft.com/office/drawing/2014/main" val="1612426217"/>
                  </a:ext>
                </a:extLst>
              </a:tr>
              <a:tr h="277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 волонтеров "серебряного возраста"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extLst>
                  <a:ext uri="{0D108BD9-81ED-4DB2-BD59-A6C34878D82A}">
                    <a16:rowId xmlns:a16="http://schemas.microsoft.com/office/drawing/2014/main" val="1052743050"/>
                  </a:ext>
                </a:extLst>
              </a:tr>
              <a:tr h="419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волонтеров "серебряного возраста", прошедших подготовку в "Университете третьего возраста"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extLst>
                  <a:ext uri="{0D108BD9-81ED-4DB2-BD59-A6C34878D82A}">
                    <a16:rowId xmlns:a16="http://schemas.microsoft.com/office/drawing/2014/main" val="157896578"/>
                  </a:ext>
                </a:extLst>
              </a:tr>
              <a:tr h="419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мероприятий, организованных и проведенных "серебряными" волонтерами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extLst>
                  <a:ext uri="{0D108BD9-81ED-4DB2-BD59-A6C34878D82A}">
                    <a16:rowId xmlns:a16="http://schemas.microsoft.com/office/drawing/2014/main" val="270048997"/>
                  </a:ext>
                </a:extLst>
              </a:tr>
              <a:tr h="419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услуг, оказанных волонтерами "серебряного возраста"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extLst>
                  <a:ext uri="{0D108BD9-81ED-4DB2-BD59-A6C34878D82A}">
                    <a16:rowId xmlns:a16="http://schemas.microsoft.com/office/drawing/2014/main" val="399728007"/>
                  </a:ext>
                </a:extLst>
              </a:tr>
              <a:tr h="419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получивших помощь волонтеров "серебряного возраста"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extLst>
                  <a:ext uri="{0D108BD9-81ED-4DB2-BD59-A6C34878D82A}">
                    <a16:rowId xmlns:a16="http://schemas.microsoft.com/office/drawing/2014/main" val="181715793"/>
                  </a:ext>
                </a:extLst>
              </a:tr>
              <a:tr h="561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удовлетворенных "серебряных" волонтеров участием в деятельности движения волонтеров "серебряного возраста"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extLst>
                  <a:ext uri="{0D108BD9-81ED-4DB2-BD59-A6C34878D82A}">
                    <a16:rowId xmlns:a16="http://schemas.microsoft.com/office/drawing/2014/main" val="1872769387"/>
                  </a:ext>
                </a:extLst>
              </a:tr>
              <a:tr h="277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удовлетворенных граждан , получающих помощь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60" marR="55960" marT="0" marB="0" anchor="b"/>
                </a:tc>
                <a:extLst>
                  <a:ext uri="{0D108BD9-81ED-4DB2-BD59-A6C34878D82A}">
                    <a16:rowId xmlns:a16="http://schemas.microsoft.com/office/drawing/2014/main" val="2331462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77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279" y="150732"/>
            <a:ext cx="12021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(статистический) анализ деятельности учреждений социального обслуживания, 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Депсоцразвития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Югры, по вопросам развития добровольчества </a:t>
            </a:r>
          </a:p>
          <a:p>
            <a:pPr algn="ctr">
              <a:spcBef>
                <a:spcPts val="0"/>
              </a:spcBef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8A57E-6E21-4E26-9EC3-86050FDE2191}"/>
              </a:ext>
            </a:extLst>
          </p:cNvPr>
          <p:cNvSpPr txBox="1"/>
          <p:nvPr/>
        </p:nvSpPr>
        <p:spPr>
          <a:xfrm>
            <a:off x="92280" y="793906"/>
            <a:ext cx="11685864" cy="640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эффективности деятельности учреждений социального обслуживания,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подведомственных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Депсоцразвития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Югры, по привлечению добровольцев (волонтеров)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BE52CBE-47AA-4E7B-A27A-1C5897EBC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689413"/>
              </p:ext>
            </p:extLst>
          </p:nvPr>
        </p:nvGraphicFramePr>
        <p:xfrm>
          <a:off x="989900" y="1434402"/>
          <a:ext cx="10788244" cy="4772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729">
                  <a:extLst>
                    <a:ext uri="{9D8B030D-6E8A-4147-A177-3AD203B41FA5}">
                      <a16:colId xmlns:a16="http://schemas.microsoft.com/office/drawing/2014/main" val="1983369654"/>
                    </a:ext>
                  </a:extLst>
                </a:gridCol>
                <a:gridCol w="7022918">
                  <a:extLst>
                    <a:ext uri="{9D8B030D-6E8A-4147-A177-3AD203B41FA5}">
                      <a16:colId xmlns:a16="http://schemas.microsoft.com/office/drawing/2014/main" val="2389225200"/>
                    </a:ext>
                  </a:extLst>
                </a:gridCol>
                <a:gridCol w="1578827">
                  <a:extLst>
                    <a:ext uri="{9D8B030D-6E8A-4147-A177-3AD203B41FA5}">
                      <a16:colId xmlns:a16="http://schemas.microsoft.com/office/drawing/2014/main" val="3938871718"/>
                    </a:ext>
                  </a:extLst>
                </a:gridCol>
                <a:gridCol w="1674770">
                  <a:extLst>
                    <a:ext uri="{9D8B030D-6E8A-4147-A177-3AD203B41FA5}">
                      <a16:colId xmlns:a16="http://schemas.microsoft.com/office/drawing/2014/main" val="1535130826"/>
                    </a:ext>
                  </a:extLst>
                </a:gridCol>
              </a:tblGrid>
              <a:tr h="5342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2021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2022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83316738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учреждений социального обслуживания, зарегистрированных в ЕИС "Добровольцы России"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extLst>
                  <a:ext uri="{0D108BD9-81ED-4DB2-BD59-A6C34878D82A}">
                    <a16:rowId xmlns:a16="http://schemas.microsoft.com/office/drawing/2014/main" val="3559182674"/>
                  </a:ext>
                </a:extLst>
              </a:tr>
              <a:tr h="4991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тематических событий (мероприятий, проектов), проводимых учреждением с привлечением добровольцев, отраженных в ЕИС "Добровольцы России"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extLst>
                  <a:ext uri="{0D108BD9-81ED-4DB2-BD59-A6C34878D82A}">
                    <a16:rowId xmlns:a16="http://schemas.microsoft.com/office/drawing/2014/main" val="2536618355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добровольческих (волонтерских) объединений, созданных на базе учреждения социального обслуживания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extLst>
                  <a:ext uri="{0D108BD9-81ED-4DB2-BD59-A6C34878D82A}">
                    <a16:rowId xmlns:a16="http://schemas.microsoft.com/office/drawing/2014/main" val="1043545566"/>
                  </a:ext>
                </a:extLst>
              </a:tr>
              <a:tr h="4991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заключенных соглашений с организациями и объединениями о совместной деятельности  с привлечением добровольцев (волонтеров)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extLst>
                  <a:ext uri="{0D108BD9-81ED-4DB2-BD59-A6C34878D82A}">
                    <a16:rowId xmlns:a16="http://schemas.microsoft.com/office/drawing/2014/main" val="3963638518"/>
                  </a:ext>
                </a:extLst>
              </a:tr>
              <a:tr h="4991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расторгнутых соглашений с организациями и объединениями о совместной деятельности  с привлечением добровольцев (волонтеров)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extLst>
                  <a:ext uri="{0D108BD9-81ED-4DB2-BD59-A6C34878D82A}">
                    <a16:rowId xmlns:a16="http://schemas.microsoft.com/office/drawing/2014/main" val="2541134109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привлеченных к оказанию социальных услуг добровольцев (волонтеров)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extLst>
                  <a:ext uri="{0D108BD9-81ED-4DB2-BD59-A6C34878D82A}">
                    <a16:rowId xmlns:a16="http://schemas.microsoft.com/office/drawing/2014/main" val="209046214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людей с ограниченными возможностями здоровья, вовлеченных в добровольческую (волонтерскую) деятельность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extLst>
                  <a:ext uri="{0D108BD9-81ED-4DB2-BD59-A6C34878D82A}">
                    <a16:rowId xmlns:a16="http://schemas.microsoft.com/office/drawing/2014/main" val="2257603525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добровольцев (волонтеров), привлеченных к оказанию паллиативной помощи нуждающимся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extLst>
                  <a:ext uri="{0D108BD9-81ED-4DB2-BD59-A6C34878D82A}">
                    <a16:rowId xmlns:a16="http://schemas.microsoft.com/office/drawing/2014/main" val="2838700856"/>
                  </a:ext>
                </a:extLst>
              </a:tr>
              <a:tr h="2464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получивших помощь добровольцев (волонтеров)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extLst>
                  <a:ext uri="{0D108BD9-81ED-4DB2-BD59-A6C34878D82A}">
                    <a16:rowId xmlns:a16="http://schemas.microsoft.com/office/drawing/2014/main" val="3686820717"/>
                  </a:ext>
                </a:extLst>
              </a:tr>
              <a:tr h="2464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получивших помощь  добровольцев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extLst>
                  <a:ext uri="{0D108BD9-81ED-4DB2-BD59-A6C34878D82A}">
                    <a16:rowId xmlns:a16="http://schemas.microsoft.com/office/drawing/2014/main" val="2566145797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организованных добровольцами (волонтерами) мероприятий и оказанных услуг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extLst>
                  <a:ext uri="{0D108BD9-81ED-4DB2-BD59-A6C34878D82A}">
                    <a16:rowId xmlns:a16="http://schemas.microsoft.com/office/drawing/2014/main" val="2809523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788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279" y="150732"/>
            <a:ext cx="12021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(статистический) анализ деятельности учреждений социального обслуживания, 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Депсоцразвития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Югры, по вопросам развития добровольчества </a:t>
            </a:r>
          </a:p>
          <a:p>
            <a:pPr algn="ctr">
              <a:spcBef>
                <a:spcPts val="0"/>
              </a:spcBef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8A57E-6E21-4E26-9EC3-86050FDE2191}"/>
              </a:ext>
            </a:extLst>
          </p:cNvPr>
          <p:cNvSpPr txBox="1"/>
          <p:nvPr/>
        </p:nvSpPr>
        <p:spPr>
          <a:xfrm>
            <a:off x="92280" y="793906"/>
            <a:ext cx="11685864" cy="640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эффективности деятельности учреждений социального обслуживания,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подведомственных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Депсоцразвития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Югры, по привлечению добровольцев (волонтеров)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BE52CBE-47AA-4E7B-A27A-1C5897EBC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641627"/>
              </p:ext>
            </p:extLst>
          </p:nvPr>
        </p:nvGraphicFramePr>
        <p:xfrm>
          <a:off x="989900" y="1434402"/>
          <a:ext cx="10788244" cy="4909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729">
                  <a:extLst>
                    <a:ext uri="{9D8B030D-6E8A-4147-A177-3AD203B41FA5}">
                      <a16:colId xmlns:a16="http://schemas.microsoft.com/office/drawing/2014/main" val="1983369654"/>
                    </a:ext>
                  </a:extLst>
                </a:gridCol>
                <a:gridCol w="7022918">
                  <a:extLst>
                    <a:ext uri="{9D8B030D-6E8A-4147-A177-3AD203B41FA5}">
                      <a16:colId xmlns:a16="http://schemas.microsoft.com/office/drawing/2014/main" val="2389225200"/>
                    </a:ext>
                  </a:extLst>
                </a:gridCol>
                <a:gridCol w="1578827">
                  <a:extLst>
                    <a:ext uri="{9D8B030D-6E8A-4147-A177-3AD203B41FA5}">
                      <a16:colId xmlns:a16="http://schemas.microsoft.com/office/drawing/2014/main" val="3938871718"/>
                    </a:ext>
                  </a:extLst>
                </a:gridCol>
                <a:gridCol w="1674770">
                  <a:extLst>
                    <a:ext uri="{9D8B030D-6E8A-4147-A177-3AD203B41FA5}">
                      <a16:colId xmlns:a16="http://schemas.microsoft.com/office/drawing/2014/main" val="1535130826"/>
                    </a:ext>
                  </a:extLst>
                </a:gridCol>
              </a:tblGrid>
              <a:tr h="5342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2021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2022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83316738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организованных добровольцами (волонтерами) мероприятий и оказанных услуг по направлениям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9895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9182674"/>
                  </a:ext>
                </a:extLst>
              </a:tr>
              <a:tr h="4991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реализуемых программ наставничества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6618355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добровольцев (волонтеров), обученных по образовательным программам для добровольцев (волонтеров)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3545566"/>
                  </a:ext>
                </a:extLst>
              </a:tr>
              <a:tr h="4991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добровольцев (волонтеров), принимавших участие в региональных и федеральных мероприятиях (конкурсы, конференции, социальные чтения, слеты и т.д.)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3638518"/>
                  </a:ext>
                </a:extLst>
              </a:tr>
              <a:tr h="4991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распространенных информационно-просветительских материалов по популяризации добровольчества (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1134109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добровольцев (волонтеров), получивших поощрения и награждения в результате своей добровольческой 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046214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выданных учреждением социального обслуживания рекомендательных писем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7603525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стажировок для добровольцев (волонтеров)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8700856"/>
                  </a:ext>
                </a:extLst>
              </a:tr>
              <a:tr h="2464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мероприятий «ярмарка мест для добровольного (волонтерского) труда в учреждениях социальной сферы»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6820717"/>
                  </a:ext>
                </a:extLst>
              </a:tr>
              <a:tr h="2464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свободных мест (вакансий) для работы добровольцев (волонтеров)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6145797"/>
                  </a:ext>
                </a:extLst>
              </a:tr>
              <a:tr h="372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86" marR="48986" marT="0" marB="0" anchor="ctr"/>
                </a:tc>
                <a:extLst>
                  <a:ext uri="{0D108BD9-81ED-4DB2-BD59-A6C34878D82A}">
                    <a16:rowId xmlns:a16="http://schemas.microsoft.com/office/drawing/2014/main" val="2809523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67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279" y="150732"/>
            <a:ext cx="12021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(статистический) анализ деятельности учреждений социального обслуживания, 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Депсоцразвития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Югры, по вопросам развития добровольчества </a:t>
            </a:r>
          </a:p>
          <a:p>
            <a:pPr algn="ctr">
              <a:spcBef>
                <a:spcPts val="0"/>
              </a:spcBef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8A57E-6E21-4E26-9EC3-86050FDE2191}"/>
              </a:ext>
            </a:extLst>
          </p:cNvPr>
          <p:cNvSpPr txBox="1"/>
          <p:nvPr/>
        </p:nvSpPr>
        <p:spPr>
          <a:xfrm>
            <a:off x="92280" y="793906"/>
            <a:ext cx="11685864" cy="537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b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развитии архивного добровольческого (волонтерского) движения в учреждениях социального обслуживания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3E83E78-46A9-4B8A-A4C1-4DC812475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443068"/>
              </p:ext>
            </p:extLst>
          </p:nvPr>
        </p:nvGraphicFramePr>
        <p:xfrm>
          <a:off x="1627465" y="1468631"/>
          <a:ext cx="8615494" cy="4420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2822">
                  <a:extLst>
                    <a:ext uri="{9D8B030D-6E8A-4147-A177-3AD203B41FA5}">
                      <a16:colId xmlns:a16="http://schemas.microsoft.com/office/drawing/2014/main" val="3141491651"/>
                    </a:ext>
                  </a:extLst>
                </a:gridCol>
                <a:gridCol w="4684833">
                  <a:extLst>
                    <a:ext uri="{9D8B030D-6E8A-4147-A177-3AD203B41FA5}">
                      <a16:colId xmlns:a16="http://schemas.microsoft.com/office/drawing/2014/main" val="518607153"/>
                    </a:ext>
                  </a:extLst>
                </a:gridCol>
                <a:gridCol w="1742761">
                  <a:extLst>
                    <a:ext uri="{9D8B030D-6E8A-4147-A177-3AD203B41FA5}">
                      <a16:colId xmlns:a16="http://schemas.microsoft.com/office/drawing/2014/main" val="2800794790"/>
                    </a:ext>
                  </a:extLst>
                </a:gridCol>
                <a:gridCol w="1555078">
                  <a:extLst>
                    <a:ext uri="{9D8B030D-6E8A-4147-A177-3AD203B41FA5}">
                      <a16:colId xmlns:a16="http://schemas.microsoft.com/office/drawing/2014/main" val="3848589809"/>
                    </a:ext>
                  </a:extLst>
                </a:gridCol>
              </a:tblGrid>
              <a:tr h="410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п\п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2021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за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/>
                </a:tc>
                <a:extLst>
                  <a:ext uri="{0D108BD9-81ED-4DB2-BD59-A6C34878D82A}">
                    <a16:rowId xmlns:a16="http://schemas.microsoft.com/office/drawing/2014/main" val="2733851955"/>
                  </a:ext>
                </a:extLst>
              </a:tr>
              <a:tr h="750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граждан, вовлеченных в архивную волонтерскую деятельность за отчетный период, их них: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extLst>
                  <a:ext uri="{0D108BD9-81ED-4DB2-BD59-A6C34878D82A}">
                    <a16:rowId xmlns:a16="http://schemas.microsoft.com/office/drawing/2014/main" val="1123401159"/>
                  </a:ext>
                </a:extLst>
              </a:tr>
              <a:tr h="225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extLst>
                  <a:ext uri="{0D108BD9-81ED-4DB2-BD59-A6C34878D82A}">
                    <a16:rowId xmlns:a16="http://schemas.microsoft.com/office/drawing/2014/main" val="2975302261"/>
                  </a:ext>
                </a:extLst>
              </a:tr>
              <a:tr h="1154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мероприятий, организованных и проведённых с участием добровольцев (волонтеров) и для добровольцев (волонтеров) совместно с муниципальными архивами (при поддержке муниципальных архивов)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extLst>
                  <a:ext uri="{0D108BD9-81ED-4DB2-BD59-A6C34878D82A}">
                    <a16:rowId xmlns:a16="http://schemas.microsoft.com/office/drawing/2014/main" val="3328586851"/>
                  </a:ext>
                </a:extLst>
              </a:tr>
              <a:tr h="696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об основных, запоминающихся, важных мероприятиях, проведенных в отчетном периоде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extLst>
                  <a:ext uri="{0D108BD9-81ED-4DB2-BD59-A6C34878D82A}">
                    <a16:rowId xmlns:a16="http://schemas.microsoft.com/office/drawing/2014/main" val="785180663"/>
                  </a:ext>
                </a:extLst>
              </a:tr>
              <a:tr h="1113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учреждений социального обслуживания, осуществляющих деятельность по развитию архивного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15" marR="58215" marT="0" marB="0" anchor="ctr"/>
                </a:tc>
                <a:extLst>
                  <a:ext uri="{0D108BD9-81ED-4DB2-BD59-A6C34878D82A}">
                    <a16:rowId xmlns:a16="http://schemas.microsoft.com/office/drawing/2014/main" val="2385591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4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121767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288" y="224327"/>
            <a:ext cx="120214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учреждений социального обслуживания, 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Депсоцразвития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Югры, </a:t>
            </a:r>
            <a:r>
              <a:rPr lang="ru-RU" sz="1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осуществляющих активную, эффективную деятельность в рамках развития добровольческой (волонтерской) деятельности, на основании предоставленных публичных докладов:</a:t>
            </a:r>
            <a:endParaRPr lang="ru-RU" sz="1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0"/>
              </a:spcBef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7ABD28-1F30-41A5-96B7-A7B9A6A14ED3}"/>
              </a:ext>
            </a:extLst>
          </p:cNvPr>
          <p:cNvSpPr txBox="1"/>
          <p:nvPr/>
        </p:nvSpPr>
        <p:spPr>
          <a:xfrm>
            <a:off x="813732" y="1301508"/>
            <a:ext cx="10695965" cy="5494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БУ «Белоярский комплексный центр социального обслуживания»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БУ «Кондинский районный комплексный центр социального обслуживания»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БУ «Нефтеюганский комплексный центр социального обслуживания»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БУ «Нижневартовский комплексный центр социального обслуживания»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БУ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Пыть-Яхский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комплексный центр социального обслуживания»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БУ «Урайский комплексный центр социального обслуживания»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БУ «Сургутский районный комплексный центр социального обслуживания»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БУ «Березовский районный комплексный центр социального обслуживания»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БУ «Когалымский комплексный центр социального обслуживания»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БУ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Лангепасский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комплексный центр социального обслуживания»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БУ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Мегионский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комплексный центр социального обслуживания»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БУ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Радужнинский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реабилитационный центр»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607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2389</Words>
  <Application>Microsoft Office PowerPoint</Application>
  <PresentationFormat>Широкоэкранный</PresentationFormat>
  <Paragraphs>403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a_AntiqueTradyNr</vt:lpstr>
      <vt:lpstr>Arial</vt:lpstr>
      <vt:lpstr>Calibri</vt:lpstr>
      <vt:lpstr>Calibri Light</vt:lpstr>
      <vt:lpstr>Myriad Pro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Кудрявцева</dc:creator>
  <cp:lastModifiedBy> Гильманова Лилия Борисовна</cp:lastModifiedBy>
  <cp:revision>52</cp:revision>
  <dcterms:created xsi:type="dcterms:W3CDTF">2021-11-23T06:58:52Z</dcterms:created>
  <dcterms:modified xsi:type="dcterms:W3CDTF">2023-09-27T09:25:59Z</dcterms:modified>
</cp:coreProperties>
</file>