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64A6"/>
    <a:srgbClr val="1B9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1.png"/><Relationship Id="rId7" Type="http://schemas.openxmlformats.org/officeDocument/2006/relationships/image" Target="../media/image27.jpe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15.pn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1.pn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3.png"/><Relationship Id="rId7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3.jpeg"/><Relationship Id="rId7" Type="http://schemas.openxmlformats.org/officeDocument/2006/relationships/image" Target="../media/image11.png"/><Relationship Id="rId12" Type="http://schemas.openxmlformats.org/officeDocument/2006/relationships/image" Target="../media/image6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59.png"/><Relationship Id="rId5" Type="http://schemas.openxmlformats.org/officeDocument/2006/relationships/image" Target="../media/image55.jpeg"/><Relationship Id="rId10" Type="http://schemas.openxmlformats.org/officeDocument/2006/relationships/image" Target="../media/image58.png"/><Relationship Id="rId4" Type="http://schemas.openxmlformats.org/officeDocument/2006/relationships/image" Target="../media/image54.jpe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618" r="-119" b="651"/>
          <a:stretch/>
        </p:blipFill>
        <p:spPr>
          <a:xfrm>
            <a:off x="0" y="0"/>
            <a:ext cx="12217840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960" y="-1"/>
            <a:ext cx="12228800" cy="2779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flipH="1">
            <a:off x="-21920" y="3543740"/>
            <a:ext cx="12202960" cy="3342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047794"/>
            <a:ext cx="121810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МУНИЦИПАЛЬНАЯ СИСТЕМА СОЦИОКУЛЬТУРНОЙ АДАПТАЦИИ ДЕТЕЙ С ОГРАНИЧЕННЫМИ ВОЗМОЖНОСТЯМИ ОТКРЫТЫЙ ТВОРЧЕСКИЙ ФЕСТИВАЛЬ</a:t>
            </a:r>
          </a:p>
          <a:p>
            <a:pPr algn="ctr"/>
            <a:r>
              <a:rPr lang="ru-RU" sz="24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«ШАГ НА ВСТРЕЧУ»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74426"/>
            <a:ext cx="1463115" cy="9168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113420"/>
            <a:ext cx="12228800" cy="18010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25" y="-819471"/>
            <a:ext cx="3585591" cy="26891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8" y="218097"/>
            <a:ext cx="611601" cy="611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0640" y="6507811"/>
            <a:ext cx="6274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"/>
              </a:spcAft>
            </a:pPr>
            <a:r>
              <a:rPr lang="ru-RU" sz="1200" b="1" dirty="0">
                <a:solidFill>
                  <a:schemeClr val="bg1"/>
                </a:solidFill>
                <a:latin typeface="+mj-lt"/>
              </a:rPr>
              <a:t>Ханты-Мансийский  автономный округ – Югра, Советский район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" y="6052881"/>
            <a:ext cx="957357" cy="7180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6215042"/>
            <a:ext cx="3579801" cy="5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337" r="-202" b="16393"/>
          <a:stretch/>
        </p:blipFill>
        <p:spPr>
          <a:xfrm>
            <a:off x="0" y="0"/>
            <a:ext cx="12271088" cy="68133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81" t="-2" r="-6628" b="2"/>
          <a:stretch/>
        </p:blipFill>
        <p:spPr>
          <a:xfrm rot="5400000">
            <a:off x="2522800" y="-2515211"/>
            <a:ext cx="7176683" cy="12271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87" r="19053"/>
          <a:stretch/>
        </p:blipFill>
        <p:spPr>
          <a:xfrm>
            <a:off x="10338982" y="0"/>
            <a:ext cx="1907704" cy="1874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174" y="116632"/>
            <a:ext cx="1539119" cy="964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1664" y="475903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Концепция: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3111" y="5373216"/>
            <a:ext cx="1018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Объединение  детей с инвалидностью, наставников- профессионалов, и здоровых детей – их сверстников, которые занимаются в художественных коллективах и студиях, через подготовку и  создание совместных творческих номеров.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910" y="6237996"/>
            <a:ext cx="318919" cy="5040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43553" y="6296546"/>
            <a:ext cx="26498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ЭФФЕКТИВНЫЕ СОЦИАЛЬНЫЕ</a:t>
            </a:r>
          </a:p>
          <a:p>
            <a:pPr algn="r"/>
            <a:r>
              <a:rPr lang="ru-RU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ПРАКТИКИ ЮГРЫ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6167476"/>
            <a:ext cx="4752528" cy="82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39"/>
            <a:ext cx="109728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54" y="4037569"/>
            <a:ext cx="12420157" cy="21505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29" y="1914826"/>
            <a:ext cx="2920079" cy="1946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37" y="3861545"/>
            <a:ext cx="2976297" cy="1984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414" y="241396"/>
            <a:ext cx="43536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Направления фестиваля:</a:t>
            </a:r>
          </a:p>
          <a:p>
            <a:endParaRPr lang="ru-RU" sz="3200" b="1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7030A0"/>
                </a:solidFill>
              </a:rPr>
              <a:t>Хореография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7030A0"/>
                </a:solidFill>
              </a:rPr>
              <a:t>Вокал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7030A0"/>
                </a:solidFill>
              </a:rPr>
              <a:t>Театр моды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7030A0"/>
                </a:solidFill>
              </a:rPr>
              <a:t>Инструментальное творчество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7030A0"/>
                </a:solidFill>
              </a:rPr>
              <a:t>Оригинальный жанр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7030A0"/>
                </a:solidFill>
              </a:rPr>
              <a:t>Изобразительное искусство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7030A0"/>
                </a:solidFill>
              </a:rPr>
              <a:t>Художественное слово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7030A0"/>
                </a:solidFill>
              </a:rPr>
              <a:t>Прикладное творчество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0"/>
            <a:ext cx="3416642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0176" y="2276872"/>
            <a:ext cx="3312368" cy="2277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b="23194"/>
          <a:stretch/>
        </p:blipFill>
        <p:spPr>
          <a:xfrm flipH="1">
            <a:off x="7680176" y="4545000"/>
            <a:ext cx="4511824" cy="23403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56" y="203"/>
            <a:ext cx="401086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81" t="-2" r="-6628" b="2"/>
          <a:stretch/>
        </p:blipFill>
        <p:spPr>
          <a:xfrm rot="5400000">
            <a:off x="1603587" y="1041935"/>
            <a:ext cx="4499461" cy="7693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0"/>
            <a:ext cx="1331640" cy="834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29" y="0"/>
            <a:ext cx="2869347" cy="19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39"/>
            <a:ext cx="109728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5044" y="1416156"/>
            <a:ext cx="401086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/>
          <a:stretch/>
        </p:blipFill>
        <p:spPr>
          <a:xfrm>
            <a:off x="-24681" y="6243089"/>
            <a:ext cx="3412615" cy="8228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9" y="6243090"/>
            <a:ext cx="4752528" cy="822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17" y="3404060"/>
            <a:ext cx="2759461" cy="18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17" y="4891283"/>
            <a:ext cx="2938644" cy="1959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20" y="0"/>
            <a:ext cx="2719684" cy="1812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17" y="1615911"/>
            <a:ext cx="2700825" cy="17998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1014"/>
            <a:ext cx="3775348" cy="2516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52" y="2401403"/>
            <a:ext cx="3745937" cy="24972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4"/>
          <a:stretch/>
        </p:blipFill>
        <p:spPr>
          <a:xfrm>
            <a:off x="7392142" y="4482942"/>
            <a:ext cx="4457432" cy="24024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34" y="-1014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16632"/>
            <a:ext cx="1331640" cy="834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53120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7030A0"/>
                </a:solidFill>
              </a:rPr>
              <a:t>ОСОБЕННОСТИ УЧАСТНИКОВ:</a:t>
            </a:r>
          </a:p>
          <a:p>
            <a:endParaRPr lang="ru-RU" sz="3200" b="1" dirty="0">
              <a:solidFill>
                <a:srgbClr val="7030A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7030A0"/>
                </a:solidFill>
              </a:rPr>
              <a:t>Нарушение зрения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7030A0"/>
                </a:solidFill>
              </a:rPr>
              <a:t>Слабослышащие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7030A0"/>
                </a:solidFill>
              </a:rPr>
              <a:t>Нарушения опорно-двигательного аппарата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7030A0"/>
                </a:solidFill>
              </a:rPr>
              <a:t>С ментальными  нарушениями ( РАС)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7030A0"/>
                </a:solidFill>
              </a:rPr>
              <a:t>Другие виды инвалидности</a:t>
            </a:r>
          </a:p>
        </p:txBody>
      </p:sp>
    </p:spTree>
    <p:extLst>
      <p:ext uri="{BB962C8B-B14F-4D97-AF65-F5344CB8AC3E}">
        <p14:creationId xmlns:p14="http://schemas.microsoft.com/office/powerpoint/2010/main" val="37095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85" y="691102"/>
            <a:ext cx="3186179" cy="21245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8332" y="-2758410"/>
            <a:ext cx="7170717" cy="122608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40108"/>
            <a:ext cx="1331640" cy="834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84" y="2845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ПРИВЛЕЧЕННЫЕ КОЛЛЕКТИВЫ: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4" y="3690689"/>
            <a:ext cx="3170327" cy="2113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" y="669148"/>
            <a:ext cx="3170327" cy="2113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93" y="661425"/>
            <a:ext cx="3193492" cy="21289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4"/>
          <a:stretch/>
        </p:blipFill>
        <p:spPr>
          <a:xfrm>
            <a:off x="9307803" y="691102"/>
            <a:ext cx="2908877" cy="21519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8" y="3698295"/>
            <a:ext cx="3158299" cy="21059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6"/>
          <a:stretch/>
        </p:blipFill>
        <p:spPr>
          <a:xfrm>
            <a:off x="9488767" y="3690688"/>
            <a:ext cx="2799922" cy="21135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43" y="3690687"/>
            <a:ext cx="3201144" cy="21345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737618"/>
            <a:ext cx="3133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ЦИРКОВАЯ СТУДИЯ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«ЮГРА-ЛЭНД»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7893" y="2728295"/>
            <a:ext cx="3183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ТЕАТР РУССКОГО КОСТЮМА «СИТЦЕВАЯ РУСЬ»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0817" y="2828220"/>
            <a:ext cx="294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ДЕТСКИЙ ТЕАТР «КВИНОРД»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78780" y="2850675"/>
            <a:ext cx="290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Хореографический ансамбль «РАДУГА»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27764" y="5796448"/>
            <a:ext cx="276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КОЛЛЕКТИВЫ ДШИ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48801" y="5812830"/>
            <a:ext cx="317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АНСАМБЛЬ КАЗАЧЬЕЙ «ВОЛЬНИЦА»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77893" y="5843302"/>
            <a:ext cx="317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Ансамбль народных инструментов «РУССКИЕ ПРОСТОРЫ»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825201"/>
            <a:ext cx="316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8B64A6"/>
                </a:solidFill>
              </a:rPr>
              <a:t>ЭСТРАДНЫЙ ОРКЕСТР «</a:t>
            </a:r>
            <a:r>
              <a:rPr lang="en-US" b="1" dirty="0">
                <a:solidFill>
                  <a:srgbClr val="8B64A6"/>
                </a:solidFill>
              </a:rPr>
              <a:t>EVERGREEN</a:t>
            </a:r>
            <a:r>
              <a:rPr lang="ru-RU" b="1" dirty="0">
                <a:solidFill>
                  <a:srgbClr val="8B64A6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305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3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92" y="32859"/>
            <a:ext cx="1331640" cy="834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400" y="141759"/>
            <a:ext cx="514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8B64A6"/>
                </a:solidFill>
              </a:rPr>
              <a:t>ФЕСТИВАЛЬ В ЦИФРАХ</a:t>
            </a:r>
            <a:r>
              <a:rPr lang="ru-RU" sz="32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7799" y="912270"/>
            <a:ext cx="5147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8B64A6"/>
                </a:solidFill>
              </a:rPr>
              <a:t>7</a:t>
            </a:r>
            <a:r>
              <a:rPr lang="ru-RU" sz="3200" b="1" dirty="0">
                <a:solidFill>
                  <a:srgbClr val="8B64A6"/>
                </a:solidFill>
              </a:rPr>
              <a:t> НКО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8842" y="53477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8B64A6"/>
                </a:solidFill>
              </a:rPr>
              <a:t>62</a:t>
            </a:r>
            <a:r>
              <a:rPr lang="ru-RU" sz="2400" b="1" dirty="0">
                <a:solidFill>
                  <a:srgbClr val="8B64A6"/>
                </a:solidFill>
              </a:rPr>
              <a:t> УЧАСТНИКА </a:t>
            </a:r>
          </a:p>
          <a:p>
            <a:r>
              <a:rPr lang="ru-RU" sz="2400" b="1" dirty="0">
                <a:solidFill>
                  <a:srgbClr val="8B64A6"/>
                </a:solidFill>
              </a:rPr>
              <a:t>С ИНВАЛИДНОСТЬЮ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269" y="3314598"/>
            <a:ext cx="535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8B64A6"/>
                </a:solidFill>
              </a:rPr>
              <a:t>180</a:t>
            </a:r>
            <a:r>
              <a:rPr lang="ru-RU" sz="2400" b="1" dirty="0">
                <a:solidFill>
                  <a:srgbClr val="8B64A6"/>
                </a:solidFill>
              </a:rPr>
              <a:t> ВОЛОНТЕРОВ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3124" y="3261443"/>
            <a:ext cx="3682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8B64A6"/>
                </a:solidFill>
              </a:rPr>
              <a:t>7</a:t>
            </a:r>
            <a:r>
              <a:rPr lang="ru-RU" sz="2400" b="1" dirty="0">
                <a:solidFill>
                  <a:srgbClr val="8B64A6"/>
                </a:solidFill>
              </a:rPr>
              <a:t> ТЕРРИТОРИЙ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5974" y="3230541"/>
            <a:ext cx="5543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8B64A6"/>
                </a:solidFill>
              </a:rPr>
              <a:t>18 </a:t>
            </a:r>
            <a:r>
              <a:rPr lang="ru-RU" sz="2400" b="1" dirty="0">
                <a:solidFill>
                  <a:srgbClr val="8B64A6"/>
                </a:solidFill>
              </a:rPr>
              <a:t>ТВОРЧЕСКИХ ПЛОЩАДОК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06" y="4763201"/>
            <a:ext cx="7806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8B64A6"/>
                </a:solidFill>
              </a:rPr>
              <a:t>25</a:t>
            </a:r>
          </a:p>
          <a:p>
            <a:r>
              <a:rPr lang="ru-RU" sz="2400" b="1" dirty="0">
                <a:solidFill>
                  <a:srgbClr val="8B64A6"/>
                </a:solidFill>
              </a:rPr>
              <a:t>ПРОФИЛЬНЫХ </a:t>
            </a:r>
          </a:p>
          <a:p>
            <a:r>
              <a:rPr lang="ru-RU" sz="2400" b="1" dirty="0">
                <a:solidFill>
                  <a:srgbClr val="8B64A6"/>
                </a:solidFill>
              </a:rPr>
              <a:t>СПЕЦИАЛИСТОВ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7407" y="5498554"/>
            <a:ext cx="7806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8B64A6"/>
                </a:solidFill>
              </a:rPr>
              <a:t>33</a:t>
            </a:r>
            <a:r>
              <a:rPr lang="ru-RU" sz="3200" b="1" dirty="0">
                <a:solidFill>
                  <a:srgbClr val="8B64A6"/>
                </a:solidFill>
              </a:rPr>
              <a:t> </a:t>
            </a:r>
            <a:r>
              <a:rPr lang="ru-RU" sz="2400" b="1" dirty="0">
                <a:solidFill>
                  <a:srgbClr val="8B64A6"/>
                </a:solidFill>
              </a:rPr>
              <a:t>НАСТАВНИКА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7478" y="5272528"/>
            <a:ext cx="6543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8B64A6"/>
                </a:solidFill>
              </a:rPr>
              <a:t> </a:t>
            </a:r>
          </a:p>
          <a:p>
            <a:r>
              <a:rPr lang="ru-RU" sz="2400" b="1" dirty="0">
                <a:solidFill>
                  <a:srgbClr val="8B64A6"/>
                </a:solidFill>
              </a:rPr>
              <a:t>БЮДЖЕТНЫХ</a:t>
            </a:r>
          </a:p>
          <a:p>
            <a:r>
              <a:rPr lang="ru-RU" sz="2400" b="1" dirty="0">
                <a:solidFill>
                  <a:srgbClr val="8B64A6"/>
                </a:solidFill>
              </a:rPr>
              <a:t>УЧРЕЖДЕНИЙ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2" y="654018"/>
            <a:ext cx="1907164" cy="16595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76" y="264818"/>
            <a:ext cx="1812829" cy="15774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32" y="2177884"/>
            <a:ext cx="1863287" cy="16213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79" y="2337561"/>
            <a:ext cx="1535324" cy="13359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85" y="1811660"/>
            <a:ext cx="2393270" cy="20825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3" y="4226918"/>
            <a:ext cx="1656184" cy="14411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56" y="4495592"/>
            <a:ext cx="1636898" cy="142436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172333" y="5383633"/>
            <a:ext cx="12773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>
                <a:solidFill>
                  <a:srgbClr val="8B64A6"/>
                </a:solidFill>
              </a:rPr>
              <a:t>7</a:t>
            </a:r>
            <a:endParaRPr lang="ru-RU" sz="8800" dirty="0">
              <a:solidFill>
                <a:srgbClr val="8B64A6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72" y="4369509"/>
            <a:ext cx="1572005" cy="1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3"/>
          <a:stretch/>
        </p:blipFill>
        <p:spPr>
          <a:xfrm>
            <a:off x="971728" y="3874250"/>
            <a:ext cx="5709253" cy="2988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53" y="-7485"/>
            <a:ext cx="4824536" cy="6844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8" y="6237312"/>
            <a:ext cx="4531432" cy="784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03" y="6237312"/>
            <a:ext cx="4531432" cy="7846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2"/>
          <a:stretch/>
        </p:blipFill>
        <p:spPr>
          <a:xfrm>
            <a:off x="8795534" y="6237312"/>
            <a:ext cx="3421146" cy="7846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3" t="907" r="14633" b="-907"/>
          <a:stretch/>
        </p:blipFill>
        <p:spPr>
          <a:xfrm rot="16200000">
            <a:off x="8365468" y="2871219"/>
            <a:ext cx="7032169" cy="13240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528" y="931"/>
            <a:ext cx="3952257" cy="6862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" y="131856"/>
            <a:ext cx="645145" cy="40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5714" y="189671"/>
            <a:ext cx="4680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«Первые шаги навстречу особенному ребенку»</a:t>
            </a:r>
          </a:p>
          <a:p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1600" dirty="0">
                <a:solidFill>
                  <a:srgbClr val="7030A0"/>
                </a:solidFill>
              </a:rPr>
              <a:t>Методическое пособие, которое создано на опыте работы фестиваля «Шаг навстречу» и несет миссию информационно-методического сопровождения деятельности специалистов учреждений и организаций разной ведомственной принадлежности, реализующих </a:t>
            </a:r>
            <a:r>
              <a:rPr lang="ru-RU" sz="1600" dirty="0" smtClean="0">
                <a:solidFill>
                  <a:srgbClr val="7030A0"/>
                </a:solidFill>
              </a:rPr>
              <a:t>технологии социокультурной </a:t>
            </a:r>
            <a:r>
              <a:rPr lang="ru-RU" sz="1600" dirty="0">
                <a:solidFill>
                  <a:srgbClr val="7030A0"/>
                </a:solidFill>
              </a:rPr>
              <a:t>адаптации детей </a:t>
            </a:r>
            <a:r>
              <a:rPr lang="ru-RU" sz="1600">
                <a:solidFill>
                  <a:srgbClr val="7030A0"/>
                </a:solidFill>
              </a:rPr>
              <a:t>с </a:t>
            </a:r>
            <a:r>
              <a:rPr lang="ru-RU" sz="1600" smtClean="0">
                <a:solidFill>
                  <a:srgbClr val="7030A0"/>
                </a:solidFill>
              </a:rPr>
              <a:t>ОВЗ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22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71" y="4305944"/>
            <a:ext cx="3833725" cy="2556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44" y="2455575"/>
            <a:ext cx="3851145" cy="2166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90" y="1317"/>
            <a:ext cx="3891362" cy="25947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4"/>
            <a:ext cx="3889382" cy="259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79" y="530"/>
            <a:ext cx="3892541" cy="25955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t="399" r="407" b="24711"/>
          <a:stretch/>
        </p:blipFill>
        <p:spPr>
          <a:xfrm>
            <a:off x="6860113" y="-23123"/>
            <a:ext cx="5356567" cy="6908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406" y="12544"/>
            <a:ext cx="1331640" cy="834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28" y="2610598"/>
            <a:ext cx="5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КОНТАКТЫ: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52350" y="3390462"/>
            <a:ext cx="5941624" cy="10287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2630" y="3086797"/>
            <a:ext cx="51471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АНО «ЦЕНТР СОЦИАЛЬНО-КУЛЬТУРНЫХ ИНИЦИАТИВ «СКРЕПКА» 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Директор: </a:t>
            </a:r>
            <a:r>
              <a:rPr lang="ru-RU" sz="1600" b="1" dirty="0" err="1">
                <a:solidFill>
                  <a:srgbClr val="7030A0"/>
                </a:solidFill>
              </a:rPr>
              <a:t>Брюзгинова</a:t>
            </a:r>
            <a:r>
              <a:rPr lang="ru-RU" sz="1600" b="1" dirty="0">
                <a:solidFill>
                  <a:srgbClr val="7030A0"/>
                </a:solidFill>
              </a:rPr>
              <a:t> М.С.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Руководитель проекта : Слесаренко Т.Е.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Тел.: 8 908 889 23 92</a:t>
            </a:r>
            <a:r>
              <a:rPr lang="ru-RU" b="1" dirty="0">
                <a:solidFill>
                  <a:srgbClr val="7030A0"/>
                </a:solidFill>
              </a:rPr>
              <a:t>	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9932" y="4497895"/>
            <a:ext cx="5147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МБУК «СОВЕТСКИЙ </a:t>
            </a:r>
            <a:r>
              <a:rPr lang="ru-RU" sz="1600" b="1" dirty="0" err="1">
                <a:solidFill>
                  <a:srgbClr val="7030A0"/>
                </a:solidFill>
              </a:rPr>
              <a:t>РЦКиД</a:t>
            </a:r>
            <a:r>
              <a:rPr lang="ru-RU" sz="1600" b="1" dirty="0">
                <a:solidFill>
                  <a:srgbClr val="7030A0"/>
                </a:solidFill>
              </a:rPr>
              <a:t> «СИБИРЬ»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Директор: Хохлов Д.А.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Тел.: 8 (346 75) 788 08 (доб. 8)</a:t>
            </a:r>
            <a:r>
              <a:rPr lang="ru-RU" sz="2000" b="1" dirty="0">
                <a:solidFill>
                  <a:srgbClr val="7030A0"/>
                </a:solidFill>
              </a:rPr>
              <a:t>	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2630" y="5496164"/>
            <a:ext cx="5147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БУ ХМАО-ЮГРЫ «СОВЕТСКИЙ РЕАБИЛИТАЦИОННЫЙ ЦЕНТР»  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Директор: Исаева Ю.В.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Тел.: 8 (346 75) 789 50 (доб. 200)</a:t>
            </a:r>
            <a:r>
              <a:rPr lang="ru-RU" sz="2000" b="1" dirty="0">
                <a:solidFill>
                  <a:srgbClr val="7030A0"/>
                </a:solidFill>
              </a:rPr>
              <a:t>	 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381" y="2421146"/>
            <a:ext cx="2793307" cy="20949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742762"/>
            <a:ext cx="2041277" cy="2880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1" y="5483183"/>
            <a:ext cx="1520393" cy="11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253</Words>
  <Application>Microsoft Office PowerPoint</Application>
  <PresentationFormat>Широкоэкранный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Microsoft JhengHei</vt:lpstr>
      <vt:lpstr>Arial</vt:lpstr>
      <vt:lpstr>Calibri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Бисс Евгений Юрьевич</dc:creator>
  <cp:lastModifiedBy> Овчинникова Елена Викторовна </cp:lastModifiedBy>
  <cp:revision>45</cp:revision>
  <dcterms:created xsi:type="dcterms:W3CDTF">2022-08-10T06:26:13Z</dcterms:created>
  <dcterms:modified xsi:type="dcterms:W3CDTF">2022-09-15T07:35:04Z</dcterms:modified>
</cp:coreProperties>
</file>