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19"/>
  </p:notesMasterIdLst>
  <p:sldIdLst>
    <p:sldId id="257" r:id="rId2"/>
    <p:sldId id="295" r:id="rId3"/>
    <p:sldId id="297" r:id="rId4"/>
    <p:sldId id="296" r:id="rId5"/>
    <p:sldId id="300" r:id="rId6"/>
    <p:sldId id="299" r:id="rId7"/>
    <p:sldId id="298" r:id="rId8"/>
    <p:sldId id="305" r:id="rId9"/>
    <p:sldId id="308" r:id="rId10"/>
    <p:sldId id="307" r:id="rId11"/>
    <p:sldId id="304" r:id="rId12"/>
    <p:sldId id="301" r:id="rId13"/>
    <p:sldId id="309" r:id="rId14"/>
    <p:sldId id="310" r:id="rId15"/>
    <p:sldId id="293" r:id="rId16"/>
    <p:sldId id="303" r:id="rId17"/>
    <p:sldId id="30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D875"/>
    <a:srgbClr val="3DB345"/>
    <a:srgbClr val="69E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8" autoAdjust="0"/>
    <p:restoredTop sz="93307" autoAdjust="0"/>
  </p:normalViewPr>
  <p:slideViewPr>
    <p:cSldViewPr>
      <p:cViewPr>
        <p:scale>
          <a:sx n="70" d="100"/>
          <a:sy n="70" d="100"/>
        </p:scale>
        <p:origin x="-117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F39A2-F8E1-4EE1-BFFA-B64CF0E1AC57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D4FFE-0918-41EF-BB1B-31AECA07FD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3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D4FFE-0918-41EF-BB1B-31AECA07FD3E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55113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rutube.ru/video/3dc3b9a01653c2a585f4d9887ee123f7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k.ru/group/63972789059627/topics" TargetMode="External"/><Relationship Id="rId5" Type="http://schemas.openxmlformats.org/officeDocument/2006/relationships/hyperlink" Target="https://vk.com/public145368973" TargetMode="External"/><Relationship Id="rId4" Type="http://schemas.openxmlformats.org/officeDocument/2006/relationships/hyperlink" Target="http://kcson-viktoria.hmansy.socinfo.ru/klub_svobodaobsheniy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mailto:l-kcson@admhmao.r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hyperlink" Target="http://langepas.cerkov.ru/" TargetMode="Externa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округ-Югра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округа-Югры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59632" y="2500306"/>
            <a:ext cx="7296337" cy="18573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ru-RU" altLang="en-US" sz="112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Деятельность</a:t>
            </a:r>
            <a:r>
              <a:rPr lang="ru-RU" altLang="en-US" sz="112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«Психологического клуба </a:t>
            </a:r>
            <a:endParaRPr lang="ru-RU" altLang="en-US" sz="112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ru-RU" altLang="en-US" sz="112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 несовершеннолетних </a:t>
            </a:r>
            <a:endParaRPr lang="ru-RU" altLang="en-US" sz="112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ru-RU" altLang="en-US" sz="112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их родителей  «#</a:t>
            </a:r>
            <a:r>
              <a:rPr lang="ru-RU" altLang="en-US" sz="11200" dirty="0" err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Свободаобщения</a:t>
            </a:r>
            <a:r>
              <a:rPr lang="ru-RU" altLang="en-US" sz="112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</a:t>
            </a:r>
            <a:r>
              <a:rPr lang="ru-RU" altLang="en-US" sz="112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928926" y="1285860"/>
            <a:ext cx="6000792" cy="7858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НАПРАВЛЕНИЯ ПРОГРАММЫ</a:t>
            </a:r>
            <a:endParaRPr lang="ru-RU" alt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 bwMode="auto">
          <a:xfrm>
            <a:off x="714348" y="2357430"/>
            <a:ext cx="357190" cy="357190"/>
          </a:xfrm>
          <a:prstGeom prst="wedgeRectCallout">
            <a:avLst>
              <a:gd name="adj1" fmla="val 71442"/>
              <a:gd name="adj2" fmla="val 961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Замещающее содержимое 2"/>
          <p:cNvSpPr txBox="1"/>
          <p:nvPr/>
        </p:nvSpPr>
        <p:spPr>
          <a:xfrm>
            <a:off x="1357290" y="2214554"/>
            <a:ext cx="5929354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Духовно-нравственное воспитание</a:t>
            </a:r>
            <a:endParaRPr kumimoji="0" lang="ru-RU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Прямоугольная выноска 9"/>
          <p:cNvSpPr/>
          <p:nvPr/>
        </p:nvSpPr>
        <p:spPr bwMode="auto">
          <a:xfrm>
            <a:off x="714348" y="3214686"/>
            <a:ext cx="357190" cy="357190"/>
          </a:xfrm>
          <a:prstGeom prst="wedgeRectCallout">
            <a:avLst>
              <a:gd name="adj1" fmla="val 71442"/>
              <a:gd name="adj2" fmla="val 961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Замещающее содержимое 2"/>
          <p:cNvSpPr txBox="1"/>
          <p:nvPr/>
        </p:nvSpPr>
        <p:spPr>
          <a:xfrm>
            <a:off x="1357290" y="3071810"/>
            <a:ext cx="5929354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Военно-патриотическое воспитание</a:t>
            </a:r>
            <a:endParaRPr kumimoji="0" lang="ru-RU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Прямоугольная выноска 11"/>
          <p:cNvSpPr/>
          <p:nvPr/>
        </p:nvSpPr>
        <p:spPr bwMode="auto">
          <a:xfrm>
            <a:off x="714348" y="4071942"/>
            <a:ext cx="357190" cy="357190"/>
          </a:xfrm>
          <a:prstGeom prst="wedgeRectCallout">
            <a:avLst>
              <a:gd name="adj1" fmla="val 71442"/>
              <a:gd name="adj2" fmla="val 961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Замещающее содержимое 2"/>
          <p:cNvSpPr txBox="1"/>
          <p:nvPr/>
        </p:nvSpPr>
        <p:spPr>
          <a:xfrm>
            <a:off x="1392555" y="3929380"/>
            <a:ext cx="5898515" cy="7143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Пропаганда здорового образа жизни </a:t>
            </a: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714348" y="4929198"/>
            <a:ext cx="357190" cy="357190"/>
          </a:xfrm>
          <a:prstGeom prst="wedgeRectCallout">
            <a:avLst>
              <a:gd name="adj1" fmla="val 71442"/>
              <a:gd name="adj2" fmla="val 961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Замещающее содержимое 2"/>
          <p:cNvSpPr txBox="1"/>
          <p:nvPr/>
        </p:nvSpPr>
        <p:spPr>
          <a:xfrm>
            <a:off x="1356995" y="4786630"/>
            <a:ext cx="5934075" cy="7143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Организация </a:t>
            </a:r>
            <a:r>
              <a:rPr lang="ru-RU" alt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досуговой</a:t>
            </a:r>
            <a:r>
              <a:rPr lang="ru-RU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деятельности</a:t>
            </a:r>
          </a:p>
        </p:txBody>
      </p:sp>
      <p:sp>
        <p:nvSpPr>
          <p:cNvPr id="16" name="Прямоугольная выноска 15"/>
          <p:cNvSpPr/>
          <p:nvPr/>
        </p:nvSpPr>
        <p:spPr bwMode="auto">
          <a:xfrm>
            <a:off x="714348" y="5786454"/>
            <a:ext cx="357190" cy="357190"/>
          </a:xfrm>
          <a:prstGeom prst="wedgeRectCallout">
            <a:avLst>
              <a:gd name="adj1" fmla="val 71442"/>
              <a:gd name="adj2" fmla="val 961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" name="Замещающее содержимое 2"/>
          <p:cNvSpPr txBox="1"/>
          <p:nvPr/>
        </p:nvSpPr>
        <p:spPr>
          <a:xfrm>
            <a:off x="1356995" y="5643880"/>
            <a:ext cx="5934710" cy="7143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Профилактика правонарушений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143108" y="1285860"/>
            <a:ext cx="6786610" cy="7143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МАТЕРИАЛЬНО-ТЕХНИЧЕСКАЯ БАЗА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3010" name="Picture 2" descr="https://st12.stpulscen.ru/images/product/435/395/180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5326572"/>
            <a:ext cx="2428892" cy="1366252"/>
          </a:xfrm>
          <a:prstGeom prst="rect">
            <a:avLst/>
          </a:prstGeom>
          <a:noFill/>
        </p:spPr>
      </p:pic>
      <p:pic>
        <p:nvPicPr>
          <p:cNvPr id="1029" name="Picture 5" descr="C:\Users\Lenovoideapad330\Downloads\2cfd0f67-95b7-4cec-9292-7b419718867b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2214554"/>
            <a:ext cx="2164987" cy="2143140"/>
          </a:xfrm>
          <a:prstGeom prst="rect">
            <a:avLst/>
          </a:prstGeom>
          <a:noFill/>
        </p:spPr>
      </p:pic>
      <p:pic>
        <p:nvPicPr>
          <p:cNvPr id="1030" name="Picture 6" descr="C:\Users\Lenovoideapad330\Downloads\f2c4577c-f008-43d3-aa39-41b83db55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2071678"/>
            <a:ext cx="1643074" cy="2921020"/>
          </a:xfrm>
          <a:prstGeom prst="rect">
            <a:avLst/>
          </a:prstGeom>
          <a:noFill/>
        </p:spPr>
      </p:pic>
      <p:pic>
        <p:nvPicPr>
          <p:cNvPr id="1031" name="Picture 7" descr="C:\Users\Lenovoideapad330\Downloads\06d40c77-bf0c-4326-a24f-3295044ba5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572008"/>
            <a:ext cx="1553759" cy="2071678"/>
          </a:xfrm>
          <a:prstGeom prst="rect">
            <a:avLst/>
          </a:prstGeom>
          <a:noFill/>
        </p:spPr>
      </p:pic>
      <p:sp>
        <p:nvSpPr>
          <p:cNvPr id="13" name="Прямоугольная выноска 12"/>
          <p:cNvSpPr/>
          <p:nvPr/>
        </p:nvSpPr>
        <p:spPr bwMode="auto">
          <a:xfrm>
            <a:off x="642910" y="4286256"/>
            <a:ext cx="1428760" cy="928694"/>
          </a:xfrm>
          <a:prstGeom prst="wedgeRectCallout">
            <a:avLst>
              <a:gd name="adj1" fmla="val 1347"/>
              <a:gd name="adj2" fmla="val -13362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Интерактивное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оборудование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(интерактивная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доска)</a:t>
            </a: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2214546" y="5786454"/>
            <a:ext cx="1428760" cy="928694"/>
          </a:xfrm>
          <a:prstGeom prst="wedgeRectCallout">
            <a:avLst>
              <a:gd name="adj1" fmla="val -74081"/>
              <a:gd name="adj2" fmla="val -8439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Интерактивное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оборудование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(виртуальная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реальность)</a:t>
            </a:r>
          </a:p>
        </p:txBody>
      </p:sp>
      <p:sp>
        <p:nvSpPr>
          <p:cNvPr id="15" name="Прямоугольная выноска 14"/>
          <p:cNvSpPr/>
          <p:nvPr/>
        </p:nvSpPr>
        <p:spPr bwMode="auto">
          <a:xfrm>
            <a:off x="7429520" y="5500702"/>
            <a:ext cx="1428760" cy="928694"/>
          </a:xfrm>
          <a:prstGeom prst="wedgeRectCallout">
            <a:avLst>
              <a:gd name="adj1" fmla="val 1347"/>
              <a:gd name="adj2" fmla="val -133622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Игровые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модули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сухой бассейн,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кукольный театр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32" name="Picture 8" descr="C:\Users\Lenovoideapad330\Downloads\IMG-8117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2143116"/>
            <a:ext cx="1710826" cy="2714644"/>
          </a:xfrm>
          <a:prstGeom prst="rect">
            <a:avLst/>
          </a:prstGeom>
          <a:noFill/>
        </p:spPr>
      </p:pic>
      <p:pic>
        <p:nvPicPr>
          <p:cNvPr id="1033" name="Picture 9" descr="C:\Users\Lenovoideapad330\Downloads\IMG-81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428860" y="2500306"/>
            <a:ext cx="2286016" cy="1714512"/>
          </a:xfrm>
          <a:prstGeom prst="rect">
            <a:avLst/>
          </a:prstGeom>
          <a:noFill/>
        </p:spPr>
      </p:pic>
      <p:pic>
        <p:nvPicPr>
          <p:cNvPr id="1034" name="Picture 10" descr="C:\Users\Lenovoideapad330\Downloads\IMG-808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3857628"/>
            <a:ext cx="2095514" cy="1571636"/>
          </a:xfrm>
          <a:prstGeom prst="rect">
            <a:avLst/>
          </a:prstGeom>
          <a:noFill/>
        </p:spPr>
      </p:pic>
      <p:sp>
        <p:nvSpPr>
          <p:cNvPr id="19" name="Прямоугольная выноска 18"/>
          <p:cNvSpPr/>
          <p:nvPr/>
        </p:nvSpPr>
        <p:spPr bwMode="auto">
          <a:xfrm>
            <a:off x="3786182" y="5357826"/>
            <a:ext cx="2143140" cy="1071570"/>
          </a:xfrm>
          <a:prstGeom prst="wedgeRectCallout">
            <a:avLst>
              <a:gd name="adj1" fmla="val 1347"/>
              <a:gd name="adj2" fmla="val -133622"/>
            </a:avLst>
          </a:pr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Дидактические 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раздаточные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материалы для проведения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психолого-коррекционных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занятий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357554" y="1285860"/>
            <a:ext cx="5572164" cy="6429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РЕЗУЛЬТАТЫ ДЕЯТЕЛЬНОСТИ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85720" y="2139275"/>
            <a:ext cx="8572560" cy="42462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 рамках проекта охват получателей социальных услуг</a:t>
            </a:r>
            <a:r>
              <a:rPr lang="ru-RU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составил 42 семьи, 149 несовершеннолетних, 85 родителей (законных представителей) . За период реализации проекта организовано и проведено 36 мероприятий и тренинговых занятий. </a:t>
            </a:r>
            <a:endParaRPr lang="ru-RU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84% детей стали проявлять интерес к определенному виду творчества, у них расширился круг общения, появились друзья по интересам. Семьи, участвующие в реализации проекта, сдружились между собой, появилось много идей организации совместного отдыха.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43% несовершеннолетних, участвующих в проекте, включились в волонтерскую деятельность на базе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Лангепасского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городского муниципального автономного учреждения «Центр по работе с детьми и молодёжью «Фортуна».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67% семей, которые регулярно посещали занятия клубной деятельности,</a:t>
            </a:r>
            <a:r>
              <a:rPr lang="en-US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отметили, </a:t>
            </a:r>
            <a:r>
              <a:rPr lang="ru-RU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что первоочередной задачей в воспитании детей они считают формирование сплоченности семьи, организацию досуга детей и семьи в целом.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C:\Users\Маша\Desktop\конкурс22\IMG-4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857232"/>
            <a:ext cx="1439285" cy="1085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26" name="Picture 2" descr="https://sun9-33.userapi.com/impg/6NixR2uP2ncGStzlSy9Z1HfJshXEFFsf-0onrA/AeHnxfRU9vo.jpg?size=810x1080&amp;quality=95&amp;sign=96956394271315cfd2b52ed4c7d2efa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632" y="3228074"/>
            <a:ext cx="1805716" cy="24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4.userapi.com/impg/liKFJ4dId4JsFmNpIUOUECed0CnVtPcJAoRnGg/9TSRBO-JZtc.jpg?size=1280x960&amp;quality=95&amp;sign=0635020ae37b144cba96337afc26573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46" y="990359"/>
            <a:ext cx="3296773" cy="247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0.userapi.com/impg/cBsm4rMuRiUJDeoHnFCcJZhpu4RAdTOS4e2CjA/2L0Dyhz_ooQ.jpg?size=1280x720&amp;quality=95&amp;sign=5ac04f5839219cbee776431fa2c1ddf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17" y="3794795"/>
            <a:ext cx="4390637" cy="246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99563" y="631989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/>
              <a:t>З</a:t>
            </a:r>
            <a:r>
              <a:rPr lang="ru-RU" sz="1200" dirty="0" smtClean="0"/>
              <a:t>анятие "</a:t>
            </a:r>
            <a:r>
              <a:rPr lang="ru-RU" sz="1200" dirty="0"/>
              <a:t>Юмор, как средство выхода из конфликтных ситуаций"</a:t>
            </a:r>
            <a:endParaRPr lang="ru-RU" sz="1200" dirty="0"/>
          </a:p>
        </p:txBody>
      </p:sp>
      <p:pic>
        <p:nvPicPr>
          <p:cNvPr id="1032" name="Picture 8" descr="https://sun9-25.userapi.com/impg/Jy83Ukq-Y1Gx-8K04kbglyc6VaAsQmhpxE57bg/MUQY-m9dALg.jpg?size=1280x960&amp;quality=95&amp;sign=c990cd9264e2c8cb335cb2ddec4e5b3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1" y="3726479"/>
            <a:ext cx="3522632" cy="26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6419927"/>
            <a:ext cx="25763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Арт-терапия </a:t>
            </a:r>
            <a:r>
              <a:rPr lang="ru-RU" sz="1100" dirty="0"/>
              <a:t>"Весеннее настроение"</a:t>
            </a:r>
            <a:endParaRPr lang="ru-RU" sz="1100" dirty="0"/>
          </a:p>
        </p:txBody>
      </p:sp>
      <p:pic>
        <p:nvPicPr>
          <p:cNvPr id="1034" name="Picture 10" descr="https://sun9-1.userapi.com/impg/m0YO4Vd--aYGfIOSTUJDKTl4zVCsR4jQE6dUbQ/jEQAQDHoBvk.jpg?size=1075x813&amp;quality=95&amp;sign=d8428f9bf6032f7076d601d1de6a8d1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1" y="843689"/>
            <a:ext cx="3446686" cy="26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63960" y="3464869"/>
            <a:ext cx="22990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Мастер класс "Веточка мимозы"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236862" y="3482861"/>
            <a:ext cx="26548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Занятие по арт-терапии «Мир вокруг"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42635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26" name="Picture 2" descr="https://sun9-33.userapi.com/impg/6NixR2uP2ncGStzlSy9Z1HfJshXEFFsf-0onrA/AeHnxfRU9vo.jpg?size=810x1080&amp;quality=95&amp;sign=96956394271315cfd2b52ed4c7d2efa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42" y="1711902"/>
            <a:ext cx="2369294" cy="31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0415" y="6268074"/>
            <a:ext cx="2267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З</a:t>
            </a:r>
            <a:r>
              <a:rPr lang="ru-RU" sz="1200" dirty="0" smtClean="0"/>
              <a:t>анятие «Мир взрослых и детей»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56353" y="5397132"/>
            <a:ext cx="22864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Занятие «Счастье это когда тебя понимают»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1230" y="3228074"/>
            <a:ext cx="21691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/>
              <a:t>Коллективно-творческое дело</a:t>
            </a:r>
            <a:endParaRPr lang="ru-RU" sz="1100" dirty="0"/>
          </a:p>
        </p:txBody>
      </p:sp>
      <p:pic>
        <p:nvPicPr>
          <p:cNvPr id="3074" name="Picture 2" descr="https://sun9-41.userapi.com/impg/pidcZo4SE391E0cToj3VfVf3z-CioK0e69FZgw/ZtG8OJTyJZk.jpg?size=1156x867&amp;quality=96&amp;sign=5888fbec1368411e40e726152270176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7" y="911622"/>
            <a:ext cx="3110283" cy="23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7.userapi.com/impg/I-Mf5B39nQFtpUjesq3b_nGhHOVwD7Sj5C4A0A/CvTBqOj1iaU.jpg?size=607x1080&amp;quality=95&amp;sign=349ac6e6f45980abf9dbae3481501c8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2"/>
          <a:stretch/>
        </p:blipFill>
        <p:spPr bwMode="auto">
          <a:xfrm>
            <a:off x="278583" y="3490634"/>
            <a:ext cx="2241831" cy="32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1.userapi.com/impg/HREbTR1yPApKhuT1G3QhQxKsXJz7dONj04JkFg/dQoyyoGhM_Y.jpg?size=607x1080&amp;quality=95&amp;sign=d1903a64ccc0e65059e0e0739ac35c47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/>
          <a:stretch/>
        </p:blipFill>
        <p:spPr bwMode="auto">
          <a:xfrm>
            <a:off x="3635896" y="1059016"/>
            <a:ext cx="2775301" cy="43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24228" y="5136361"/>
            <a:ext cx="22864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Мастер-класс «Голубь мира»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47713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округ-Югра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округа-Югры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5638800" y="1343024"/>
            <a:ext cx="3421380" cy="72865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0" t="16696" r="31845" b="13036"/>
          <a:stretch>
            <a:fillRect/>
          </a:stretch>
        </p:blipFill>
        <p:spPr bwMode="auto">
          <a:xfrm>
            <a:off x="323850" y="994410"/>
            <a:ext cx="1970405" cy="278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020" y="1052830"/>
            <a:ext cx="2016125" cy="284734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705" y="4004945"/>
            <a:ext cx="1993900" cy="28174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202" y="3978051"/>
            <a:ext cx="2031365" cy="2870200"/>
          </a:xfrm>
          <a:prstGeom prst="rect">
            <a:avLst/>
          </a:prstGeom>
        </p:spPr>
      </p:pic>
      <p:pic>
        <p:nvPicPr>
          <p:cNvPr id="9" name="Изображение 8" descr="eaa6e127-476a-4f59-a9b9-4060827549ee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615" y="3933190"/>
            <a:ext cx="1962150" cy="2818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57158" y="1285860"/>
            <a:ext cx="8643998" cy="92869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РАСПРОСТРАНЕНИЕ, ТИРАЖИРОВАНИЕ УСПЕШНОГО ОПЫТА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91235" y="2494280"/>
            <a:ext cx="7402195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официальном сайте учреждения создан раздел 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«Клуб 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Свободаобщения» 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http://kcson-viktoria.hmansy.socinfo.ru/klub_svobodaobsheniya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официальных группах учреждения социальной сети «</a:t>
            </a:r>
            <a:r>
              <a:rPr lang="ru-RU" sz="200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vk.com/public145368973</a:t>
            </a:r>
            <a:r>
              <a:rPr lang="ru-RU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,«Одноклассники» </a:t>
            </a:r>
            <a:r>
              <a:rPr lang="en-US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ok.ru/group/63972789059627/topics</a:t>
            </a:r>
            <a:r>
              <a:rPr lang="ru-RU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размещено 20 статей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Статья «Клуб #Свободаобщения» газета «Звезда Лангепаса» №9 от 18.8.02.2023г.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Канал Rutube </a:t>
            </a:r>
            <a:r>
              <a:rPr lang="ru-RU" sz="2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https://rutube.ru/video/3dc3b9a01653c2a585f4d9887ee123f7/</a:t>
            </a:r>
            <a:endParaRPr lang="ru-RU" sz="2000" dirty="0" smtClean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5643570" y="1285860"/>
            <a:ext cx="3143272" cy="6429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alt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ЗАКЛЮЧЕНИЕ</a:t>
            </a:r>
            <a:endParaRPr lang="ru-RU" alt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9218" name="Picture 2" descr="http://kcson-viktoria.hmansy.socinfo.ru/media/2019/08/20/1263663917/New_VK_logo_2016_439m-l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4286256"/>
            <a:ext cx="642942" cy="642942"/>
          </a:xfrm>
          <a:prstGeom prst="rect">
            <a:avLst/>
          </a:prstGeom>
          <a:noFill/>
        </p:spPr>
      </p:pic>
      <p:pic>
        <p:nvPicPr>
          <p:cNvPr id="9220" name="Picture 4" descr="http://kcson-viktoria.hmansy.socinfo.ru/media/2019/09/30/1262586160/o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5072074"/>
            <a:ext cx="642942" cy="641272"/>
          </a:xfrm>
          <a:prstGeom prst="rect">
            <a:avLst/>
          </a:prstGeom>
          <a:noFill/>
        </p:spPr>
      </p:pic>
      <p:pic>
        <p:nvPicPr>
          <p:cNvPr id="8" name="Замещающее содержимое 1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571744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785918" y="2643183"/>
            <a:ext cx="7143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сайта:</a:t>
            </a:r>
            <a:r>
              <a:rPr lang="en-US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https://langepaskcson.ru/</a:t>
            </a:r>
            <a:endParaRPr lang="ru-RU" sz="2000" dirty="0" smtClean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71670" y="5096358"/>
            <a:ext cx="5500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https://ok.ru/group/63972789059627/topics</a:t>
            </a:r>
            <a:endParaRPr lang="ru-RU" sz="2000" dirty="0" smtClean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3108" y="3714752"/>
            <a:ext cx="6572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https://rutube.ru/channel/25360372/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000232" y="4167664"/>
            <a:ext cx="42863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https://vk.com/public145368973</a:t>
            </a:r>
            <a:endParaRPr lang="ru-RU" sz="2000" dirty="0" smtClean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AutoShape 6" descr="Как скачать видео с R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224" name="AutoShape 8" descr="Как скачать видео с R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226" name="AutoShape 10" descr="Как скачать видео с R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228" name="AutoShape 12" descr="Как скачать видео с R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9230" name="Picture 14" descr="Как скачать видео с RuTu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357562"/>
            <a:ext cx="857256" cy="85725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42844" y="1000108"/>
            <a:ext cx="52149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 -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Югра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город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Лангепас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улица Парковая, 21/1</a:t>
            </a:r>
          </a:p>
          <a:p>
            <a:pPr lvl="0"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 8(34669) 5-60-20,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lvl="0" algn="ctr"/>
            <a:r>
              <a:rPr lang="ru-RU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l-kcson@admhmao.ru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071802" y="1357298"/>
            <a:ext cx="5857916" cy="164307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 eaLnBrk="1" latinLnBrk="0" hangingPunct="1">
              <a:buNone/>
            </a:pPr>
            <a:r>
              <a:rPr lang="ru-RU" altLang="en-US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«Психологический клуб </a:t>
            </a:r>
            <a:endParaRPr lang="ru-RU" altLang="en-US" sz="28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buNone/>
            </a:pPr>
            <a:r>
              <a:rPr lang="ru-RU" altLang="en-US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 несовершеннолетних </a:t>
            </a:r>
            <a:endParaRPr lang="ru-RU" altLang="en-US" sz="28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buNone/>
            </a:pPr>
            <a:r>
              <a:rPr lang="ru-RU" altLang="en-US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их родителей  «#Свободаобщения»</a:t>
            </a:r>
            <a:br>
              <a:rPr lang="ru-RU" altLang="en-US" sz="28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71472" y="3357562"/>
            <a:ext cx="8286808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Аудитория: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несовершеннолетние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семьи, находящиеся в трудной жизненной ситуации и социально опасном положении, несовершеннолетние из замещающих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семей</a:t>
            </a:r>
            <a:endParaRPr lang="ru-RU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/>
            <a:r>
              <a:rPr lang="ru-RU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Численность лиц, охваченных мероприятиями клуба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«#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Свободаобщения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2021 – дети из семей СОП - 32 несовершеннолетних;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2022 – дети и родители из семей СОП и ТЖС - 48 несовершеннолетних,  41 родитель;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2023 – дети и родители из семей СОП, ТЖС, из замещающих семей - 69 несовершеннолетних, 44 родителя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Изображение 5" descr="PHOTO-2022-10-22-13-30-19 (2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071546"/>
            <a:ext cx="2761882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295775" y="1285875"/>
            <a:ext cx="4492625" cy="73088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ПРОБЛЕМЫ СЕМЕЙ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Замещающее содержимое 2"/>
          <p:cNvSpPr txBox="1"/>
          <p:nvPr/>
        </p:nvSpPr>
        <p:spPr>
          <a:xfrm>
            <a:off x="4283968" y="2061210"/>
            <a:ext cx="4464496" cy="45307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-нарушение поведения детей;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</a:t>
            </a:r>
            <a:r>
              <a:rPr lang="ru-RU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родителей 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вопросах воспитания;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-отсутствие организации детского досуга;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-неумение справляться с потребностями подростка;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-зависимость родителей от алкоголя, наркотиков;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-безработица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en-US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5"/>
          <a:stretch>
            <a:fillRect/>
          </a:stretch>
        </p:blipFill>
        <p:spPr>
          <a:xfrm>
            <a:off x="755333" y="980758"/>
            <a:ext cx="2619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774383" y="4797425"/>
            <a:ext cx="260032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6"/>
          <a:stretch>
            <a:fillRect/>
          </a:stretch>
        </p:blipFill>
        <p:spPr>
          <a:xfrm>
            <a:off x="2049145" y="3050540"/>
            <a:ext cx="1960245" cy="1546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7"/>
          <a:stretch>
            <a:fillRect/>
          </a:stretch>
        </p:blipFill>
        <p:spPr>
          <a:xfrm>
            <a:off x="107315" y="3041015"/>
            <a:ext cx="1878965" cy="1572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714876" y="1285860"/>
            <a:ext cx="4250690" cy="7308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ЦЕЛИ И ЗАДАЧИ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14282" y="2071678"/>
            <a:ext cx="8715436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сохранение гармоничных семейных отношений, развитие у детей и взрослых коммуникативных навыков и ответственного поведения, стремления к самопознанию, установок на здоровый образ жизни.       </a:t>
            </a:r>
          </a:p>
          <a:p>
            <a:pPr algn="just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научить несовершеннолетних приемам и способам самопознания и саморазвития, формам социально-приемлемого поведения, навыкам эффективного общения (умение убеждать собеседника, аргументировать свою точку зрения, внимательно слушать и уважать мнение партнера);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способствовать вовлечению несовершеннолетних в добровольческую и волонтерскую деятельность, развивать внутреннюю уверенность, чувство ответственности за свои поступки;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организовать содержательный досуг детей и их родителей, обучить родителей способам эффективной организации семейного досуга.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786314" y="1285860"/>
            <a:ext cx="4143404" cy="6429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ЭТАПЫ РЕАЛИЗАЦИИ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 bwMode="auto">
          <a:xfrm>
            <a:off x="285720" y="2143116"/>
            <a:ext cx="1000132" cy="1285884"/>
          </a:xfrm>
          <a:prstGeom prst="wedgeRectCallout">
            <a:avLst>
              <a:gd name="adj1" fmla="val 69507"/>
              <a:gd name="adj2" fmla="val 4088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Январь</a:t>
            </a:r>
          </a:p>
        </p:txBody>
      </p:sp>
      <p:sp>
        <p:nvSpPr>
          <p:cNvPr id="7" name="Прямоугольная выноска 6"/>
          <p:cNvSpPr/>
          <p:nvPr/>
        </p:nvSpPr>
        <p:spPr bwMode="auto">
          <a:xfrm>
            <a:off x="285720" y="3714752"/>
            <a:ext cx="1000132" cy="1143008"/>
          </a:xfrm>
          <a:prstGeom prst="wedgeRectCallout">
            <a:avLst>
              <a:gd name="adj1" fmla="val 70595"/>
              <a:gd name="adj2" fmla="val 154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</p:txBody>
      </p:sp>
      <p:sp>
        <p:nvSpPr>
          <p:cNvPr id="8" name="Прямоугольная выноска 7"/>
          <p:cNvSpPr/>
          <p:nvPr/>
        </p:nvSpPr>
        <p:spPr bwMode="auto">
          <a:xfrm>
            <a:off x="285720" y="5286388"/>
            <a:ext cx="1000132" cy="1285884"/>
          </a:xfrm>
          <a:prstGeom prst="wedgeRectCallout">
            <a:avLst>
              <a:gd name="adj1" fmla="val 76037"/>
              <a:gd name="adj2" fmla="val 52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9" name="Замещающее содержимое 2"/>
          <p:cNvSpPr txBox="1"/>
          <p:nvPr/>
        </p:nvSpPr>
        <p:spPr>
          <a:xfrm>
            <a:off x="1500166" y="2143116"/>
            <a:ext cx="7500990" cy="1285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Определение</a:t>
            </a:r>
            <a:r>
              <a:rPr kumimoji="0" lang="ru-RU" alt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содержания занятий с несовершеннолетними и их родителями (законными представителями).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1600" baseline="0" dirty="0" smtClean="0"/>
              <a:t>Выбор форм работы, продолжительности и режима занятий.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en-US" sz="1600" dirty="0" smtClean="0"/>
              <a:t>Разработка плана на текущий год для несовершеннолетних и их родителей (законных представителей).</a:t>
            </a:r>
            <a:endParaRPr lang="ru-RU" altLang="en-US" sz="1600" baseline="0" dirty="0" smtClean="0"/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мещающее содержимое 2"/>
          <p:cNvSpPr txBox="1"/>
          <p:nvPr/>
        </p:nvSpPr>
        <p:spPr>
          <a:xfrm>
            <a:off x="1500166" y="3714752"/>
            <a:ext cx="7500990" cy="1143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base">
              <a:spcAft>
                <a:spcPct val="0"/>
              </a:spcAft>
            </a:pPr>
            <a:r>
              <a:rPr lang="ru-RU" altLang="en-US" sz="1600" dirty="0" smtClean="0"/>
              <a:t>Реализация плана мероприятий и занятий, включающих в себя </a:t>
            </a:r>
            <a:r>
              <a:rPr lang="ru-RU" altLang="en-US" sz="1600" dirty="0"/>
              <a:t>т</a:t>
            </a:r>
            <a:r>
              <a:rPr lang="ru-RU" altLang="en-US" sz="1600" dirty="0" smtClean="0"/>
              <a:t>еоретическую информацию, практическую отработку навыков в играх и упражнениях.</a:t>
            </a:r>
          </a:p>
          <a:p>
            <a:pPr marL="342900" indent="-342900" fontAlgn="base">
              <a:spcAft>
                <a:spcPct val="0"/>
              </a:spcAft>
            </a:pPr>
            <a:r>
              <a:rPr lang="ru-RU" altLang="en-US" sz="1600" dirty="0" smtClean="0"/>
              <a:t>Взаимодействие с партнерами программы.</a:t>
            </a:r>
            <a:endParaRPr lang="ru-RU" altLang="en-US" sz="1600" dirty="0"/>
          </a:p>
        </p:txBody>
      </p:sp>
      <p:sp>
        <p:nvSpPr>
          <p:cNvPr id="11" name="Замещающее содержимое 2"/>
          <p:cNvSpPr txBox="1"/>
          <p:nvPr/>
        </p:nvSpPr>
        <p:spPr>
          <a:xfrm>
            <a:off x="1571604" y="5214950"/>
            <a:ext cx="7429552" cy="1500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lvl="0" indent="-342900" algn="just" fontAlgn="base">
              <a:spcAft>
                <a:spcPct val="0"/>
              </a:spcAft>
            </a:pPr>
            <a:r>
              <a:rPr lang="ru-RU" altLang="en-US" sz="1600" dirty="0" smtClean="0"/>
              <a:t>Осуществление мониторинга эффективности реализации мероприятий программы.</a:t>
            </a:r>
          </a:p>
          <a:p>
            <a:pPr marL="342900" lvl="0" indent="-342900" algn="just" fontAlgn="base">
              <a:spcAft>
                <a:spcPct val="0"/>
              </a:spcAft>
            </a:pPr>
            <a:r>
              <a:rPr lang="ru-RU" altLang="en-US" sz="1600" dirty="0" smtClean="0"/>
              <a:t>Социологические исследования (анкетирование, опрос).</a:t>
            </a:r>
          </a:p>
          <a:p>
            <a:pPr marL="342900" lvl="0" indent="-342900" algn="just" fontAlgn="base">
              <a:spcAft>
                <a:spcPct val="0"/>
              </a:spcAft>
            </a:pPr>
            <a:r>
              <a:rPr lang="ru-RU" altLang="en-US" sz="1600" dirty="0" smtClean="0"/>
              <a:t>Определение степени удовлетворенности получателей социальных услуг.</a:t>
            </a:r>
          </a:p>
          <a:p>
            <a:pPr marL="342900" lvl="0" indent="-342900" algn="just" fontAlgn="base">
              <a:spcAft>
                <a:spcPct val="0"/>
              </a:spcAft>
            </a:pPr>
            <a:r>
              <a:rPr lang="ru-RU" altLang="en-US" sz="1600" dirty="0" smtClean="0"/>
              <a:t>Распространение, тиражирование опыта. </a:t>
            </a:r>
            <a:endParaRPr lang="ru-RU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071538" y="1285860"/>
            <a:ext cx="7143800" cy="7143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СОДЕРЖАНИЕ РАБОТЫ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 bwMode="auto">
          <a:xfrm flipH="1">
            <a:off x="285720" y="2643182"/>
            <a:ext cx="4143404" cy="1214446"/>
          </a:xfrm>
          <a:prstGeom prst="wedgeRectCallout">
            <a:avLst>
              <a:gd name="adj1" fmla="val 1465"/>
              <a:gd name="adj2" fmla="val -9428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несовершеннолетними</a:t>
            </a:r>
            <a:endParaRPr kumimoji="0" lang="ru-RU" sz="2000" b="1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 bwMode="auto">
          <a:xfrm flipH="1">
            <a:off x="4714876" y="2643182"/>
            <a:ext cx="4214842" cy="1214446"/>
          </a:xfrm>
          <a:prstGeom prst="wedgeRectCallout">
            <a:avLst>
              <a:gd name="adj1" fmla="val -146"/>
              <a:gd name="adj2" fmla="val -9568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семьей, родителями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(законными представителями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несовершеннолетних)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85720" y="4071942"/>
            <a:ext cx="4286280" cy="250033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состоит из 4 блоков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занятий):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Снижение агрессивности во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взаимоотношениях со сверстниками;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Профилактика употребления ПАВ;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стрессоустойчивости;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ответственного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786314" y="4071942"/>
            <a:ext cx="4143404" cy="250033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Программа состоит из 4 блоков (12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коуч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сессий):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«Я – Родитель»;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«Ребенок. Как с ним общаться?»;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познавательной и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активности ребенка!»;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детско-родительских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5572132" y="1285861"/>
            <a:ext cx="3393434" cy="6429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ПАРТНЕРЫ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9" name="Изображение 4" descr="20191101_10200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929198"/>
            <a:ext cx="2714644" cy="1571636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 bwMode="auto">
          <a:xfrm>
            <a:off x="357158" y="2428868"/>
            <a:ext cx="2571768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242" name="Picture 2" descr="Официальный сайт Центра &quot;Фортуна&quot; г. Лангепа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1" y="2714620"/>
            <a:ext cx="2928958" cy="1500198"/>
          </a:xfrm>
          <a:prstGeom prst="rect">
            <a:avLst/>
          </a:prstGeom>
          <a:noFill/>
        </p:spPr>
      </p:pic>
      <p:sp>
        <p:nvSpPr>
          <p:cNvPr id="13" name="Прямоугольная выноска 12"/>
          <p:cNvSpPr/>
          <p:nvPr/>
        </p:nvSpPr>
        <p:spPr bwMode="auto">
          <a:xfrm>
            <a:off x="3286116" y="2428868"/>
            <a:ext cx="2643206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 "ЦСА имени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Серафима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Саровского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dirty="0" smtClean="0"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6215074" y="2428868"/>
            <a:ext cx="2571768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244" name="Picture 4" descr="https://sun9-74.userapi.com/impf/c848624/v848624244/192a24/7-2DGdd2kRo.jpg?size=535x496&amp;quality=96&amp;sign=eabdf51d1c7fcd330caf06174e67e0b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2571744"/>
            <a:ext cx="1078771" cy="1000132"/>
          </a:xfrm>
          <a:prstGeom prst="rect">
            <a:avLst/>
          </a:prstGeom>
          <a:noFill/>
        </p:spPr>
      </p:pic>
      <p:pic>
        <p:nvPicPr>
          <p:cNvPr id="18" name="Picture 8" descr="C:\Users\Lenovoideapad330\Desktop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857760"/>
            <a:ext cx="2428892" cy="1821670"/>
          </a:xfrm>
          <a:prstGeom prst="rect">
            <a:avLst/>
          </a:prstGeom>
          <a:noFill/>
        </p:spPr>
      </p:pic>
      <p:pic>
        <p:nvPicPr>
          <p:cNvPr id="20" name="Picture 10" descr="https://avatars.mds.yandex.net/i?id=aa4fab43a034f89a69beb60b0d8654c92d82437a-8276789-images-thumbs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2643182"/>
            <a:ext cx="1571636" cy="1571637"/>
          </a:xfrm>
          <a:prstGeom prst="rect">
            <a:avLst/>
          </a:prstGeom>
          <a:noFill/>
        </p:spPr>
      </p:pic>
      <p:pic>
        <p:nvPicPr>
          <p:cNvPr id="21" name="Picture 11" descr="C:\Users\Lenovoideapad330\Desktop\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60943" y="4929199"/>
            <a:ext cx="2921021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5572132" y="1285861"/>
            <a:ext cx="3393434" cy="6429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ПАРТНЕРЫ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0" name="Прямоугольная выноска 9"/>
          <p:cNvSpPr/>
          <p:nvPr/>
        </p:nvSpPr>
        <p:spPr bwMode="auto">
          <a:xfrm>
            <a:off x="357158" y="2428868"/>
            <a:ext cx="2571768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Прямоугольная выноска 12"/>
          <p:cNvSpPr/>
          <p:nvPr/>
        </p:nvSpPr>
        <p:spPr bwMode="auto">
          <a:xfrm>
            <a:off x="3286116" y="2428868"/>
            <a:ext cx="2643206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Музейно-Выставочный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6215074" y="2428868"/>
            <a:ext cx="2571768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Образовательные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организации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7108" name="Picture 4" descr="https://i.mycdn.me/i?r=AzEPZsRbOZEKgBhR0XGMT1RkLM7Yk59VTBb-3EVquDqheqaKTM5SRkZCeTgDn6uOy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500306"/>
            <a:ext cx="1219200" cy="1219201"/>
          </a:xfrm>
          <a:prstGeom prst="rect">
            <a:avLst/>
          </a:prstGeom>
          <a:noFill/>
        </p:spPr>
      </p:pic>
      <p:pic>
        <p:nvPicPr>
          <p:cNvPr id="47110" name="Picture 6" descr="https://ugraeparhia.ru/assets/2018/02/5tNBKYNBaP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745240" y="2571744"/>
            <a:ext cx="1619261" cy="1214446"/>
          </a:xfrm>
          <a:prstGeom prst="rect">
            <a:avLst/>
          </a:prstGeom>
          <a:noFill/>
        </p:spPr>
      </p:pic>
      <p:pic>
        <p:nvPicPr>
          <p:cNvPr id="47111" name="Picture 7" descr="C:\Users\Lenovoideapad330\Desktop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648202"/>
            <a:ext cx="1571636" cy="2095514"/>
          </a:xfrm>
          <a:prstGeom prst="rect">
            <a:avLst/>
          </a:prstGeom>
          <a:noFill/>
        </p:spPr>
      </p:pic>
      <p:pic>
        <p:nvPicPr>
          <p:cNvPr id="47112" name="Picture 8" descr="C:\Users\Lenovoideapad330\Desktop\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4643446"/>
            <a:ext cx="1553777" cy="2071702"/>
          </a:xfrm>
          <a:prstGeom prst="rect">
            <a:avLst/>
          </a:prstGeom>
          <a:noFill/>
        </p:spPr>
      </p:pic>
      <p:pic>
        <p:nvPicPr>
          <p:cNvPr id="22" name="Picture 6" descr="https://sun9-10.userapi.com/impg/YCSLIZTAPLBQDVXDoDyVKYk8iTMFiEwC4jcDgw/l1m_L_ACF8Q.jpg?size=1654x1655&amp;quality=95&amp;sign=e491271a3deb13293b70d8d18435fa93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2643182"/>
            <a:ext cx="1570687" cy="1571636"/>
          </a:xfrm>
          <a:prstGeom prst="rect">
            <a:avLst/>
          </a:prstGeom>
          <a:noFill/>
        </p:spPr>
      </p:pic>
      <p:pic>
        <p:nvPicPr>
          <p:cNvPr id="23" name="Picture 9" descr="C:\Users\Lenovoideapad330\Desktop\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728" y="4643446"/>
            <a:ext cx="1539355" cy="2052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5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Ханты-Мансийский автономный округ- 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Югра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бюджетное  учреждение Ханты-Мансийского автономного округа- 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Югры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ru-RU" sz="1555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Лангепасский</a:t>
            </a:r>
            <a:r>
              <a:rPr lang="ru-RU" sz="1555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комплексный центр социального обслуживания населения»</a:t>
            </a:r>
            <a: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sz="155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5572132" y="1285861"/>
            <a:ext cx="3393434" cy="6429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latinLnBrk="0" hangingPunct="1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ПАРТНЕРЫ</a:t>
            </a:r>
            <a:endParaRPr lang="ru-RU" altLang="en-US" sz="2800" dirty="0"/>
          </a:p>
        </p:txBody>
      </p:sp>
      <p:pic>
        <p:nvPicPr>
          <p:cNvPr id="106" name="Замещающее содержимое 10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460" y="45085"/>
            <a:ext cx="73977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0" name="Прямоугольная выноска 9"/>
          <p:cNvSpPr/>
          <p:nvPr/>
        </p:nvSpPr>
        <p:spPr bwMode="auto">
          <a:xfrm>
            <a:off x="357158" y="2428868"/>
            <a:ext cx="2571768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/>
            <a:endParaRPr lang="ru-RU" b="1" dirty="0" smtClean="0">
              <a:hlinkClick r:id="rId4" tooltip="Храм в честь иконы Божией Матери &quot;Всех скорбящих Радость&quot;"/>
            </a:endParaRPr>
          </a:p>
          <a:p>
            <a:pPr fontAlgn="base"/>
            <a:endParaRPr lang="ru-RU" b="1" dirty="0" smtClean="0">
              <a:hlinkClick r:id="rId4" tooltip="Храм в честь иконы Божией Матери &quot;Всех скорбящих Радость&quot;"/>
            </a:endParaRPr>
          </a:p>
          <a:p>
            <a:pPr fontAlgn="base"/>
            <a:endParaRPr lang="ru-RU" b="1" dirty="0" smtClean="0">
              <a:hlinkClick r:id="rId4" tooltip="Храм в честь иконы Божией Матери &quot;Всех скорбящих Радость&quot;"/>
            </a:endParaRPr>
          </a:p>
          <a:p>
            <a:pPr fontAlgn="base"/>
            <a:endParaRPr lang="ru-RU" b="1" dirty="0" smtClean="0">
              <a:hlinkClick r:id="rId4" tooltip="Храм в честь иконы Божией Матери &quot;Всех скорбящих Радость&quot;"/>
            </a:endParaRPr>
          </a:p>
        </p:txBody>
      </p:sp>
      <p:sp>
        <p:nvSpPr>
          <p:cNvPr id="13" name="Прямоугольная выноска 12"/>
          <p:cNvSpPr/>
          <p:nvPr/>
        </p:nvSpPr>
        <p:spPr bwMode="auto">
          <a:xfrm>
            <a:off x="3286116" y="2428868"/>
            <a:ext cx="2643206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в честь иконы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Божией Матери «Всех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Скорбящих Радость»</a:t>
            </a: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6215074" y="2428868"/>
            <a:ext cx="2571768" cy="2071702"/>
          </a:xfrm>
          <a:prstGeom prst="wedgeRect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/>
            <a:endParaRPr lang="ru-RU" b="1" dirty="0"/>
          </a:p>
        </p:txBody>
      </p:sp>
      <p:pic>
        <p:nvPicPr>
          <p:cNvPr id="49154" name="Picture 2" descr="https://sobory.ru/pic/15550/15552_20180622_094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500306"/>
            <a:ext cx="1714512" cy="1119195"/>
          </a:xfrm>
          <a:prstGeom prst="rect">
            <a:avLst/>
          </a:prstGeom>
          <a:noFill/>
        </p:spPr>
      </p:pic>
      <p:pic>
        <p:nvPicPr>
          <p:cNvPr id="49157" name="Picture 5" descr="https://sun9-9.userapi.com/impf/c628830/v628830547/2215c/oMPLvoiRfXw.jpg?size=460x502&amp;quality=96&amp;sign=f75f291b2ffff2230332b0a4e334898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500306"/>
            <a:ext cx="1738294" cy="1897008"/>
          </a:xfrm>
          <a:prstGeom prst="rect">
            <a:avLst/>
          </a:prstGeom>
          <a:noFill/>
        </p:spPr>
      </p:pic>
      <p:pic>
        <p:nvPicPr>
          <p:cNvPr id="49159" name="Picture 7" descr="C:\Users\Lenovoideapad330\Desktop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786322"/>
            <a:ext cx="2571768" cy="1928826"/>
          </a:xfrm>
          <a:prstGeom prst="rect">
            <a:avLst/>
          </a:prstGeom>
          <a:noFill/>
        </p:spPr>
      </p:pic>
      <p:sp>
        <p:nvSpPr>
          <p:cNvPr id="49162" name="AutoShape 10" descr="https://data.nalog.ru/css/ul2018/img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9164" name="AutoShape 12" descr="https://data.nalog.ru/css/ul2018/img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9165" name="Picture 13" descr="C:\Users\Lenovoideapad330\Desktop\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857760"/>
            <a:ext cx="2643206" cy="1714512"/>
          </a:xfrm>
          <a:prstGeom prst="rect">
            <a:avLst/>
          </a:prstGeom>
          <a:noFill/>
        </p:spPr>
      </p:pic>
      <p:pic>
        <p:nvPicPr>
          <p:cNvPr id="49166" name="Picture 14" descr="C:\Users\Lenovoideapad330\Desktop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4929198"/>
            <a:ext cx="2667018" cy="1571636"/>
          </a:xfrm>
          <a:prstGeom prst="rect">
            <a:avLst/>
          </a:prstGeom>
          <a:noFill/>
        </p:spPr>
      </p:pic>
      <p:sp>
        <p:nvSpPr>
          <p:cNvPr id="49168" name="AutoShape 16" descr="https://data.nalog.ru/css/ul2018/img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9170" name="AutoShape 18" descr="https://data.nalog.ru/css/ul2018/img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9172" name="AutoShape 20" descr="https://data.nalog.ru/css/ul2018/img/logo-foote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9176" name="Picture 24" descr="https://avatars.mds.yandex.net/i?id=1e2e29188327ab82103b68458dc019736c07cc26-8497122-images-thumbs&amp;n=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786" y="2571744"/>
            <a:ext cx="1714512" cy="1764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 and Dialogues">
  <a:themeElements>
    <a:clrScheme name="Communications and Dialogues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Communications and Dialogu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Communications and Dialog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800</Words>
  <Application>Microsoft Office PowerPoint</Application>
  <PresentationFormat>Экран (4:3)</PresentationFormat>
  <Paragraphs>211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Communications and Dialogues</vt:lpstr>
      <vt:lpstr>       Ханты-Мансийский автономный округ-Югра бюджетное  учреждение Ханты-Мансийского автономного округа-Югры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округ-Югра бюджетное  учреждение Ханты-Мансийского автономного округа-Югры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  <vt:lpstr>       Ханты-Мансийский автономный округ-  Югра бюджетное  учреждение Ханты-Мансийского автономного округа- Югры «Лангепасский комплексный центр социального обслуживания населения»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1.</dc:title>
  <dc:creator>Маша</dc:creator>
  <cp:lastModifiedBy>CHCHERINA</cp:lastModifiedBy>
  <cp:revision>166</cp:revision>
  <dcterms:created xsi:type="dcterms:W3CDTF">2022-03-08T12:28:00Z</dcterms:created>
  <dcterms:modified xsi:type="dcterms:W3CDTF">2023-09-11T09:08:15Z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2C8F3F42D4AA46348519557C04F883C5</vt:lpwstr>
  </property>
  <property fmtid="{D5CDD505-2E9C-101B-9397-08002B2CF9AE}" pid="3" name="KSOProductBuildVer">
    <vt:lpwstr>1049-11.2.0.11219</vt:lpwstr>
  </property>
</Properties>
</file>