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56" r:id="rId2"/>
    <p:sldId id="257" r:id="rId3"/>
    <p:sldId id="260" r:id="rId4"/>
    <p:sldId id="261" r:id="rId5"/>
    <p:sldId id="262" r:id="rId6"/>
    <p:sldId id="259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6615766-1094-4A09-AE7D-ED437C2DB682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52411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34149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615766-1094-4A09-AE7D-ED437C2DB682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98788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615766-1094-4A09-AE7D-ED437C2DB682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357835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615766-1094-4A09-AE7D-ED437C2DB682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39142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64631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58504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104335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615766-1094-4A09-AE7D-ED437C2DB682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11259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03534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615766-1094-4A09-AE7D-ED437C2DB682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7394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9989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23351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14706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5203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4502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9178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15766-1094-4A09-AE7D-ED437C2DB682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2063C-F81D-4F87-BF85-16E1EDB37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14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ransition spd="slow">
    <p:wipe/>
  </p:transition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hmcpd.ru/novosti/699-marafon-zameshchayushchikh-semej" TargetMode="External"/><Relationship Id="rId2" Type="http://schemas.openxmlformats.org/officeDocument/2006/relationships/hyperlink" Target="https://centr-aprel.ru/press-centre/events/marafon-dlya-zameshchayushchikh-roditeley-2023/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zamrodugra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t.me/zamrodugr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70D9C7-FA2E-F34C-7BB8-2047E2414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4836" y="2279747"/>
            <a:ext cx="8462327" cy="2298505"/>
          </a:xfrm>
          <a:noFill/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normalizeH="0" baseline="0" noProof="0" dirty="0">
                <a:ln w="13462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nstantia" panose="02030602050306030303" pitchFamily="18" charset="0"/>
                <a:cs typeface="Times New Roman" pitchFamily="18" charset="0"/>
              </a:rPr>
              <a:t>МАРАФОН</a:t>
            </a:r>
            <a:br>
              <a:rPr kumimoji="0" lang="ru-RU" sz="2800" b="1" i="1" u="none" strike="noStrike" kern="0" normalizeH="0" baseline="0" noProof="0" dirty="0">
                <a:ln w="13462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nstantia" panose="02030602050306030303" pitchFamily="18" charset="0"/>
                <a:cs typeface="Times New Roman" pitchFamily="18" charset="0"/>
              </a:rPr>
            </a:br>
            <a:r>
              <a:rPr kumimoji="0" lang="ru-RU" sz="2800" b="1" i="1" u="none" strike="noStrike" kern="0" normalizeH="0" baseline="0" noProof="0" dirty="0">
                <a:ln w="13462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nstantia" panose="02030602050306030303" pitchFamily="18" charset="0"/>
                <a:cs typeface="Times New Roman" pitchFamily="18" charset="0"/>
              </a:rPr>
              <a:t>для</a:t>
            </a:r>
            <a:r>
              <a:rPr kumimoji="0" lang="ru-RU" sz="2800" b="1" i="1" u="none" strike="noStrike" kern="0" normalizeH="0" noProof="0" dirty="0">
                <a:ln w="13462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nstantia" panose="02030602050306030303" pitchFamily="18" charset="0"/>
                <a:cs typeface="Times New Roman" pitchFamily="18" charset="0"/>
              </a:rPr>
              <a:t> замещающих родителей </a:t>
            </a:r>
            <a:br>
              <a:rPr kumimoji="0" lang="ru-RU" sz="2800" b="1" i="1" u="none" strike="noStrike" kern="0" normalizeH="0" noProof="0" dirty="0">
                <a:ln w="13462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nstantia" panose="02030602050306030303" pitchFamily="18" charset="0"/>
                <a:cs typeface="Times New Roman" pitchFamily="18" charset="0"/>
              </a:rPr>
            </a:br>
            <a:r>
              <a:rPr kumimoji="0" lang="ru-RU" sz="2800" b="1" i="1" u="none" strike="noStrike" kern="0" normalizeH="0" noProof="0" dirty="0">
                <a:ln w="13462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nstantia" panose="02030602050306030303" pitchFamily="18" charset="0"/>
                <a:cs typeface="Times New Roman" pitchFamily="18" charset="0"/>
              </a:rPr>
              <a:t>в муниципальных образованиях Ханты-Мансийского </a:t>
            </a:r>
            <a:br>
              <a:rPr kumimoji="0" lang="ru-RU" sz="2800" b="1" i="1" u="none" strike="noStrike" kern="0" normalizeH="0" noProof="0" dirty="0">
                <a:ln w="13462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nstantia" panose="02030602050306030303" pitchFamily="18" charset="0"/>
                <a:cs typeface="Times New Roman" pitchFamily="18" charset="0"/>
              </a:rPr>
            </a:br>
            <a:r>
              <a:rPr kumimoji="0" lang="ru-RU" sz="2800" b="1" i="1" u="none" strike="noStrike" kern="0" normalizeH="0" noProof="0" dirty="0">
                <a:ln w="13462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nstantia" panose="02030602050306030303" pitchFamily="18" charset="0"/>
                <a:cs typeface="Times New Roman" pitchFamily="18" charset="0"/>
              </a:rPr>
              <a:t>автономного округа-Югры</a:t>
            </a:r>
            <a:endParaRPr lang="ru-RU" sz="2800" dirty="0">
              <a:latin typeface="Constantia" panose="0203060205030603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94F189-FD25-2261-35BD-707F8A6E5B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607" y="262104"/>
            <a:ext cx="1854931" cy="185493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87FA1C7-D9DA-F4F1-A272-2BF58E24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064" y="553783"/>
            <a:ext cx="1327601" cy="13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98F5A10F-92E6-12A1-1C0D-0227ADC9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761" y="553783"/>
            <a:ext cx="1217357" cy="1225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keys-of-moon-spring-flowers">
            <a:hlinkClick r:id="" action="ppaction://media"/>
            <a:extLst>
              <a:ext uri="{FF2B5EF4-FFF2-40B4-BE49-F238E27FC236}">
                <a16:creationId xmlns:a16="http://schemas.microsoft.com/office/drawing/2014/main" id="{A7C2022D-5D56-01D4-03CF-8456AC4031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9780.775"/>
                  <p14:fade ou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92192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511">
        <p:wipe/>
      </p:transition>
    </mc:Choice>
    <mc:Fallback xmlns="">
      <p:transition spd="slow" advTm="3511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1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443" y="2246246"/>
            <a:ext cx="9998765" cy="390607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16 февраля 2023 года создана Региональная ассоциация замещающих семей Югры, в которую на сегодня входят родительские объединения из 22 муниципальных образований округа.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Цель - сплочение и развитие регионального родительского сообщества для выявления и решения проблем в замещающих семьях, предупреждению вторичного сиротства, профилактики жестокого обращения с детьми.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Инициатор создания - Региональная общественная организация ХМАО– Югры по социальной и правовой поддержке семьи «Семья».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E8FFB3-436A-FAED-3F6F-9619B1003E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72" y="92226"/>
            <a:ext cx="1925418" cy="192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32475"/>
      </p:ext>
    </p:extLst>
  </p:cSld>
  <p:clrMapOvr>
    <a:masterClrMapping/>
  </p:clrMapOvr>
  <p:transition spd="slow" advTm="6544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9" y="2156790"/>
            <a:ext cx="5742821" cy="397565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С июня 2023 года в городах Нижневартовск, Сургут, Ханты-Мансийск проводится Марафон для замещающих родителей в муниципальных образованиях округа, где также принимают участие представители отделов опеки и попечительства управлений социальной защиты населения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421E45-DEC0-6965-8A2B-1927FB5A7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27" y="482127"/>
            <a:ext cx="4167082" cy="589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04680"/>
      </p:ext>
    </p:extLst>
  </p:cSld>
  <p:clrMapOvr>
    <a:masterClrMapping/>
  </p:clrMapOvr>
  <p:transition spd="slow" advTm="5725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71869"/>
            <a:ext cx="5691809" cy="43433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Основная цель Марафона – развитие общественных объединений замещающих родителей муниципальных образований, совершенствование родительских навыков по воспитанию несовершеннолетних подопечных, обмен успешными практиками семейной заботы о детях-сиротах и детях, оставшихся без попечения родителей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ED99A2-C496-58FA-B487-6091E9BE2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1301183"/>
            <a:ext cx="4875143" cy="47153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4F9F9A-E0C2-6C48-6292-74DB40701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56" y="0"/>
            <a:ext cx="1580860" cy="158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71036"/>
      </p:ext>
    </p:extLst>
  </p:cSld>
  <p:clrMapOvr>
    <a:masterClrMapping/>
  </p:clrMapOvr>
  <p:transition spd="slow" advTm="6058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3139" y="2418522"/>
            <a:ext cx="4565916" cy="284921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Уже более 150 замещающих родителей приняли участие в 19 мастер-классах, тренингах, практикумах опытных специалистов учреждений, подведомственных </a:t>
            </a:r>
            <a:r>
              <a:rPr lang="ru-RU" sz="2400" dirty="0" err="1">
                <a:latin typeface="Constantia" panose="02030602050306030303" pitchFamily="18" charset="0"/>
              </a:rPr>
              <a:t>Депсоцразвития</a:t>
            </a:r>
            <a:r>
              <a:rPr lang="ru-RU" sz="2400" dirty="0">
                <a:latin typeface="Constantia" panose="02030602050306030303" pitchFamily="18" charset="0"/>
              </a:rPr>
              <a:t> Югры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4F9F9A-E0C2-6C48-6292-74DB407012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56" y="0"/>
            <a:ext cx="1580860" cy="158086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30C4FA-4001-E6A4-05B8-D5060647A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50" y="1235761"/>
            <a:ext cx="4876390" cy="487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21248"/>
      </p:ext>
    </p:extLst>
  </p:cSld>
  <p:clrMapOvr>
    <a:masterClrMapping/>
  </p:clrMapOvr>
  <p:transition spd="slow" advTm="5198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907" y="1948608"/>
            <a:ext cx="10345666" cy="440249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Этапы Марафона для замещающих родителей в муниципальных образованиях округа</a:t>
            </a:r>
          </a:p>
          <a:p>
            <a:pPr marL="447675" indent="-4476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Constantia" panose="02030602050306030303" pitchFamily="18" charset="0"/>
              </a:rPr>
              <a:t>6 июня 2023 года – г. Нижневартовск для приемных родителей Нижневартовска и Нижневартовского района, Радужного, Мегиона, Лангепаса, Покачи </a:t>
            </a:r>
          </a:p>
          <a:p>
            <a:pPr marL="447675" indent="-4476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dirty="0">
                <a:latin typeface="Constantia" panose="02030602050306030303" pitchFamily="18" charset="0"/>
              </a:rPr>
              <a:t>9 июня 2023 года – г. Сургут для замещающих семей муниципальных образований Сургута и Сургутского района, Пыть-Яха, Нефтеюганска и Нефтеюганского района</a:t>
            </a:r>
          </a:p>
          <a:p>
            <a:pPr marL="44767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70C0"/>
                </a:solidFill>
                <a:latin typeface="Constantia" panose="0203060205030603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https://centr-aprel.ru/press-centre/events/marafon-dlya-zameshchayushchikh-roditeley-2023/</a:t>
            </a:r>
            <a:endParaRPr lang="ru-RU" sz="2400" dirty="0">
              <a:solidFill>
                <a:srgbClr val="0070C0"/>
              </a:solidFill>
              <a:latin typeface="Constantia" panose="02030602050306030303" pitchFamily="18" charset="0"/>
            </a:endParaRPr>
          </a:p>
          <a:p>
            <a:pPr marL="447675" indent="-447675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sz="2400" dirty="0">
                <a:latin typeface="Constantia" panose="02030602050306030303" pitchFamily="18" charset="0"/>
              </a:rPr>
              <a:t>16 июня 2023 года – г. Ханты-Мансийск для приемных родителей Ханты-Мансийска и Ханты-Мансийского района, Нягани и Октябрьского района, Кондинского района Югорска, Урая</a:t>
            </a:r>
          </a:p>
          <a:p>
            <a:pPr marL="0" indent="44767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70C0"/>
                </a:solidFill>
                <a:latin typeface="Constantia" panose="0203060205030603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http://hmcpd.ru/novosti/699-marafon-zameshchayushchikh-semej</a:t>
            </a:r>
            <a:endParaRPr lang="ru-RU" sz="2400" dirty="0">
              <a:latin typeface="Constantia" panose="02030602050306030303" pitchFamily="18" charset="0"/>
            </a:endParaRP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84FBD4-25D4-B99F-3D76-727D17FEE7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56" y="0"/>
            <a:ext cx="1580860" cy="158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746">
        <p:wipe/>
      </p:transition>
    </mc:Choice>
    <mc:Fallback xmlns="">
      <p:transition spd="slow" advTm="4746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087" y="1580860"/>
            <a:ext cx="9121351" cy="147375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Региональная ассоциация замещающих семей Югры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телеграмм-канал </a:t>
            </a:r>
            <a:r>
              <a:rPr lang="ru-RU" sz="2400" dirty="0">
                <a:solidFill>
                  <a:srgbClr val="0070C0"/>
                </a:solidFill>
                <a:latin typeface="Constantia" panose="0203060205030603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https://t.me/zamrodugra</a:t>
            </a:r>
            <a:endParaRPr lang="ru-RU" sz="2400" dirty="0">
              <a:solidFill>
                <a:srgbClr val="0070C0"/>
              </a:solidFill>
              <a:latin typeface="Constantia" panose="02030602050306030303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ВКонтакте: </a:t>
            </a:r>
            <a:r>
              <a:rPr lang="ru-RU" sz="2400" dirty="0">
                <a:solidFill>
                  <a:srgbClr val="0070C0"/>
                </a:solidFill>
                <a:latin typeface="Constantia" panose="0203060205030603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https://vk.com/zamrodugra</a:t>
            </a:r>
            <a:endParaRPr lang="ru-RU" sz="2400" dirty="0">
              <a:solidFill>
                <a:srgbClr val="0070C0"/>
              </a:solidFill>
              <a:latin typeface="Constantia" panose="02030602050306030303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2400" dirty="0">
              <a:latin typeface="Constantia" panose="0203060205030603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Constantia" panose="02030602050306030303" pitchFamily="18" charset="0"/>
            </a:endParaRP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84FBD4-25D4-B99F-3D76-727D17FEE7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56" y="0"/>
            <a:ext cx="1580860" cy="15808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DFC810-D0C9-7A4C-04C8-D7D78BA48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087" y="3219360"/>
            <a:ext cx="4661991" cy="31079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5BBD24-2F03-972A-0DE7-7C95C0FD97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4176" y="3346823"/>
            <a:ext cx="4279602" cy="285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4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503">
        <p:wipe/>
      </p:transition>
    </mc:Choice>
    <mc:Fallback xmlns="">
      <p:transition spd="slow" advTm="4503">
        <p:wipe/>
      </p:transition>
    </mc:Fallback>
  </mc:AlternateContent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323</TotalTime>
  <Words>296</Words>
  <Application>Microsoft Office PowerPoint</Application>
  <PresentationFormat>Широкоэкранный</PresentationFormat>
  <Paragraphs>17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Constantia</vt:lpstr>
      <vt:lpstr>Wingdings</vt:lpstr>
      <vt:lpstr>След самолета</vt:lpstr>
      <vt:lpstr>МАРАФОН для замещающих родителей  в муниципальных образованиях Ханты-Мансийского  автономного округа-Югры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Интерактивный справочник для замещающих семей по подготовке воспитанников к самостоятельной жизни «Азбука выпускника»</dc:title>
  <dc:creator>Светлана Грехова</dc:creator>
  <cp:lastModifiedBy> Овчинникова Елена Викторовна </cp:lastModifiedBy>
  <cp:revision>4</cp:revision>
  <dcterms:created xsi:type="dcterms:W3CDTF">2023-09-13T16:45:05Z</dcterms:created>
  <dcterms:modified xsi:type="dcterms:W3CDTF">2023-10-12T04:59:22Z</dcterms:modified>
</cp:coreProperties>
</file>