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7D"/>
    <a:srgbClr val="F4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402DE-26BB-4BCF-8C93-FAD04400B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779E9-AF53-4413-A8D8-51A79B25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FC1D1-4967-46F6-9270-AC67D122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151C5-9675-4FB3-A9E1-FD0F2FB2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79930-0BE6-49A1-A29D-CF7A1C20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DA46F-E6BC-44AA-B58D-49120D92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54BB4-C058-47B3-8EF7-64F6C3A2B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824D2-D888-4EED-A085-B86A9527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370FD-550A-4EC7-BB53-EE8C19D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D87EC-1D54-4194-A781-26A5597A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80194E-D98B-4BA2-A51A-DE04AE185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494E7-53D1-4CF5-AC5E-C2480168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E343D-BBED-4E14-963D-4A30736E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37E36-EE47-49EA-BF1B-CD52DC3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17537-53D1-45A6-BA59-DC207219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2C2B7-CE0A-4658-AEC2-82AF0DA7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B046E-161B-4BB1-A676-11F3DD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A17F6-C435-4845-BFEE-E8A623ED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7316F-6109-4405-9414-87F39F80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8A77-2DB6-462B-8270-6BFD8CFB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7E0C-1179-4206-AFE4-A73ECB0B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10BB4-C028-4A2B-98CA-A9556EF4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F20AA-8A4B-4E15-A3BE-0CAF05BE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E7456-E016-4761-B408-D9CE7B1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B7BA6-E90B-4E14-BA27-B46C8D26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2D98-52C5-47B5-B417-63C89FE5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B561C-CEC7-402D-8CBB-6A9DDB694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B95F8-CF15-4FC7-BDC7-F51454A6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B6361F-5F19-40F3-891D-549FE8A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FA8284-D1E7-41A4-822B-C00C5DFA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D8FA-EA52-465F-9124-BDEABB7C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EFF65-54A1-4E1A-8120-57A25C7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FEAA8-17A9-4249-925D-50777103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A22EE-BF1F-4DC5-BB8B-43D28BA8F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D19C23-57FB-4209-8767-F31F572BD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3EE85C-7EB8-42AA-91FB-6C0EFD0E6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3C7340-93AA-4C65-8866-71A0B0B0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B1775B-CCD5-4285-83A5-C37E76D5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7084F-0F76-4F6C-B3A2-88DE97A3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5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12071-D261-4C55-B474-A09501B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B00C2-48A6-4916-BA50-297E331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B7390B-A0BF-43B0-B3A4-56E53B7F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0CE8A-5981-47CE-8A7F-386F264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EC44EF-6268-4A0A-859F-FFC7D2A7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76BE1E-50CE-49A4-AF16-864B9120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FADB8D-4669-4D10-AEA2-F79D2FE1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A1A8-FFE3-46AF-85F7-479E2F78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CCA0D-F639-476C-9738-242EB327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20F67-7508-4B22-B3CB-19A1F7F0E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839AA-F882-4E5E-BB6B-6225854B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8003C-5651-4F49-9BC5-219AE705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CEB2F-0D53-4ADD-99E7-C112696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C86DC-0CDB-4049-B538-82D7B87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B32F26-FA4E-4A1B-8BB8-6900265CC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D723E6-485C-468C-AF43-DDA51CFD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8E253-E8E8-4466-9AE5-DDB85406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823DC-F4A4-4C98-8CA9-F2A1C7FA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83BF1F-26AA-4C9D-BA95-79E88E5C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3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DD5F-4DCD-447D-B670-4DBCB81B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3381E-F4D7-4182-A9FA-AEA9A7250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7DC95-BFE5-454C-93CC-2E3F4B36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B549-C0D1-4656-A5BD-ED58A8F4A0D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011CE-06C8-400C-902D-50E72699B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5F93A-C940-48B1-A252-BEA86810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5" y="24582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5D317D"/>
                </a:solidFill>
                <a:latin typeface="Actay Wide Bd"/>
              </a:rPr>
              <a:t>Социальная неделя </a:t>
            </a:r>
            <a:br>
              <a:rPr lang="ru-RU" sz="3200" b="1" i="1" dirty="0">
                <a:solidFill>
                  <a:srgbClr val="5D317D"/>
                </a:solidFill>
                <a:latin typeface="Actay Wide Bd"/>
              </a:rPr>
            </a:br>
            <a:r>
              <a:rPr lang="ru-RU" sz="3200" b="1" i="1" dirty="0">
                <a:solidFill>
                  <a:srgbClr val="5D317D"/>
                </a:solidFill>
                <a:latin typeface="Actay Wide Bd"/>
              </a:rPr>
              <a:t>«Объединяя усилия» в Ханты-Мансийском автономном округе — </a:t>
            </a:r>
            <a:r>
              <a:rPr lang="ru-RU" sz="3200" b="1" i="1" dirty="0" err="1">
                <a:solidFill>
                  <a:srgbClr val="5D317D"/>
                </a:solidFill>
                <a:latin typeface="Actay Wide Bd"/>
              </a:rPr>
              <a:t>Югре</a:t>
            </a:r>
            <a:endParaRPr lang="ru-RU" sz="2000" b="1" i="1" dirty="0">
              <a:solidFill>
                <a:srgbClr val="5D317D"/>
              </a:solidFill>
              <a:latin typeface="Actay Wide Bd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85" y="441157"/>
            <a:ext cx="6099060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2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6" y="305343"/>
            <a:ext cx="6015473" cy="5642376"/>
          </a:xfrm>
        </p:spPr>
        <p:txBody>
          <a:bodyPr>
            <a:normAutofit/>
          </a:bodyPr>
          <a:lstStyle/>
          <a:p>
            <a:br>
              <a:rPr lang="ru-RU" sz="2800" i="1" u="sng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2800" b="1" i="1" u="sng" dirty="0">
                <a:solidFill>
                  <a:srgbClr val="5D317D"/>
                </a:solidFill>
                <a:latin typeface="Actay Wide Bd" pitchFamily="50" charset="-52"/>
              </a:rPr>
              <a:t>«Дыхательные упражнения»</a:t>
            </a:r>
            <a:br>
              <a:rPr lang="ru-RU" sz="2800" i="1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2800" b="1" dirty="0"/>
              <a:t> </a:t>
            </a:r>
            <a:br>
              <a:rPr lang="ru-RU" sz="2800" b="1" dirty="0">
                <a:solidFill>
                  <a:srgbClr val="5D317D"/>
                </a:solidFill>
              </a:rPr>
            </a:br>
            <a:r>
              <a:rPr lang="ru-RU" sz="2800" b="1" i="1" dirty="0">
                <a:solidFill>
                  <a:srgbClr val="5D317D"/>
                </a:solidFill>
              </a:rPr>
              <a:t>Метод четырёхфазного дыхания. Одновременно тренирует нервную, дыхательную, энергетическую и кровеносную системы:</a:t>
            </a:r>
            <a:br>
              <a:rPr lang="ru-RU" sz="2800" b="1" i="1" dirty="0">
                <a:solidFill>
                  <a:srgbClr val="5D317D"/>
                </a:solidFill>
              </a:rPr>
            </a:br>
            <a:br>
              <a:rPr lang="ru-RU" sz="2800" b="1" i="1" dirty="0">
                <a:solidFill>
                  <a:srgbClr val="5D317D"/>
                </a:solidFill>
              </a:rPr>
            </a:br>
            <a:r>
              <a:rPr lang="ru-RU" sz="2800" b="1" i="1" dirty="0">
                <a:solidFill>
                  <a:srgbClr val="5D317D"/>
                </a:solidFill>
              </a:rPr>
              <a:t>1. Предельно глубокий равномерный вдох. </a:t>
            </a:r>
            <a:br>
              <a:rPr lang="ru-RU" sz="2800" b="1" i="1" dirty="0">
                <a:solidFill>
                  <a:srgbClr val="5D317D"/>
                </a:solidFill>
              </a:rPr>
            </a:br>
            <a:r>
              <a:rPr lang="ru-RU" sz="2800" b="1" i="1" dirty="0">
                <a:solidFill>
                  <a:srgbClr val="5D317D"/>
                </a:solidFill>
              </a:rPr>
              <a:t>2. Задержка на вдохе. </a:t>
            </a:r>
            <a:br>
              <a:rPr lang="ru-RU" sz="2800" b="1" i="1" dirty="0">
                <a:solidFill>
                  <a:srgbClr val="5D317D"/>
                </a:solidFill>
              </a:rPr>
            </a:br>
            <a:r>
              <a:rPr lang="ru-RU" sz="2800" b="1" i="1" dirty="0">
                <a:solidFill>
                  <a:srgbClr val="5D317D"/>
                </a:solidFill>
              </a:rPr>
              <a:t>3. Свободный естественный выдох.</a:t>
            </a:r>
            <a:br>
              <a:rPr lang="ru-RU" sz="2800" b="1" i="1" dirty="0">
                <a:solidFill>
                  <a:srgbClr val="5D317D"/>
                </a:solidFill>
              </a:rPr>
            </a:br>
            <a:r>
              <a:rPr lang="ru-RU" sz="2800" b="1" i="1" dirty="0">
                <a:solidFill>
                  <a:srgbClr val="5D317D"/>
                </a:solidFill>
              </a:rPr>
              <a:t>4. Задержка на выдохе. </a:t>
            </a:r>
            <a:br>
              <a:rPr lang="ru-RU" sz="2800" dirty="0"/>
            </a:br>
            <a:endParaRPr lang="ru-RU" sz="2800" i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 descr="3.1(2).jpg"/>
          <p:cNvPicPr>
            <a:picLocks noChangeAspect="1"/>
          </p:cNvPicPr>
          <p:nvPr/>
        </p:nvPicPr>
        <p:blipFill>
          <a:blip r:embed="rId3" cstate="print"/>
          <a:srcRect l="3574" r="3641"/>
          <a:stretch>
            <a:fillRect/>
          </a:stretch>
        </p:blipFill>
        <p:spPr>
          <a:xfrm>
            <a:off x="6582031" y="613083"/>
            <a:ext cx="3118839" cy="189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5768338" cy="132556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5D317D"/>
                </a:solidFill>
                <a:latin typeface="Actay Wide Bd" pitchFamily="50" charset="-52"/>
              </a:rPr>
              <a:t>«Ритмы»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9" y="1524504"/>
            <a:ext cx="7423318" cy="463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6" y="305344"/>
            <a:ext cx="8890479" cy="65024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u="sng" dirty="0">
                <a:solidFill>
                  <a:srgbClr val="5D317D"/>
                </a:solidFill>
                <a:latin typeface="Actay Wide Bd" pitchFamily="50" charset="-52"/>
              </a:rPr>
              <a:t>«Музыкально-коммуникативные игры»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5"/>
          <a:stretch>
            <a:fillRect/>
          </a:stretch>
        </p:blipFill>
        <p:spPr>
          <a:xfrm>
            <a:off x="972064" y="1540474"/>
            <a:ext cx="3470295" cy="237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xXx\Downloads\Screenshot_20231002_153726_WhatsApp.jpg"/>
          <p:cNvPicPr>
            <a:picLocks noChangeAspect="1" noChangeArrowheads="1"/>
          </p:cNvPicPr>
          <p:nvPr/>
        </p:nvPicPr>
        <p:blipFill>
          <a:blip r:embed="rId4" cstate="print"/>
          <a:srcRect l="12298" t="6619" r="28158" b="2269"/>
          <a:stretch>
            <a:fillRect/>
          </a:stretch>
        </p:blipFill>
        <p:spPr bwMode="auto">
          <a:xfrm>
            <a:off x="5824151" y="1573427"/>
            <a:ext cx="3385752" cy="23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xXx\Downloads\IMG-20230622-WA0040.jpg"/>
          <p:cNvPicPr>
            <a:picLocks noChangeAspect="1" noChangeArrowheads="1"/>
          </p:cNvPicPr>
          <p:nvPr/>
        </p:nvPicPr>
        <p:blipFill>
          <a:blip r:embed="rId5"/>
          <a:srcRect t="20080" b="25688"/>
          <a:stretch>
            <a:fillRect/>
          </a:stretch>
        </p:blipFill>
        <p:spPr bwMode="auto">
          <a:xfrm>
            <a:off x="3484606" y="4382529"/>
            <a:ext cx="3072762" cy="222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15546" y="972065"/>
            <a:ext cx="394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5D317D"/>
                </a:solidFill>
                <a:latin typeface="Actay Wide Bd"/>
              </a:rPr>
              <a:t>Игра-приветствие «Это кто под зонтом?»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1773" y="1087394"/>
            <a:ext cx="378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5D317D"/>
                </a:solidFill>
                <a:latin typeface="Actay Wide Bd"/>
              </a:rPr>
              <a:t>Коммуникативная игра «Остановка»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2670" y="3970638"/>
            <a:ext cx="4077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5D317D"/>
                </a:solidFill>
                <a:latin typeface="Actay Wide Bd"/>
              </a:rPr>
              <a:t>Коммуникативная игра «Репка»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40946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rgbClr val="5D317D"/>
                </a:solidFill>
                <a:latin typeface="Actay Wide Bd" pitchFamily="50" charset="-52"/>
              </a:rPr>
              <a:t>Междисциплинарная программа «</a:t>
            </a:r>
            <a:r>
              <a:rPr lang="ru-RU" sz="2800" b="1" i="1" u="sng" dirty="0" err="1">
                <a:solidFill>
                  <a:srgbClr val="5D317D"/>
                </a:solidFill>
                <a:latin typeface="Actay Wide Bd" pitchFamily="50" charset="-52"/>
              </a:rPr>
              <a:t>Нейрологоритмика</a:t>
            </a:r>
            <a:r>
              <a:rPr lang="ru-RU" sz="2800" b="1" i="1" u="sng" dirty="0">
                <a:solidFill>
                  <a:srgbClr val="5D317D"/>
                </a:solidFill>
                <a:latin typeface="Actay Wide Bd" pitchFamily="50" charset="-52"/>
              </a:rPr>
              <a:t>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362" y="1894703"/>
            <a:ext cx="894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i="1" u="sng" dirty="0">
                <a:solidFill>
                  <a:srgbClr val="5D317D"/>
                </a:solidFill>
                <a:latin typeface="Actay Wide Bd"/>
              </a:rPr>
              <a:t>Сайт </a:t>
            </a:r>
            <a:r>
              <a:rPr lang="ru-RU" b="1" dirty="0">
                <a:solidFill>
                  <a:srgbClr val="5D317D"/>
                </a:solidFill>
                <a:latin typeface="Actay Wide Bd"/>
              </a:rPr>
              <a:t>– «</a:t>
            </a:r>
            <a:r>
              <a:rPr lang="ru-RU" i="1" dirty="0">
                <a:solidFill>
                  <a:srgbClr val="5D317D"/>
                </a:solidFill>
                <a:latin typeface="Actay Wide Bd"/>
              </a:rPr>
              <a:t>Мастерская </a:t>
            </a:r>
            <a:r>
              <a:rPr lang="ru-RU" i="1" dirty="0" err="1">
                <a:solidFill>
                  <a:srgbClr val="5D317D"/>
                </a:solidFill>
                <a:latin typeface="Actay Wide Bd"/>
              </a:rPr>
              <a:t>лого</a:t>
            </a:r>
            <a:r>
              <a:rPr lang="ru-RU" i="1" dirty="0">
                <a:solidFill>
                  <a:srgbClr val="5D317D"/>
                </a:solidFill>
                <a:latin typeface="Actay Wide Bd"/>
              </a:rPr>
              <a:t>»</a:t>
            </a:r>
          </a:p>
          <a:p>
            <a:r>
              <a:rPr lang="ru-RU" b="1" i="1" u="sng" dirty="0">
                <a:solidFill>
                  <a:srgbClr val="5D317D"/>
                </a:solidFill>
                <a:latin typeface="Actay Wide Bd"/>
              </a:rPr>
              <a:t>Ссылка</a:t>
            </a:r>
            <a:r>
              <a:rPr lang="ru-RU" dirty="0">
                <a:solidFill>
                  <a:srgbClr val="5D317D"/>
                </a:solidFill>
                <a:latin typeface="Actay Wide Bd"/>
              </a:rPr>
              <a:t> - </a:t>
            </a:r>
            <a:r>
              <a:rPr lang="en-US" i="1" dirty="0">
                <a:solidFill>
                  <a:srgbClr val="5D317D"/>
                </a:solidFill>
              </a:rPr>
              <a:t>https://masterskaya-logo.ru/neyrologorytmyka?scan=fa434a71-d9d9-44d6-a093-95dd37a14db6</a:t>
            </a:r>
            <a:endParaRPr lang="ru-RU" i="1" dirty="0">
              <a:solidFill>
                <a:srgbClr val="5D317D"/>
              </a:solidFill>
              <a:latin typeface="Actay Wide Bd"/>
            </a:endParaRPr>
          </a:p>
        </p:txBody>
      </p:sp>
      <p:pic>
        <p:nvPicPr>
          <p:cNvPr id="1026" name="Picture 2" descr="C:\Users\xXx\Downloads\продвинутый-qr-код-онлайн-для-кодирования-текста-и-ссы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330" y="3280204"/>
            <a:ext cx="2420380" cy="2420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5" y="2294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D317D"/>
                </a:solidFill>
                <a:latin typeface="Actay Wide Bd" pitchFamily="50" charset="-52"/>
              </a:rPr>
              <a:t>esupovau@mail.ru</a:t>
            </a: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40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85" y="441157"/>
            <a:ext cx="6099060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798" y="453081"/>
            <a:ext cx="5196839" cy="23313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u="sng" dirty="0">
                <a:latin typeface="Actay Wide Bd"/>
              </a:rPr>
            </a:br>
            <a:r>
              <a:rPr lang="ru-RU" sz="2700" b="1" u="sng" dirty="0">
                <a:solidFill>
                  <a:srgbClr val="5D317D"/>
                </a:solidFill>
                <a:latin typeface="Actay Wide Bd"/>
              </a:rPr>
              <a:t>Развитие социально-коммуникативных навыков у детей дошкольного возраста средствами </a:t>
            </a:r>
            <a:r>
              <a:rPr lang="ru-RU" sz="2700" b="1" u="sng" dirty="0" err="1">
                <a:solidFill>
                  <a:srgbClr val="5D317D"/>
                </a:solidFill>
                <a:latin typeface="Actay Wide Bd"/>
              </a:rPr>
              <a:t>нейрологоритмики</a:t>
            </a:r>
            <a:r>
              <a:rPr lang="ru-RU" sz="2700" b="1" u="sng" dirty="0">
                <a:solidFill>
                  <a:srgbClr val="5D317D"/>
                </a:solidFill>
                <a:latin typeface="Actay Wide Bd"/>
              </a:rPr>
              <a:t>.</a:t>
            </a:r>
            <a:br>
              <a:rPr lang="ru-RU" sz="3600" dirty="0"/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189062-F7F5-4633-A19E-BA15C41D4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2" y="4037126"/>
            <a:ext cx="448466" cy="449408"/>
          </a:xfrm>
          <a:prstGeom prst="rect">
            <a:avLst/>
          </a:prstGeom>
        </p:spPr>
      </p:pic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C641535D-DFDD-418A-B3FA-54C68966C7C1}"/>
              </a:ext>
            </a:extLst>
          </p:cNvPr>
          <p:cNvSpPr txBox="1">
            <a:spLocks/>
          </p:cNvSpPr>
          <p:nvPr/>
        </p:nvSpPr>
        <p:spPr>
          <a:xfrm>
            <a:off x="1318661" y="3904735"/>
            <a:ext cx="8591458" cy="988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400" b="1" i="1" dirty="0">
                <a:solidFill>
                  <a:srgbClr val="5D317D"/>
                </a:solidFill>
                <a:latin typeface="Actay Wide Bd" pitchFamily="50" charset="-52"/>
              </a:rPr>
              <a:t>Преодоление коммуникативных, речевых и моторных нарушений путем развития и коррекции двигательной сферы ребенка в сочетании со словом и музыкой</a:t>
            </a:r>
            <a:br>
              <a:rPr lang="ru-RU" sz="2500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1026" name="Picture 2" descr="C:\Users\xXx\Desktop\Новая папка\IMG_20181110_163719.jpg"/>
          <p:cNvPicPr>
            <a:picLocks noChangeAspect="1" noChangeArrowheads="1"/>
          </p:cNvPicPr>
          <p:nvPr/>
        </p:nvPicPr>
        <p:blipFill>
          <a:blip r:embed="rId4" cstate="print"/>
          <a:srcRect l="28058" t="12372" r="37347" b="59880"/>
          <a:stretch>
            <a:fillRect/>
          </a:stretch>
        </p:blipFill>
        <p:spPr bwMode="auto">
          <a:xfrm>
            <a:off x="1004589" y="881449"/>
            <a:ext cx="2010460" cy="215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43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771927" cy="1325563"/>
          </a:xfrm>
        </p:spPr>
        <p:txBody>
          <a:bodyPr>
            <a:noAutofit/>
          </a:bodyPr>
          <a:lstStyle/>
          <a:p>
            <a:pPr indent="457200"/>
            <a:r>
              <a:rPr lang="ru-RU" sz="1800" i="1" dirty="0">
                <a:solidFill>
                  <a:srgbClr val="5D317D"/>
                </a:solidFill>
                <a:latin typeface="Actay Wide Bd"/>
              </a:rPr>
              <a:t>Все чаще можно встретить детей с нарушениями, которые указывают на </a:t>
            </a:r>
            <a:r>
              <a:rPr lang="ru-RU" sz="1800" i="1" dirty="0" err="1">
                <a:solidFill>
                  <a:srgbClr val="5D317D"/>
                </a:solidFill>
                <a:latin typeface="Actay Wide Bd"/>
              </a:rPr>
              <a:t>несформированность</a:t>
            </a:r>
            <a:r>
              <a:rPr lang="ru-RU" sz="1800" i="1" dirty="0">
                <a:solidFill>
                  <a:srgbClr val="5D317D"/>
                </a:solidFill>
                <a:latin typeface="Actay Wide Bd"/>
              </a:rPr>
              <a:t> или </a:t>
            </a:r>
            <a:r>
              <a:rPr lang="ru-RU" sz="1800" i="1" dirty="0" err="1">
                <a:solidFill>
                  <a:srgbClr val="5D317D"/>
                </a:solidFill>
                <a:latin typeface="Actay Wide Bd"/>
              </a:rPr>
              <a:t>дефицитарность</a:t>
            </a:r>
            <a:r>
              <a:rPr lang="ru-RU" sz="1800" i="1" dirty="0">
                <a:solidFill>
                  <a:srgbClr val="5D317D"/>
                </a:solidFill>
                <a:latin typeface="Actay Wide Bd"/>
              </a:rPr>
              <a:t> тех частей мозга, которые должны обеспечивать нейробиологическую базу речи (темп, ритм, речевое дыхание и т.д.).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500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2050" name="Picture 2" descr="F:\2023-2024\Мероприятия\1674394404_papik-pro-p-mozg-cheloveka-risunok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5116" y="1965772"/>
            <a:ext cx="4849602" cy="400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5196839" cy="1325563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5D317D"/>
                </a:solidFill>
                <a:latin typeface="Actay Wide Bd" pitchFamily="50" charset="-52"/>
              </a:rPr>
              <a:t>«Моторно-неловкие дети»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500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30" y="1737796"/>
            <a:ext cx="7048339" cy="469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5768338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5D317D"/>
                </a:solidFill>
                <a:latin typeface="Actay Wide Bd" pitchFamily="50" charset="-52"/>
              </a:rPr>
              <a:t>«Дети, которые быстро устают, не хватает энергии»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48" y="1664822"/>
            <a:ext cx="6980399" cy="46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5768338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5D317D"/>
                </a:solidFill>
                <a:latin typeface="Actay Wide Bd" pitchFamily="50" charset="-52"/>
              </a:rPr>
              <a:t>«Дети, которые не умеют играть друг с другом, не развиты социально коммуникативные навыки»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14" y="1525166"/>
            <a:ext cx="6969123" cy="437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1565189"/>
            <a:ext cx="4178435" cy="10791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i="1" dirty="0">
                <a:solidFill>
                  <a:srgbClr val="5D317D"/>
                </a:solidFill>
                <a:latin typeface="Actay Wide Bd" pitchFamily="50" charset="-52"/>
              </a:rPr>
              <a:t>Екатерина </a:t>
            </a:r>
            <a:r>
              <a:rPr lang="ru-RU" sz="2400" i="1" dirty="0" err="1">
                <a:solidFill>
                  <a:srgbClr val="5D317D"/>
                </a:solidFill>
                <a:latin typeface="Actay Wide Bd" pitchFamily="50" charset="-52"/>
              </a:rPr>
              <a:t>Балдина</a:t>
            </a:r>
            <a:r>
              <a:rPr lang="ru-RU" sz="2400" i="1" dirty="0">
                <a:solidFill>
                  <a:srgbClr val="5D317D"/>
                </a:solidFill>
                <a:latin typeface="Actay Wide Bd" pitchFamily="50" charset="-52"/>
              </a:rPr>
              <a:t> и Оксана </a:t>
            </a:r>
            <a:r>
              <a:rPr lang="ru-RU" sz="2400" i="1" dirty="0" err="1">
                <a:solidFill>
                  <a:srgbClr val="5D317D"/>
                </a:solidFill>
                <a:latin typeface="Actay Wide Bd" pitchFamily="50" charset="-52"/>
              </a:rPr>
              <a:t>Лисенкова</a:t>
            </a:r>
            <a:endParaRPr lang="ru-RU" sz="2400" i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3848922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95" y="1170239"/>
            <a:ext cx="4152716" cy="311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2023-2024\Мероприятия\maxresdefault.jpg"/>
          <p:cNvPicPr>
            <a:picLocks noChangeAspect="1" noChangeArrowheads="1"/>
          </p:cNvPicPr>
          <p:nvPr/>
        </p:nvPicPr>
        <p:blipFill>
          <a:blip r:embed="rId4"/>
          <a:srcRect l="21334" t="7568" r="5000" b="-1862"/>
          <a:stretch>
            <a:fillRect/>
          </a:stretch>
        </p:blipFill>
        <p:spPr bwMode="auto">
          <a:xfrm>
            <a:off x="576648" y="2929632"/>
            <a:ext cx="4308390" cy="310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07676" y="4687330"/>
            <a:ext cx="306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5D317D"/>
                </a:solidFill>
                <a:latin typeface="Actay Wide Bd"/>
              </a:rPr>
              <a:t>Анна Владимировна Семенович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6" y="305343"/>
            <a:ext cx="9162327" cy="1325563"/>
          </a:xfrm>
        </p:spPr>
        <p:txBody>
          <a:bodyPr>
            <a:noAutofit/>
          </a:bodyPr>
          <a:lstStyle/>
          <a:p>
            <a:r>
              <a:rPr lang="ru-RU" sz="1800" b="1" i="1" u="sng" dirty="0">
                <a:solidFill>
                  <a:srgbClr val="5D317D"/>
                </a:solidFill>
                <a:latin typeface="Actay Wide Bd" pitchFamily="50" charset="-52"/>
              </a:rPr>
              <a:t>Моторный онтогенез </a:t>
            </a:r>
            <a:r>
              <a:rPr lang="ru-RU" sz="1800" i="1" dirty="0">
                <a:solidFill>
                  <a:srgbClr val="5D317D"/>
                </a:solidFill>
                <a:latin typeface="Actay Wide Bd" pitchFamily="50" charset="-52"/>
              </a:rPr>
              <a:t>–индивидуальное двигательное развитие ребенка с рождения до года. </a:t>
            </a:r>
            <a:br>
              <a:rPr lang="ru-RU" sz="1800" i="1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1800" i="1" dirty="0">
                <a:solidFill>
                  <a:srgbClr val="5D317D"/>
                </a:solidFill>
                <a:latin typeface="Actay Wide Bd"/>
              </a:rPr>
              <a:t> </a:t>
            </a:r>
            <a:r>
              <a:rPr lang="ru-RU" sz="1800" b="1" i="1" u="sng" dirty="0">
                <a:solidFill>
                  <a:srgbClr val="5D317D"/>
                </a:solidFill>
                <a:latin typeface="Actay Wide Bd"/>
              </a:rPr>
              <a:t>Метод замещающего онтогенеза </a:t>
            </a:r>
            <a:r>
              <a:rPr lang="ru-RU" sz="1800" i="1" dirty="0">
                <a:solidFill>
                  <a:srgbClr val="5D317D"/>
                </a:solidFill>
                <a:latin typeface="Actay Wide Bd"/>
              </a:rPr>
              <a:t>- комплекс упражнений, которые помогают отработать те этапы развития, которые были пропущены или не до конца освоены ребенком до года. 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7" t="32977" r="3114" b="6478"/>
          <a:stretch/>
        </p:blipFill>
        <p:spPr>
          <a:xfrm>
            <a:off x="2150075" y="1739596"/>
            <a:ext cx="6282448" cy="445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5768338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5D317D"/>
                </a:solidFill>
                <a:latin typeface="Actay Wide Bd" pitchFamily="50" charset="-52"/>
              </a:rPr>
              <a:t> 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385327" y="174673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032" r="4340" b="5283"/>
          <a:stretch/>
        </p:blipFill>
        <p:spPr>
          <a:xfrm>
            <a:off x="1285075" y="403655"/>
            <a:ext cx="7620726" cy="59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273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Actay Wide Bd</vt:lpstr>
      <vt:lpstr>Arial</vt:lpstr>
      <vt:lpstr>Calibri</vt:lpstr>
      <vt:lpstr>Calibri Light</vt:lpstr>
      <vt:lpstr>Тема Office</vt:lpstr>
      <vt:lpstr>Социальная неделя  «Объединяя усилия» в Ханты-Мансийском автономном округе — Югре</vt:lpstr>
      <vt:lpstr> Развитие социально-коммуникативных навыков у детей дошкольного возраста средствами нейрологоритмики. </vt:lpstr>
      <vt:lpstr>Все чаще можно встретить детей с нарушениями, которые указывают на несформированность или дефицитарность тех частей мозга, которые должны обеспечивать нейробиологическую базу речи (темп, ритм, речевое дыхание и т.д.).</vt:lpstr>
      <vt:lpstr>«Моторно-неловкие дети»</vt:lpstr>
      <vt:lpstr>«Дети, которые быстро устают, не хватает энергии»</vt:lpstr>
      <vt:lpstr>«Дети, которые не умеют играть друг с другом, не развиты социально коммуникативные навыки»</vt:lpstr>
      <vt:lpstr>Екатерина Балдина и Оксана Лисенкова</vt:lpstr>
      <vt:lpstr>Моторный онтогенез –индивидуальное двигательное развитие ребенка с рождения до года.   Метод замещающего онтогенеза - комплекс упражнений, которые помогают отработать те этапы развития, которые были пропущены или не до конца освоены ребенком до года. </vt:lpstr>
      <vt:lpstr> </vt:lpstr>
      <vt:lpstr> «Дыхательные упражнения»   Метод четырёхфазного дыхания. Одновременно тренирует нервную, дыхательную, энергетическую и кровеносную системы:  1. Предельно глубокий равномерный вдох.  2. Задержка на вдохе.  3. Свободный естественный выдох. 4. Задержка на выдохе.  </vt:lpstr>
      <vt:lpstr>«Ритмы»</vt:lpstr>
      <vt:lpstr>«Музыкально-коммуникативные игры»</vt:lpstr>
      <vt:lpstr>Междисциплинарная программа «Нейрологоритмика»</vt:lpstr>
      <vt:lpstr>esupovau@mail.ru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 «Новые электронные цифровые платформы  и сервисы для повышения качества помощи  детям и семьям с детьми»</dc:title>
  <dc:creator>Анна Кудрявцева</dc:creator>
  <cp:lastModifiedBy> Овчинникова Елена Викторовна </cp:lastModifiedBy>
  <cp:revision>13</cp:revision>
  <dcterms:created xsi:type="dcterms:W3CDTF">2023-08-31T06:03:38Z</dcterms:created>
  <dcterms:modified xsi:type="dcterms:W3CDTF">2023-10-03T06:09:28Z</dcterms:modified>
</cp:coreProperties>
</file>