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63" r:id="rId4"/>
    <p:sldId id="264" r:id="rId5"/>
    <p:sldId id="260" r:id="rId6"/>
    <p:sldId id="265" r:id="rId7"/>
    <p:sldId id="262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540504"/>
      </p:ext>
    </p:extLst>
  </p:cSld>
  <p:clrMapOvr>
    <a:masterClrMapping/>
  </p:clrMapOvr>
  <p:transition spd="slow"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032558"/>
      </p:ext>
    </p:extLst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599983"/>
      </p:ext>
    </p:extLst>
  </p:cSld>
  <p:clrMapOvr>
    <a:masterClrMapping/>
  </p:clrMapOvr>
  <p:transition spd="slow" advClick="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8765863"/>
      </p:ext>
    </p:extLst>
  </p:cSld>
  <p:clrMapOvr>
    <a:masterClrMapping/>
  </p:clrMapOvr>
  <p:transition spd="slow" advClick="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254776"/>
      </p:ext>
    </p:extLst>
  </p:cSld>
  <p:clrMapOvr>
    <a:masterClrMapping/>
  </p:clrMapOvr>
  <p:transition spd="slow" advClick="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535398"/>
      </p:ext>
    </p:extLst>
  </p:cSld>
  <p:clrMapOvr>
    <a:masterClrMapping/>
  </p:clrMapOvr>
  <p:transition spd="slow" advClick="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615396"/>
      </p:ext>
    </p:extLst>
  </p:cSld>
  <p:clrMapOvr>
    <a:masterClrMapping/>
  </p:clrMapOvr>
  <p:transition spd="slow" advClick="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984677"/>
      </p:ext>
    </p:extLst>
  </p:cSld>
  <p:clrMapOvr>
    <a:masterClrMapping/>
  </p:clrMapOvr>
  <p:transition spd="slow" advClick="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97334"/>
      </p:ext>
    </p:extLst>
  </p:cSld>
  <p:clrMapOvr>
    <a:masterClrMapping/>
  </p:clrMapOvr>
  <p:transition spd="slow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941137"/>
      </p:ext>
    </p:extLst>
  </p:cSld>
  <p:clrMapOvr>
    <a:masterClrMapping/>
  </p:clrMapOvr>
  <p:transition spd="slow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396895"/>
      </p:ext>
    </p:extLst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947906"/>
      </p:ext>
    </p:extLst>
  </p:cSld>
  <p:clrMapOvr>
    <a:masterClrMapping/>
  </p:clrMapOvr>
  <p:transition spd="slow"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296648"/>
      </p:ext>
    </p:extLst>
  </p:cSld>
  <p:clrMapOvr>
    <a:masterClrMapping/>
  </p:clrMapOvr>
  <p:transition spd="slow"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62977"/>
      </p:ext>
    </p:extLst>
  </p:cSld>
  <p:clrMapOvr>
    <a:masterClrMapping/>
  </p:clrMapOvr>
  <p:transition spd="slow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985852"/>
      </p:ext>
    </p:extLst>
  </p:cSld>
  <p:clrMapOvr>
    <a:masterClrMapping/>
  </p:clrMapOvr>
  <p:transition spd="slow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702361"/>
      </p:ext>
    </p:extLst>
  </p:cSld>
  <p:clrMapOvr>
    <a:masterClrMapping/>
  </p:clrMapOvr>
  <p:transition spd="slow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50585"/>
      </p:ext>
    </p:extLst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5766-1094-4A09-AE7D-ED437C2DB682}" type="datetimeFigureOut">
              <a:rPr lang="ru-RU" smtClean="0"/>
              <a:t>12.08.2024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2063C-F81D-4F87-BF85-16E1EDB37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78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ransition spd="slow" advClick="0"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hmcpd.ru/proekt-dobrye-peremen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0D9C7-FA2E-F34C-7BB8-2047E241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326" y="2344480"/>
            <a:ext cx="8309113" cy="2169040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dirty="0">
                <a:latin typeface="Constantia" panose="02030602050306030303" pitchFamily="18" charset="0"/>
              </a:rPr>
              <a:t>Практика межведомственного взаимодействия поддержки замещающих семей 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«Грани успешного родительства»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8B263-3C48-64C2-56C9-73D395DBE78A}"/>
              </a:ext>
            </a:extLst>
          </p:cNvPr>
          <p:cNvSpPr txBox="1"/>
          <p:nvPr/>
        </p:nvSpPr>
        <p:spPr>
          <a:xfrm>
            <a:off x="2408326" y="244171"/>
            <a:ext cx="7792278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>
                <a:latin typeface="Constantia" panose="02030602050306030303" pitchFamily="18" charset="0"/>
              </a:rPr>
              <a:t>Департамент социального развития Ханты-Мансийского автономного округа - Югры</a:t>
            </a:r>
          </a:p>
          <a:p>
            <a:pPr>
              <a:spcAft>
                <a:spcPts val="1000"/>
              </a:spcAft>
            </a:pPr>
            <a:r>
              <a:rPr lang="ru-RU" dirty="0">
                <a:latin typeface="Constantia" panose="02030602050306030303" pitchFamily="18" charset="0"/>
              </a:rPr>
              <a:t>Управление социальной защиты населения, опеки и попечительства по г. Ханты-Мансийску и Ханты-Мансийскому району</a:t>
            </a:r>
          </a:p>
          <a:p>
            <a:pPr>
              <a:spcAft>
                <a:spcPts val="1000"/>
              </a:spcAft>
            </a:pPr>
            <a:r>
              <a:rPr lang="ru-RU" dirty="0">
                <a:latin typeface="Constantia" panose="02030602050306030303" pitchFamily="18" charset="0"/>
              </a:rPr>
              <a:t>БУ ХМАО – Югры «Ханты-Мансийский центр содействия семейному воспитанию»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D263E-6A59-FD02-734D-3A63CFC98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4" r="8872" b="11183"/>
          <a:stretch/>
        </p:blipFill>
        <p:spPr>
          <a:xfrm>
            <a:off x="248478" y="0"/>
            <a:ext cx="1719470" cy="21369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37A0AF-B9BB-624C-2631-8FE03F3F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82" y="244171"/>
            <a:ext cx="1411871" cy="13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27561"/>
      </p:ext>
    </p:extLst>
  </p:cSld>
  <p:clrMapOvr>
    <a:masterClrMapping/>
  </p:clrMapOvr>
  <p:transition spd="slow" advTm="2225">
    <p:wipe/>
  </p:transition>
  <p:extLst>
    <p:ext uri="{E180D4A7-C9FB-4DFB-919C-405C955672EB}">
      <p14:showEvtLst xmlns:p14="http://schemas.microsoft.com/office/powerpoint/2010/main">
        <p14:playEvt time="2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470" y="2299584"/>
            <a:ext cx="4995499" cy="26934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onstantia" panose="02030602050306030303" pitchFamily="18" charset="0"/>
              </a:rPr>
              <a:t>Выступление Олейниковой О.И, начальника Управления опеки и попечительства Администрации г. Ханты-Мансийска,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на межрегиональной конференции «Десятилетие детства. Счастливая семья – счастливые дети», г. Сургут, 27 мая 2022 года</a:t>
            </a:r>
            <a:endParaRPr lang="ru-RU" b="1" i="1" dirty="0">
              <a:latin typeface="Constantia" panose="0203060205030603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019" y="120670"/>
            <a:ext cx="1414395" cy="1329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9E08BA-03F7-E6C2-4E27-EE1E4935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417" y="1449713"/>
            <a:ext cx="3432590" cy="48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8005"/>
      </p:ext>
    </p:extLst>
  </p:cSld>
  <p:clrMapOvr>
    <a:masterClrMapping/>
  </p:clrMapOvr>
  <p:transition spd="slow" advTm="3632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0D9C7-FA2E-F34C-7BB8-2047E241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727" y="1387120"/>
            <a:ext cx="5417211" cy="756529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dirty="0">
                <a:latin typeface="Constantia" panose="02030602050306030303" pitchFamily="18" charset="0"/>
              </a:rPr>
              <a:t>Спасибо за внимание!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8B263-3C48-64C2-56C9-73D395DBE78A}"/>
              </a:ext>
            </a:extLst>
          </p:cNvPr>
          <p:cNvSpPr txBox="1"/>
          <p:nvPr/>
        </p:nvSpPr>
        <p:spPr>
          <a:xfrm>
            <a:off x="1967949" y="2572651"/>
            <a:ext cx="9650894" cy="2898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latin typeface="Constantia" panose="02030602050306030303" pitchFamily="18" charset="0"/>
              </a:rPr>
              <a:t>БУ  ХМАО – Югры «Ханты-Мансийский центр содействия семейному воспитанию»</a:t>
            </a:r>
          </a:p>
          <a:p>
            <a:r>
              <a:rPr lang="ru-RU" b="1" dirty="0">
                <a:latin typeface="Constantia" panose="02030602050306030303" pitchFamily="18" charset="0"/>
              </a:rPr>
              <a:t>628011, Ханты-Мансийский автономный округ – Югра (Тюменская область) </a:t>
            </a:r>
          </a:p>
          <a:p>
            <a:pPr>
              <a:spcAft>
                <a:spcPts val="1000"/>
              </a:spcAft>
            </a:pPr>
            <a:r>
              <a:rPr lang="ru-RU" b="1" dirty="0">
                <a:latin typeface="Constantia" panose="02030602050306030303" pitchFamily="18" charset="0"/>
              </a:rPr>
              <a:t>г. Ханты-Мансийск, улица Свердлова, дом 23 </a:t>
            </a:r>
          </a:p>
          <a:p>
            <a:pPr algn="r">
              <a:spcAft>
                <a:spcPts val="600"/>
              </a:spcAft>
            </a:pPr>
            <a:r>
              <a:rPr lang="ru-RU" b="1" dirty="0">
                <a:latin typeface="Constantia" panose="02030602050306030303" pitchFamily="18" charset="0"/>
              </a:rPr>
              <a:t>тел./факс: 8 (3467) 32-07-93 </a:t>
            </a:r>
          </a:p>
          <a:p>
            <a:pPr algn="r">
              <a:spcAft>
                <a:spcPts val="600"/>
              </a:spcAft>
            </a:pPr>
            <a:r>
              <a:rPr lang="ru-RU" b="1" dirty="0">
                <a:latin typeface="Constantia" panose="02030602050306030303" pitchFamily="18" charset="0"/>
              </a:rPr>
              <a:t>E-mail: HMCSSV@admhmao.ru</a:t>
            </a:r>
          </a:p>
          <a:p>
            <a:pPr algn="r">
              <a:spcAft>
                <a:spcPts val="600"/>
              </a:spcAft>
            </a:pPr>
            <a:r>
              <a:rPr lang="ru-RU" b="1" dirty="0">
                <a:latin typeface="Constantia" panose="02030602050306030303" pitchFamily="18" charset="0"/>
              </a:rPr>
              <a:t>http://hmcpd.ru</a:t>
            </a:r>
          </a:p>
          <a:p>
            <a:pPr algn="r">
              <a:spcAft>
                <a:spcPts val="600"/>
              </a:spcAft>
            </a:pPr>
            <a:r>
              <a:rPr lang="ru-RU" b="1" dirty="0">
                <a:latin typeface="Constantia" panose="02030602050306030303" pitchFamily="18" charset="0"/>
              </a:rPr>
              <a:t>https://vk.com/hmcpd</a:t>
            </a:r>
          </a:p>
          <a:p>
            <a:pPr algn="r">
              <a:spcAft>
                <a:spcPts val="600"/>
              </a:spcAft>
            </a:pPr>
            <a:r>
              <a:rPr lang="ru-RU" b="1" dirty="0">
                <a:latin typeface="Constantia" panose="02030602050306030303" pitchFamily="18" charset="0"/>
              </a:rPr>
              <a:t>https://ok.ru/hmcpd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D263E-6A59-FD02-734D-3A63CFC98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4" r="8872" b="11183"/>
          <a:stretch/>
        </p:blipFill>
        <p:spPr>
          <a:xfrm>
            <a:off x="248478" y="0"/>
            <a:ext cx="1719470" cy="21369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37A0AF-B9BB-624C-2631-8FE03F3F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82" y="244171"/>
            <a:ext cx="1411871" cy="13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8813"/>
      </p:ext>
    </p:extLst>
  </p:cSld>
  <p:clrMapOvr>
    <a:masterClrMapping/>
  </p:clrMapOvr>
  <p:transition spd="slow" advTm="2225">
    <p:wipe/>
  </p:transition>
  <p:extLst>
    <p:ext uri="{E180D4A7-C9FB-4DFB-919C-405C955672EB}">
      <p14:showEvtLst xmlns:p14="http://schemas.microsoft.com/office/powerpoint/2010/main">
        <p14:playEvt time="2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487" y="1668374"/>
            <a:ext cx="10296941" cy="475230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Цель:</a:t>
            </a:r>
            <a:r>
              <a:rPr lang="ru-RU" sz="2400" dirty="0">
                <a:latin typeface="Constantia" panose="02030602050306030303" pitchFamily="18" charset="0"/>
              </a:rPr>
              <a:t>  Минимизация рисков вторичного сиротства на этапе адаптации приемного ребенка в семье и на этапе взросления при подготовке к самостоятельной жизни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1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География реализации практики:</a:t>
            </a:r>
            <a:r>
              <a:rPr lang="ru-RU" sz="2400" dirty="0">
                <a:latin typeface="Constantia" panose="02030602050306030303" pitchFamily="18" charset="0"/>
              </a:rPr>
              <a:t>  г. Ханты-Мансийск и Ханты-Мансийский район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100" b="1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Целевая группа:   </a:t>
            </a:r>
            <a:r>
              <a:rPr lang="ru-RU" sz="2400" dirty="0">
                <a:latin typeface="Constantia" panose="02030602050306030303" pitchFamily="18" charset="0"/>
              </a:rPr>
              <a:t>Замещающие семьи города и района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300" dirty="0">
              <a:latin typeface="Constantia" panose="02030602050306030303" pitchFamily="18" charset="0"/>
            </a:endParaRPr>
          </a:p>
          <a:p>
            <a:pPr marL="88900" indent="-88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Практическая значимость:   </a:t>
            </a:r>
            <a:r>
              <a:rPr lang="ru-RU" sz="2400" dirty="0">
                <a:latin typeface="Constantia" panose="02030602050306030303" pitchFamily="18" charset="0"/>
              </a:rPr>
              <a:t>Формирование новых компетенций замещающих  родителей по воспитанию детей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13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Основной способ реализации практики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dirty="0">
                <a:latin typeface="Constantia" panose="02030602050306030303" pitchFamily="18" charset="0"/>
              </a:rPr>
              <a:t>Создание индивидуальных программ комплексного сопровождения замещающих семей, воспитывающих несовершеннолетних подопечных, принятых из семей, состоящих в социально опасном положении, во взаимодействии с социальными, образовательными организациями, медицинскими учреждениями, учреждениями дополнительного образования, общественными организациями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780" y="339332"/>
            <a:ext cx="1236069" cy="11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2475"/>
      </p:ext>
    </p:extLst>
  </p:cSld>
  <p:clrMapOvr>
    <a:masterClrMapping/>
  </p:clrMapOvr>
  <p:transition spd="slow" advTm="3632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487" y="1520687"/>
            <a:ext cx="10147851" cy="472108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Основные инструменты практики: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ru-RU" b="1" i="1" dirty="0">
                <a:latin typeface="Constantia" panose="02030602050306030303" pitchFamily="18" charset="0"/>
              </a:rPr>
              <a:t>Технология индивидуализации подготовки и сопровождения замещающих семей </a:t>
            </a:r>
          </a:p>
          <a:p>
            <a:pPr marL="4476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>
                <a:latin typeface="Constantia" panose="02030602050306030303" pitchFamily="18" charset="0"/>
              </a:rPr>
              <a:t>Разработана АНО ДПО «Институт социальных услуг и инноваций «ВЕКТОР»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(г. Пермь). Позволяет своевременно выявлять наличие и определять степень выраженности факторов риска дезадаптации ребенка в замещающей семье, адаптировать программы подготовки и сопровождения в соответствии с индивидуальными особенностями и потребностями семьи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 startAt="2"/>
            </a:pPr>
            <a:r>
              <a:rPr lang="ru-RU" b="1" i="1" dirty="0">
                <a:latin typeface="Constantia" panose="02030602050306030303" pitchFamily="18" charset="0"/>
              </a:rPr>
              <a:t>Технологии помощи и поддержки детям, испытавшим травматические события</a:t>
            </a:r>
          </a:p>
          <a:p>
            <a:pPr marL="4476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>
                <a:latin typeface="Constantia" panose="02030602050306030303" pitchFamily="18" charset="0"/>
              </a:rPr>
              <a:t>Реализуются в рамках проекта «Добрые перемены» с 01.09.2023 по 31.12.2024 </a:t>
            </a:r>
          </a:p>
          <a:p>
            <a:pPr marL="4476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>
                <a:latin typeface="Constantia" panose="02030602050306030303" pitchFamily="18" charset="0"/>
                <a:hlinkClick r:id="rId2"/>
              </a:rPr>
              <a:t>https://hmcpd.ru/proekt-dobrye-peremeny</a:t>
            </a:r>
            <a:endParaRPr lang="ru-RU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454" y="339331"/>
            <a:ext cx="141439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75176"/>
      </p:ext>
    </p:extLst>
  </p:cSld>
  <p:clrMapOvr>
    <a:masterClrMapping/>
  </p:clrMapOvr>
  <p:transition spd="slow" advTm="3632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183" y="1196904"/>
            <a:ext cx="10147851" cy="210709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ДОБРЫЕ ПЕРЕМЕНЫ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latin typeface="Constantia" panose="02030602050306030303" pitchFamily="18" charset="0"/>
              </a:rPr>
              <a:t>Защита прав и реабилитация детей-сирот, находящихся  детском доме и переживших травму жестокого обращения в семье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800" b="1" dirty="0">
              <a:latin typeface="Constantia" panose="020306020503060303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i="1" dirty="0">
                <a:latin typeface="Constantia" panose="02030602050306030303" pitchFamily="18" charset="0"/>
              </a:rPr>
              <a:t>Ресурсы программы в интернете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i="1" dirty="0">
                <a:latin typeface="Constantia" panose="02030602050306030303" pitchFamily="18" charset="0"/>
              </a:rPr>
              <a:t>Переходите со ссылкам, подписывайтесь!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i="1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453" y="228230"/>
            <a:ext cx="1414395" cy="1329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7FA3AD-ED5B-4215-9FD5-C19BEAD68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" y="3865164"/>
            <a:ext cx="846592" cy="846592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02D052F4-0ECF-0CCD-D057-AB95D8E4798C}"/>
              </a:ext>
            </a:extLst>
          </p:cNvPr>
          <p:cNvSpPr/>
          <p:nvPr/>
        </p:nvSpPr>
        <p:spPr>
          <a:xfrm>
            <a:off x="4637382" y="3858154"/>
            <a:ext cx="950708" cy="853602"/>
          </a:xfrm>
          <a:prstGeom prst="ellipse">
            <a:avLst/>
          </a:prstGeom>
          <a:solidFill>
            <a:srgbClr val="B89112"/>
          </a:solidFill>
          <a:ln>
            <a:solidFill>
              <a:srgbClr val="B891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ДП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E79C3F-A003-58FD-45BE-1008E6B7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446" y="3930478"/>
            <a:ext cx="872328" cy="872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1341AC-C14A-622F-80FB-7D65F8D136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7515" r="7633" b="7953"/>
          <a:stretch/>
        </p:blipFill>
        <p:spPr>
          <a:xfrm>
            <a:off x="1690934" y="3533097"/>
            <a:ext cx="1621552" cy="16394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ED870D-E9A2-DAFD-1D43-D5827F7154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25"/>
          <a:stretch/>
        </p:blipFill>
        <p:spPr>
          <a:xfrm>
            <a:off x="5622113" y="3533097"/>
            <a:ext cx="1751602" cy="1667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9F74C2-5556-C067-25CF-F4FC79851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8513" y="3533097"/>
            <a:ext cx="1575881" cy="1613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B8A49C-3E8B-FD81-F24D-A5170838329E}"/>
              </a:ext>
            </a:extLst>
          </p:cNvPr>
          <p:cNvSpPr txBox="1"/>
          <p:nvPr/>
        </p:nvSpPr>
        <p:spPr>
          <a:xfrm>
            <a:off x="545104" y="5439394"/>
            <a:ext cx="3400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Страница программы в </a:t>
            </a:r>
            <a:r>
              <a:rPr lang="en-US" sz="2000" dirty="0">
                <a:latin typeface="Constantia" panose="02030602050306030303" pitchFamily="18" charset="0"/>
              </a:rPr>
              <a:t>VK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046B3-4FBC-F351-6647-643275841617}"/>
              </a:ext>
            </a:extLst>
          </p:cNvPr>
          <p:cNvSpPr txBox="1"/>
          <p:nvPr/>
        </p:nvSpPr>
        <p:spPr>
          <a:xfrm>
            <a:off x="4817471" y="5429287"/>
            <a:ext cx="295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Лэндинг программы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18C38-FE67-E1E6-AC2C-3CF06A767BB8}"/>
              </a:ext>
            </a:extLst>
          </p:cNvPr>
          <p:cNvSpPr txBox="1"/>
          <p:nvPr/>
        </p:nvSpPr>
        <p:spPr>
          <a:xfrm>
            <a:off x="8286232" y="5448192"/>
            <a:ext cx="336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Страница фонда в </a:t>
            </a:r>
            <a:r>
              <a:rPr lang="en-US" sz="2000" dirty="0">
                <a:latin typeface="Constantia" panose="02030602050306030303" pitchFamily="18" charset="0"/>
              </a:rPr>
              <a:t>Telegram</a:t>
            </a:r>
            <a:endParaRPr lang="ru-RU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2591"/>
      </p:ext>
    </p:extLst>
  </p:cSld>
  <p:clrMapOvr>
    <a:masterClrMapping/>
  </p:clrMapOvr>
  <p:transition spd="slow" advTm="3632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48" y="1539166"/>
            <a:ext cx="10257184" cy="48502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b="1" dirty="0">
                <a:latin typeface="Constantia" panose="02030602050306030303" pitchFamily="18" charset="0"/>
              </a:rPr>
              <a:t>Мониторинг реализации практики </a:t>
            </a:r>
            <a:r>
              <a:rPr lang="ru-RU" sz="2000" dirty="0">
                <a:latin typeface="Constantia" panose="02030602050306030303" pitchFamily="18" charset="0"/>
              </a:rPr>
              <a:t>представлен блоками: 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ru-RU" sz="2000" b="1" dirty="0">
                <a:latin typeface="Constantia" panose="02030602050306030303" pitchFamily="18" charset="0"/>
              </a:rPr>
              <a:t>правовой блок </a:t>
            </a:r>
            <a:r>
              <a:rPr lang="ru-RU" sz="2000" dirty="0">
                <a:latin typeface="Constantia" panose="02030602050306030303" pitchFamily="18" charset="0"/>
              </a:rPr>
              <a:t>содержит документы, отражающие управленческие решения для реализации практики и регулирующие межведомственное взаимодействие по вопросу социального сопровождения замещающих семей; 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ru-RU" sz="2000" b="1" dirty="0">
                <a:latin typeface="Constantia" panose="02030602050306030303" pitchFamily="18" charset="0"/>
              </a:rPr>
              <a:t>обучающий блок</a:t>
            </a:r>
            <a:r>
              <a:rPr lang="ru-RU" sz="2000" dirty="0">
                <a:latin typeface="Constantia" panose="02030602050306030303" pitchFamily="18" charset="0"/>
              </a:rPr>
              <a:t> включает формы сбора информации об обучении всех участников реализации практики: </a:t>
            </a:r>
          </a:p>
          <a:p>
            <a:pPr marL="447675" indent="-1793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Constantia" panose="02030602050306030303" pitchFamily="18" charset="0"/>
              </a:rPr>
              <a:t>специалистов организаций и учреждений, </a:t>
            </a:r>
          </a:p>
          <a:p>
            <a:pPr marL="447675" indent="-1793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Constantia" panose="02030602050306030303" pitchFamily="18" charset="0"/>
              </a:rPr>
              <a:t>законных представителей, воспитывающих приемных детей, принятых из семей, состоящих в социально опасном положении;</a:t>
            </a:r>
          </a:p>
          <a:p>
            <a:pPr marL="268288" indent="-268288">
              <a:lnSpc>
                <a:spcPct val="100000"/>
              </a:lnSpc>
              <a:spcBef>
                <a:spcPts val="900"/>
              </a:spcBef>
              <a:spcAft>
                <a:spcPts val="1200"/>
              </a:spcAft>
              <a:buFont typeface="+mj-lt"/>
              <a:buAutoNum type="arabicParenR" startAt="3"/>
            </a:pPr>
            <a:r>
              <a:rPr lang="ru-RU" sz="2000" b="1" dirty="0">
                <a:latin typeface="Constantia" panose="02030602050306030303" pitchFamily="18" charset="0"/>
              </a:rPr>
              <a:t>методический блок </a:t>
            </a:r>
            <a:r>
              <a:rPr lang="ru-RU" sz="2000" dirty="0">
                <a:latin typeface="Constantia" panose="02030602050306030303" pitchFamily="18" charset="0"/>
              </a:rPr>
              <a:t>содержит формы сбора и решения трудных случаев в работе специалистов, вовлеченных в реализацию практики; </a:t>
            </a:r>
          </a:p>
          <a:p>
            <a:pPr marL="268288" indent="-268288">
              <a:lnSpc>
                <a:spcPct val="100000"/>
              </a:lnSpc>
              <a:spcBef>
                <a:spcPts val="900"/>
              </a:spcBef>
              <a:spcAft>
                <a:spcPts val="1200"/>
              </a:spcAft>
              <a:buFont typeface="+mj-lt"/>
              <a:buAutoNum type="arabicParenR" startAt="3"/>
            </a:pPr>
            <a:r>
              <a:rPr lang="ru-RU" sz="2000" b="1" dirty="0">
                <a:latin typeface="Constantia" panose="02030602050306030303" pitchFamily="18" charset="0"/>
              </a:rPr>
              <a:t>информационный блок</a:t>
            </a:r>
            <a:r>
              <a:rPr lang="ru-RU" sz="2000" dirty="0">
                <a:latin typeface="Constantia" panose="02030602050306030303" pitchFamily="18" charset="0"/>
              </a:rPr>
              <a:t> включает формы сбора кейсов о реализации практики,  отчеты исполнения плана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454" y="339331"/>
            <a:ext cx="1414395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2353"/>
      </p:ext>
    </p:extLst>
  </p:cSld>
  <p:clrMapOvr>
    <a:masterClrMapping/>
  </p:clrMapOvr>
  <p:transition spd="slow" advTm="3632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46578"/>
            <a:ext cx="6122504" cy="448394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dirty="0">
                <a:latin typeface="Constantia" panose="02030602050306030303" pitchFamily="18" charset="0"/>
              </a:rPr>
              <a:t>Ожидаемые результаты практики</a:t>
            </a:r>
            <a:endParaRPr lang="ru-RU" dirty="0">
              <a:latin typeface="Constantia" panose="02030602050306030303" pitchFamily="18" charset="0"/>
            </a:endParaRP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ru-RU" dirty="0">
                <a:latin typeface="Constantia" panose="02030602050306030303" pitchFamily="18" charset="0"/>
              </a:rPr>
              <a:t>объединение специалистов оказывающих помощь и поддержку замещающим семьям, в том числе, воспитывающим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подростков-сирот из семей, находящихся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в социально опасном положении,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в профессиональное сообщество на основе межведомственного взаимодействия, 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ru-RU" dirty="0">
                <a:latin typeface="Constantia" panose="02030602050306030303" pitchFamily="18" charset="0"/>
              </a:rPr>
              <a:t>снижение рисков вторичного сиротства на этапе адаптации приемного ребенка в семье и на этапе взросления при подготовке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к самостоятельной жизни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019" y="120670"/>
            <a:ext cx="1414395" cy="13290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D4B19C-87CC-79A3-579C-BF9C241B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155" y="1679713"/>
            <a:ext cx="3613259" cy="48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69154"/>
      </p:ext>
    </p:extLst>
  </p:cSld>
  <p:clrMapOvr>
    <a:masterClrMapping/>
  </p:clrMapOvr>
  <p:transition spd="slow" advTm="3632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374" y="1449713"/>
            <a:ext cx="7543800" cy="497869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dirty="0">
                <a:latin typeface="Constantia" panose="02030602050306030303" pitchFamily="18" charset="0"/>
              </a:rPr>
              <a:t>Результаты реализации практики</a:t>
            </a:r>
            <a:endParaRPr lang="ru-RU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onstantia" panose="02030602050306030303" pitchFamily="18" charset="0"/>
              </a:rPr>
              <a:t>16 февраля 2023 года создана </a:t>
            </a:r>
            <a:r>
              <a:rPr lang="ru-RU" b="1" i="1" dirty="0">
                <a:latin typeface="Constantia" panose="02030602050306030303" pitchFamily="18" charset="0"/>
              </a:rPr>
              <a:t>Региональная ассоциация замещающих семей Югры</a:t>
            </a:r>
            <a:r>
              <a:rPr lang="ru-RU" dirty="0">
                <a:latin typeface="Constantia" panose="02030602050306030303" pitchFamily="18" charset="0"/>
              </a:rPr>
              <a:t>, в которую на сегодня входят родительские объединения из 22 муниципальных образований округа.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i="1" dirty="0">
                <a:latin typeface="Constantia" panose="02030602050306030303" pitchFamily="18" charset="0"/>
              </a:rPr>
              <a:t>Цель</a:t>
            </a:r>
            <a:r>
              <a:rPr lang="ru-RU" dirty="0">
                <a:latin typeface="Constantia" panose="02030602050306030303" pitchFamily="18" charset="0"/>
              </a:rPr>
              <a:t> - сплочение и развитие регионального родительского сообщества для выявления и решения проблем в замещающих семьях, предупреждению вторичного сиротства, профилактики жестокого обращения с детьми.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i="1" dirty="0">
                <a:latin typeface="Constantia" panose="02030602050306030303" pitchFamily="18" charset="0"/>
              </a:rPr>
              <a:t>Инициатор создания </a:t>
            </a:r>
            <a:r>
              <a:rPr lang="ru-RU" dirty="0">
                <a:latin typeface="Constantia" panose="02030602050306030303" pitchFamily="18" charset="0"/>
              </a:rPr>
              <a:t>- Региональная общественная организация ХМАО– Югры по социальной и правовой поддержке семьи «Семья»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019" y="120670"/>
            <a:ext cx="1414395" cy="1329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717A1-C784-7982-47AF-B31248E92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" y="2100186"/>
            <a:ext cx="3386213" cy="33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648"/>
      </p:ext>
    </p:extLst>
  </p:cSld>
  <p:clrMapOvr>
    <a:masterClrMapping/>
  </p:clrMapOvr>
  <p:transition spd="slow" advTm="3632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669" y="2107138"/>
            <a:ext cx="4901332" cy="34849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onstantia" panose="02030602050306030303" pitchFamily="18" charset="0"/>
              </a:rPr>
              <a:t>16 июня 2023 года </a:t>
            </a:r>
            <a:r>
              <a:rPr lang="ru-RU" b="1" i="1" dirty="0">
                <a:latin typeface="Constantia" panose="02030602050306030303" pitchFamily="18" charset="0"/>
              </a:rPr>
              <a:t>58 приемных родителей и представители опеки и попечительства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Ханты-Мансийска и Ханты-Мансийского района, Нягани и Октябрьского района, Кондинского района, Югорска, Урая познакомились с эффективными практиками воспитания несовершеннолетних подопечных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019" y="120670"/>
            <a:ext cx="1414395" cy="1329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E119B-9AED-32F6-B278-F3FF2D533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35" y="1609191"/>
            <a:ext cx="4875143" cy="47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1045"/>
      </p:ext>
    </p:extLst>
  </p:cSld>
  <p:clrMapOvr>
    <a:masterClrMapping/>
  </p:clrMapOvr>
  <p:transition spd="slow" advTm="3632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E3237-457D-61E6-4847-B2291B5A8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713" y="1580321"/>
            <a:ext cx="5410024" cy="465011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latin typeface="Constantia" panose="02030602050306030303" pitchFamily="18" charset="0"/>
              </a:rPr>
              <a:t>В течение 2020-2023 гг., по состоянию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на 01.06.2024 г. на территориях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г. Ханты-Мансийска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и Ханты-Мансийского района </a:t>
            </a:r>
            <a:r>
              <a:rPr lang="ru-RU" b="1" i="1" dirty="0">
                <a:latin typeface="Constantia" panose="02030602050306030303" pitchFamily="18" charset="0"/>
              </a:rPr>
              <a:t>возвратов детей, принятых на воспитание в замещающие семьи, нет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Constantia" panose="02030602050306030303" pitchFamily="18" charset="0"/>
              </a:rPr>
              <a:t>Составлено и реализуются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>
                <a:latin typeface="Constantia" panose="02030602050306030303" pitchFamily="18" charset="0"/>
              </a:rPr>
              <a:t>15 Индивидуальных программ комплексного сопровождения замещающих семей</a:t>
            </a:r>
            <a:r>
              <a:rPr lang="ru-RU" dirty="0">
                <a:latin typeface="Constantia" panose="02030602050306030303" pitchFamily="18" charset="0"/>
              </a:rPr>
              <a:t>, воспитывающих несовершеннолетних подопечных принятых из семей, состоящих </a:t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в социально опасном положении</a:t>
            </a:r>
            <a:endParaRPr lang="ru-RU" b="1" i="1" dirty="0">
              <a:latin typeface="Constantia" panose="0203060205030603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ru-RU" b="1" i="1" dirty="0">
              <a:latin typeface="Constantia" panose="0203060205030603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6DAA7-4FC4-DD3B-E83C-AB67F0E9E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019" y="120670"/>
            <a:ext cx="1414395" cy="1329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2A3BF0-FE72-B1DD-3B50-41AD741A9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3" y="1959231"/>
            <a:ext cx="5189723" cy="38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8571"/>
      </p:ext>
    </p:extLst>
  </p:cSld>
  <p:clrMapOvr>
    <a:masterClrMapping/>
  </p:clrMapOvr>
  <p:transition spd="slow" advTm="3632">
    <p:wipe/>
  </p:transition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433</TotalTime>
  <Words>691</Words>
  <Application>Microsoft Office PowerPoint</Application>
  <PresentationFormat>Широкоэкранный</PresentationFormat>
  <Paragraphs>61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Constantia</vt:lpstr>
      <vt:lpstr>Wingdings</vt:lpstr>
      <vt:lpstr>След самолета</vt:lpstr>
      <vt:lpstr>Практика межведомственного взаимодействия поддержки замещающих семей  «Грани успешного родительства»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Интерактивный справочник для замещающих семей по подготовке воспитанников к самостоятельной жизни «Азбука выпускника»</dc:title>
  <dc:creator>Светлана Грехова</dc:creator>
  <cp:lastModifiedBy> Овчинникова Елена Викторовна </cp:lastModifiedBy>
  <cp:revision>8</cp:revision>
  <dcterms:created xsi:type="dcterms:W3CDTF">2023-09-13T16:45:05Z</dcterms:created>
  <dcterms:modified xsi:type="dcterms:W3CDTF">2024-08-12T06:33:36Z</dcterms:modified>
</cp:coreProperties>
</file>