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81" r:id="rId3"/>
    <p:sldId id="291" r:id="rId4"/>
    <p:sldId id="284" r:id="rId5"/>
    <p:sldId id="257" r:id="rId6"/>
    <p:sldId id="258" r:id="rId7"/>
    <p:sldId id="280" r:id="rId8"/>
    <p:sldId id="285" r:id="rId9"/>
    <p:sldId id="290" r:id="rId10"/>
    <p:sldId id="278" r:id="rId11"/>
    <p:sldId id="272" r:id="rId12"/>
    <p:sldId id="282" r:id="rId13"/>
    <p:sldId id="279" r:id="rId14"/>
    <p:sldId id="286" r:id="rId15"/>
    <p:sldId id="259" r:id="rId16"/>
    <p:sldId id="273" r:id="rId17"/>
    <p:sldId id="270" r:id="rId18"/>
    <p:sldId id="266" r:id="rId19"/>
    <p:sldId id="287" r:id="rId20"/>
    <p:sldId id="288" r:id="rId21"/>
    <p:sldId id="289" r:id="rId22"/>
    <p:sldId id="261" r:id="rId23"/>
  </p:sldIdLst>
  <p:sldSz cx="12192000" cy="6858000"/>
  <p:notesSz cx="6858000" cy="9947275"/>
  <p:embeddedFontLst>
    <p:embeddedFont>
      <p:font typeface="Arial Narrow" panose="020B0606020202030204" pitchFamily="3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Montserrat" panose="020B0604020202020204" charset="-52"/>
      <p:regular r:id="rId33"/>
      <p:bold r:id="rId34"/>
      <p:italic r:id="rId35"/>
      <p:boldItalic r:id="rId36"/>
    </p:embeddedFont>
    <p:embeddedFont>
      <p:font typeface="Montserrat Black" panose="020B0604020202020204" charset="-52"/>
      <p:bold r:id="rId37"/>
      <p:boldItalic r:id="rId38"/>
    </p:embeddedFont>
    <p:embeddedFont>
      <p:font typeface="Montserrat SemiBold" panose="020B0604020202020204" charset="-52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i9UBovmY4iNpKhDI8WJPxHsutL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920"/>
    <a:srgbClr val="FBAC18"/>
    <a:srgbClr val="37C2F2"/>
    <a:srgbClr val="CC0099"/>
    <a:srgbClr val="ED1C24"/>
    <a:srgbClr val="115FAD"/>
    <a:srgbClr val="8F368B"/>
    <a:srgbClr val="F9EA0B"/>
    <a:srgbClr val="54B84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4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font" Target="fonts/font17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6DE992-898C-486A-991D-C7BD8127DD8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B64491F-A556-4421-AFB8-4523FFB3676F}">
      <dgm:prSet phldrT="[Текст]" custT="1"/>
      <dgm:spPr>
        <a:solidFill>
          <a:srgbClr val="8F368B"/>
        </a:solidFill>
      </dgm:spPr>
      <dgm:t>
        <a:bodyPr/>
        <a:lstStyle/>
        <a:p>
          <a:pPr algn="just">
            <a:buFont typeface="Symbol" panose="05050102010706020507" pitchFamily="18" charset="2"/>
            <a:buChar char=""/>
          </a:pPr>
          <a:r>
            <a:rPr lang="ru-RU" sz="1800" b="1" dirty="0">
              <a:latin typeface="Montserrat SemiBold" panose="020B0604020202020204" charset="-52"/>
            </a:rPr>
            <a:t>21.07.2022-10.08.2022</a:t>
          </a:r>
        </a:p>
      </dgm:t>
    </dgm:pt>
    <dgm:pt modelId="{EB58F708-F3A1-4C00-9491-9C34E4E7CCC9}" type="parTrans" cxnId="{7EE3F5BC-00E5-437B-BFFE-EDFDFA78F7E2}">
      <dgm:prSet/>
      <dgm:spPr/>
      <dgm:t>
        <a:bodyPr/>
        <a:lstStyle/>
        <a:p>
          <a:endParaRPr lang="ru-RU"/>
        </a:p>
      </dgm:t>
    </dgm:pt>
    <dgm:pt modelId="{1D6C6652-64F0-4FD5-9E9B-544160548AE1}" type="sibTrans" cxnId="{7EE3F5BC-00E5-437B-BFFE-EDFDFA78F7E2}">
      <dgm:prSet/>
      <dgm:spPr/>
      <dgm:t>
        <a:bodyPr/>
        <a:lstStyle/>
        <a:p>
          <a:endParaRPr lang="ru-RU"/>
        </a:p>
      </dgm:t>
    </dgm:pt>
    <dgm:pt modelId="{F94B82C6-FB09-483F-8B72-C18CB6163488}">
      <dgm:prSet custT="1"/>
      <dgm:spPr>
        <a:solidFill>
          <a:srgbClr val="115FAD"/>
        </a:solidFill>
      </dgm:spPr>
      <dgm:t>
        <a:bodyPr/>
        <a:lstStyle/>
        <a:p>
          <a:pPr algn="just">
            <a:buFont typeface="Symbol" panose="05050102010706020507" pitchFamily="18" charset="2"/>
            <a:buChar char=""/>
          </a:pPr>
          <a:r>
            <a:rPr lang="ru-RU" sz="1800" b="1" i="0" dirty="0">
              <a:latin typeface="Montserrat SemiBold" panose="020B0604020202020204" charset="-52"/>
            </a:rPr>
            <a:t>11.10.2022-13.10.2022</a:t>
          </a:r>
        </a:p>
      </dgm:t>
    </dgm:pt>
    <dgm:pt modelId="{CF965AE0-4160-4D04-BF7E-F3D7533B8EF0}" type="parTrans" cxnId="{28A43F12-538E-4008-890F-AD1D5296844B}">
      <dgm:prSet/>
      <dgm:spPr/>
      <dgm:t>
        <a:bodyPr/>
        <a:lstStyle/>
        <a:p>
          <a:endParaRPr lang="ru-RU"/>
        </a:p>
      </dgm:t>
    </dgm:pt>
    <dgm:pt modelId="{D95EEAC3-267C-4627-A122-2910FCF71B84}" type="sibTrans" cxnId="{28A43F12-538E-4008-890F-AD1D5296844B}">
      <dgm:prSet/>
      <dgm:spPr/>
      <dgm:t>
        <a:bodyPr/>
        <a:lstStyle/>
        <a:p>
          <a:endParaRPr lang="ru-RU"/>
        </a:p>
      </dgm:t>
    </dgm:pt>
    <dgm:pt modelId="{94F56BD5-BB8B-4096-AD68-30CB125630B5}">
      <dgm:prSet custT="1"/>
      <dgm:spPr>
        <a:solidFill>
          <a:srgbClr val="54B848"/>
        </a:solidFill>
      </dgm:spPr>
      <dgm:t>
        <a:bodyPr/>
        <a:lstStyle/>
        <a:p>
          <a:pPr algn="just">
            <a:buFont typeface="Symbol" panose="05050102010706020507" pitchFamily="18" charset="2"/>
            <a:buChar char=""/>
          </a:pPr>
          <a:r>
            <a:rPr lang="ru-RU" sz="1800" b="1" dirty="0">
              <a:latin typeface="Montserrat SemiBold" panose="020B0604020202020204" charset="-52"/>
            </a:rPr>
            <a:t>05.12.2022-25.12.2022</a:t>
          </a:r>
        </a:p>
      </dgm:t>
    </dgm:pt>
    <dgm:pt modelId="{D967422B-5996-428E-80E6-E42890D31729}" type="parTrans" cxnId="{6A4C8001-FAB7-4439-82B9-824E2832DA82}">
      <dgm:prSet/>
      <dgm:spPr/>
      <dgm:t>
        <a:bodyPr/>
        <a:lstStyle/>
        <a:p>
          <a:endParaRPr lang="ru-RU"/>
        </a:p>
      </dgm:t>
    </dgm:pt>
    <dgm:pt modelId="{58A4F60B-BF09-4287-BBD4-A6F94D668D3F}" type="sibTrans" cxnId="{6A4C8001-FAB7-4439-82B9-824E2832DA82}">
      <dgm:prSet/>
      <dgm:spPr/>
      <dgm:t>
        <a:bodyPr/>
        <a:lstStyle/>
        <a:p>
          <a:endParaRPr lang="ru-RU"/>
        </a:p>
      </dgm:t>
    </dgm:pt>
    <dgm:pt modelId="{E1A442EF-424B-4D5A-821E-2450D5DCCDA7}">
      <dgm:prSet custT="1"/>
      <dgm:spPr>
        <a:solidFill>
          <a:srgbClr val="8F368B"/>
        </a:solidFill>
      </dgm:spPr>
      <dgm:t>
        <a:bodyPr/>
        <a:lstStyle/>
        <a:p>
          <a:pPr algn="just">
            <a:buFont typeface="Symbol" panose="05050102010706020507" pitchFamily="18" charset="2"/>
            <a:buChar char=""/>
          </a:pPr>
          <a:r>
            <a:rPr lang="ru-RU" sz="1800" b="1" dirty="0">
              <a:latin typeface="Montserrat SemiBold" panose="020B0604020202020204" charset="-52"/>
            </a:rPr>
            <a:t>31.12.2022-09.01.2023</a:t>
          </a:r>
        </a:p>
      </dgm:t>
    </dgm:pt>
    <dgm:pt modelId="{D77C7DE2-4ADE-42D0-B929-1CE571EA276A}" type="parTrans" cxnId="{5A4A5EE0-8A37-416C-9DB1-E9ED89ABA6F0}">
      <dgm:prSet/>
      <dgm:spPr/>
      <dgm:t>
        <a:bodyPr/>
        <a:lstStyle/>
        <a:p>
          <a:endParaRPr lang="ru-RU"/>
        </a:p>
      </dgm:t>
    </dgm:pt>
    <dgm:pt modelId="{E72807A7-7E3B-4552-83C0-63C8C19CB545}" type="sibTrans" cxnId="{5A4A5EE0-8A37-416C-9DB1-E9ED89ABA6F0}">
      <dgm:prSet/>
      <dgm:spPr/>
      <dgm:t>
        <a:bodyPr/>
        <a:lstStyle/>
        <a:p>
          <a:endParaRPr lang="ru-RU"/>
        </a:p>
      </dgm:t>
    </dgm:pt>
    <dgm:pt modelId="{EDC60E32-065F-4379-8BD1-D38A0373FF0C}">
      <dgm:prSet custT="1"/>
      <dgm:spPr>
        <a:solidFill>
          <a:srgbClr val="115FAD"/>
        </a:solidFill>
      </dgm:spPr>
      <dgm:t>
        <a:bodyPr/>
        <a:lstStyle/>
        <a:p>
          <a:pPr algn="just">
            <a:buFont typeface="Symbol" panose="05050102010706020507" pitchFamily="18" charset="2"/>
            <a:buChar char=""/>
          </a:pPr>
          <a:r>
            <a:rPr lang="ru-RU" sz="1800" b="1" i="0" dirty="0">
              <a:latin typeface="Montserrat SemiBold" panose="020B0604020202020204" charset="-52"/>
            </a:rPr>
            <a:t>19.02.2023</a:t>
          </a:r>
        </a:p>
      </dgm:t>
    </dgm:pt>
    <dgm:pt modelId="{B436841E-9C64-4028-9705-E10EA674BEFD}" type="parTrans" cxnId="{0F36CE7F-0329-4B7C-9065-63785D7B7A7D}">
      <dgm:prSet/>
      <dgm:spPr/>
      <dgm:t>
        <a:bodyPr/>
        <a:lstStyle/>
        <a:p>
          <a:endParaRPr lang="ru-RU"/>
        </a:p>
      </dgm:t>
    </dgm:pt>
    <dgm:pt modelId="{2C1F5DC8-BDB2-4618-829F-752DC6955DBB}" type="sibTrans" cxnId="{0F36CE7F-0329-4B7C-9065-63785D7B7A7D}">
      <dgm:prSet/>
      <dgm:spPr/>
      <dgm:t>
        <a:bodyPr/>
        <a:lstStyle/>
        <a:p>
          <a:endParaRPr lang="ru-RU"/>
        </a:p>
      </dgm:t>
    </dgm:pt>
    <dgm:pt modelId="{8B1D5642-0E33-453B-AC2C-4BE4220F4588}">
      <dgm:prSet custT="1"/>
      <dgm:spPr>
        <a:solidFill>
          <a:srgbClr val="54B848"/>
        </a:solidFill>
      </dgm:spPr>
      <dgm:t>
        <a:bodyPr/>
        <a:lstStyle/>
        <a:p>
          <a:pPr algn="just">
            <a:buFont typeface="Symbol" panose="05050102010706020507" pitchFamily="18" charset="2"/>
            <a:buChar char=""/>
          </a:pPr>
          <a:r>
            <a:rPr lang="ru-RU" sz="1800" b="1" dirty="0">
              <a:latin typeface="Montserrat SemiBold" panose="020B0604020202020204" charset="-52"/>
            </a:rPr>
            <a:t>17.07.2023-06.08.2023 и 08.08.2023-27.08.2023</a:t>
          </a:r>
        </a:p>
      </dgm:t>
    </dgm:pt>
    <dgm:pt modelId="{89483600-E032-45AF-8964-9DADD2DB702F}" type="parTrans" cxnId="{E77DC7CE-AE39-4526-B423-FEF6BE604466}">
      <dgm:prSet/>
      <dgm:spPr/>
      <dgm:t>
        <a:bodyPr/>
        <a:lstStyle/>
        <a:p>
          <a:endParaRPr lang="ru-RU"/>
        </a:p>
      </dgm:t>
    </dgm:pt>
    <dgm:pt modelId="{642ACE97-4740-4DCD-B908-633F016E3D34}" type="sibTrans" cxnId="{E77DC7CE-AE39-4526-B423-FEF6BE604466}">
      <dgm:prSet/>
      <dgm:spPr/>
      <dgm:t>
        <a:bodyPr/>
        <a:lstStyle/>
        <a:p>
          <a:endParaRPr lang="ru-RU"/>
        </a:p>
      </dgm:t>
    </dgm:pt>
    <dgm:pt modelId="{11D673BE-62FB-485B-87B3-FEB0B0A62367}">
      <dgm:prSet phldrT="[Текст]" custT="1"/>
      <dgm:spPr/>
      <dgm:t>
        <a:bodyPr/>
        <a:lstStyle/>
        <a:p>
          <a:pPr algn="just">
            <a:buFont typeface="Symbol" panose="05050102010706020507" pitchFamily="18" charset="2"/>
            <a:buNone/>
          </a:pPr>
          <a:r>
            <a:rPr lang="ru-RU" sz="1800" dirty="0">
              <a:latin typeface="Montserrat SemiBold" panose="020B0604020202020204" charset="-52"/>
            </a:rPr>
            <a:t>Профильный тематический заезд «Лето в Югре» для детей, прибывших из г. Макеевки, Донецкой Народной Республики</a:t>
          </a:r>
        </a:p>
      </dgm:t>
    </dgm:pt>
    <dgm:pt modelId="{513A841F-2A26-4EF4-BB95-6E9BE019D661}" type="parTrans" cxnId="{0E7F794A-D34A-4C6D-BB1D-BE5DEF8D1C4A}">
      <dgm:prSet/>
      <dgm:spPr/>
      <dgm:t>
        <a:bodyPr/>
        <a:lstStyle/>
        <a:p>
          <a:endParaRPr lang="ru-RU"/>
        </a:p>
      </dgm:t>
    </dgm:pt>
    <dgm:pt modelId="{095CA691-0271-469B-BAFC-14971FBBEB2D}" type="sibTrans" cxnId="{0E7F794A-D34A-4C6D-BB1D-BE5DEF8D1C4A}">
      <dgm:prSet/>
      <dgm:spPr/>
      <dgm:t>
        <a:bodyPr/>
        <a:lstStyle/>
        <a:p>
          <a:endParaRPr lang="ru-RU"/>
        </a:p>
      </dgm:t>
    </dgm:pt>
    <dgm:pt modelId="{D55550E7-DF19-4A26-BAC4-53F9A253D711}">
      <dgm:prSet custT="1"/>
      <dgm:spPr/>
      <dgm:t>
        <a:bodyPr/>
        <a:lstStyle/>
        <a:p>
          <a:pPr algn="just">
            <a:buFont typeface="Symbol" panose="05050102010706020507" pitchFamily="18" charset="2"/>
            <a:buNone/>
          </a:pPr>
          <a:r>
            <a:rPr lang="ru-RU" sz="1800" dirty="0">
              <a:latin typeface="Montserrat SemiBold" panose="020B0604020202020204" charset="-52"/>
            </a:rPr>
            <a:t>«Клуб выходного дня» для членов семей мобилизованных граждан</a:t>
          </a:r>
        </a:p>
      </dgm:t>
    </dgm:pt>
    <dgm:pt modelId="{D9558985-B447-4CBD-85E9-CE7EC0787C81}" type="parTrans" cxnId="{4D357264-5863-4C35-B095-F56FA1FC720B}">
      <dgm:prSet/>
      <dgm:spPr/>
      <dgm:t>
        <a:bodyPr/>
        <a:lstStyle/>
        <a:p>
          <a:endParaRPr lang="ru-RU"/>
        </a:p>
      </dgm:t>
    </dgm:pt>
    <dgm:pt modelId="{11E4ADC1-7CDC-4447-9B04-4DB1428106C2}" type="sibTrans" cxnId="{4D357264-5863-4C35-B095-F56FA1FC720B}">
      <dgm:prSet/>
      <dgm:spPr/>
      <dgm:t>
        <a:bodyPr/>
        <a:lstStyle/>
        <a:p>
          <a:endParaRPr lang="ru-RU"/>
        </a:p>
      </dgm:t>
    </dgm:pt>
    <dgm:pt modelId="{BC8583C1-60B2-4F0D-A4DC-A1831536EA49}">
      <dgm:prSet custT="1"/>
      <dgm:spPr/>
      <dgm:t>
        <a:bodyPr/>
        <a:lstStyle/>
        <a:p>
          <a:pPr algn="just">
            <a:buFont typeface="Symbol" panose="05050102010706020507" pitchFamily="18" charset="2"/>
            <a:buNone/>
          </a:pPr>
          <a:r>
            <a:rPr lang="ru-RU" sz="1800" dirty="0">
              <a:latin typeface="Montserrat SemiBold" panose="020B0604020202020204" charset="-52"/>
            </a:rPr>
            <a:t>Профильная тематическая смена «Город мастеров» для членов семей мобилизованных граждан</a:t>
          </a:r>
        </a:p>
      </dgm:t>
    </dgm:pt>
    <dgm:pt modelId="{6D12A30B-5739-4924-B4D7-40B7E51E572A}" type="parTrans" cxnId="{ECA5AF4A-99D0-49C4-9A05-A2B7022C4598}">
      <dgm:prSet/>
      <dgm:spPr/>
      <dgm:t>
        <a:bodyPr/>
        <a:lstStyle/>
        <a:p>
          <a:endParaRPr lang="ru-RU"/>
        </a:p>
      </dgm:t>
    </dgm:pt>
    <dgm:pt modelId="{8FC10FA0-C071-40CB-9FDA-0FAB87B09932}" type="sibTrans" cxnId="{ECA5AF4A-99D0-49C4-9A05-A2B7022C4598}">
      <dgm:prSet/>
      <dgm:spPr/>
      <dgm:t>
        <a:bodyPr/>
        <a:lstStyle/>
        <a:p>
          <a:endParaRPr lang="ru-RU"/>
        </a:p>
      </dgm:t>
    </dgm:pt>
    <dgm:pt modelId="{AE79A633-32C0-4BE2-9419-E4738C2416E0}">
      <dgm:prSet custT="1"/>
      <dgm:spPr/>
      <dgm:t>
        <a:bodyPr/>
        <a:lstStyle/>
        <a:p>
          <a:pPr algn="just">
            <a:buFont typeface="Symbol" panose="05050102010706020507" pitchFamily="18" charset="2"/>
            <a:buNone/>
          </a:pPr>
          <a:r>
            <a:rPr lang="ru-RU" sz="1800" dirty="0">
              <a:latin typeface="Montserrat SemiBold" panose="020B0604020202020204" charset="-52"/>
            </a:rPr>
            <a:t>Профильная тематическая смена «Новогодний калейдоскоп» для семей мобилизованных граждан</a:t>
          </a:r>
        </a:p>
      </dgm:t>
    </dgm:pt>
    <dgm:pt modelId="{5EF6B3AC-53BD-4DDE-BB9D-6EC6AD21EF91}" type="parTrans" cxnId="{2AA37805-27ED-478D-ACDC-31FBEDCFE8E3}">
      <dgm:prSet/>
      <dgm:spPr/>
      <dgm:t>
        <a:bodyPr/>
        <a:lstStyle/>
        <a:p>
          <a:endParaRPr lang="ru-RU"/>
        </a:p>
      </dgm:t>
    </dgm:pt>
    <dgm:pt modelId="{7CFD325D-E544-455A-8EE8-4A9C4299407E}" type="sibTrans" cxnId="{2AA37805-27ED-478D-ACDC-31FBEDCFE8E3}">
      <dgm:prSet/>
      <dgm:spPr/>
      <dgm:t>
        <a:bodyPr/>
        <a:lstStyle/>
        <a:p>
          <a:endParaRPr lang="ru-RU"/>
        </a:p>
      </dgm:t>
    </dgm:pt>
    <dgm:pt modelId="{4F84594E-6E2C-4E4D-9043-D6A5123E9E59}">
      <dgm:prSet custT="1"/>
      <dgm:spPr/>
      <dgm:t>
        <a:bodyPr/>
        <a:lstStyle/>
        <a:p>
          <a:pPr algn="just">
            <a:buFont typeface="Symbol" panose="05050102010706020507" pitchFamily="18" charset="2"/>
            <a:buNone/>
          </a:pPr>
          <a:r>
            <a:rPr lang="ru-RU" sz="1800" dirty="0">
              <a:latin typeface="Montserrat SemiBold" panose="020B0604020202020204" charset="-52"/>
            </a:rPr>
            <a:t>Программа для прибывших из г. Рубежное (ЛНР)</a:t>
          </a:r>
        </a:p>
      </dgm:t>
    </dgm:pt>
    <dgm:pt modelId="{BF781C78-2EBD-4BE9-90F6-C226AAE8D342}" type="parTrans" cxnId="{71B95448-1C00-4136-94F9-A6F0FC56758F}">
      <dgm:prSet/>
      <dgm:spPr/>
      <dgm:t>
        <a:bodyPr/>
        <a:lstStyle/>
        <a:p>
          <a:endParaRPr lang="ru-RU"/>
        </a:p>
      </dgm:t>
    </dgm:pt>
    <dgm:pt modelId="{3CA64307-99ED-4C41-B391-7B1780D2867E}" type="sibTrans" cxnId="{71B95448-1C00-4136-94F9-A6F0FC56758F}">
      <dgm:prSet/>
      <dgm:spPr/>
      <dgm:t>
        <a:bodyPr/>
        <a:lstStyle/>
        <a:p>
          <a:endParaRPr lang="ru-RU"/>
        </a:p>
      </dgm:t>
    </dgm:pt>
    <dgm:pt modelId="{4B46F517-E3CE-4DE3-9122-5A332145DC8C}">
      <dgm:prSet custT="1"/>
      <dgm:spPr/>
      <dgm:t>
        <a:bodyPr/>
        <a:lstStyle/>
        <a:p>
          <a:pPr algn="just">
            <a:buFont typeface="Symbol" panose="05050102010706020507" pitchFamily="18" charset="2"/>
            <a:buNone/>
          </a:pPr>
          <a:r>
            <a:rPr lang="ru-RU" sz="1800" dirty="0">
              <a:latin typeface="Montserrat SemiBold" panose="020B0604020202020204" charset="-52"/>
            </a:rPr>
            <a:t>CREA-</a:t>
          </a:r>
          <a:r>
            <a:rPr lang="ru-RU" sz="1800" dirty="0" err="1">
              <a:latin typeface="Montserrat SemiBold" panose="020B0604020202020204" charset="-52"/>
            </a:rPr>
            <a:t>тив</a:t>
          </a:r>
          <a:r>
            <a:rPr lang="ru-RU" sz="1800" dirty="0">
              <a:latin typeface="Montserrat SemiBold" panose="020B0604020202020204" charset="-52"/>
            </a:rPr>
            <a:t>-тур «Лето в Югре» для несовершеннолетних из г. Макеевка Донецкой Народной Республики</a:t>
          </a:r>
        </a:p>
      </dgm:t>
    </dgm:pt>
    <dgm:pt modelId="{FDA4E0B8-A1DA-4683-B3DF-EE360892C1F1}" type="parTrans" cxnId="{79FB50E2-A515-4B68-AF60-BE95AA72EAC3}">
      <dgm:prSet/>
      <dgm:spPr/>
      <dgm:t>
        <a:bodyPr/>
        <a:lstStyle/>
        <a:p>
          <a:endParaRPr lang="ru-RU"/>
        </a:p>
      </dgm:t>
    </dgm:pt>
    <dgm:pt modelId="{39914FC8-2644-4EB5-B42C-5A850224D05B}" type="sibTrans" cxnId="{79FB50E2-A515-4B68-AF60-BE95AA72EAC3}">
      <dgm:prSet/>
      <dgm:spPr/>
      <dgm:t>
        <a:bodyPr/>
        <a:lstStyle/>
        <a:p>
          <a:endParaRPr lang="ru-RU"/>
        </a:p>
      </dgm:t>
    </dgm:pt>
    <dgm:pt modelId="{C294DD68-9AD8-43A5-9D13-016529104739}" type="pres">
      <dgm:prSet presAssocID="{946DE992-898C-486A-991D-C7BD8127DD89}" presName="linear" presStyleCnt="0">
        <dgm:presLayoutVars>
          <dgm:animLvl val="lvl"/>
          <dgm:resizeHandles val="exact"/>
        </dgm:presLayoutVars>
      </dgm:prSet>
      <dgm:spPr/>
    </dgm:pt>
    <dgm:pt modelId="{9CCD731C-9D8F-4930-B7ED-41D575C4FBF3}" type="pres">
      <dgm:prSet presAssocID="{EB64491F-A556-4421-AFB8-4523FFB3676F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F3F3B264-ECA3-4277-8E77-A38EEBBF54A5}" type="pres">
      <dgm:prSet presAssocID="{EB64491F-A556-4421-AFB8-4523FFB3676F}" presName="childText" presStyleLbl="revTx" presStyleIdx="0" presStyleCnt="6">
        <dgm:presLayoutVars>
          <dgm:bulletEnabled val="1"/>
        </dgm:presLayoutVars>
      </dgm:prSet>
      <dgm:spPr/>
    </dgm:pt>
    <dgm:pt modelId="{7C9B93E4-D19B-4547-A1E0-7C475DA9E709}" type="pres">
      <dgm:prSet presAssocID="{F94B82C6-FB09-483F-8B72-C18CB6163488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4EF8FC15-04A9-43B2-A7E8-38CEECC5C2EF}" type="pres">
      <dgm:prSet presAssocID="{F94B82C6-FB09-483F-8B72-C18CB6163488}" presName="childText" presStyleLbl="revTx" presStyleIdx="1" presStyleCnt="6">
        <dgm:presLayoutVars>
          <dgm:bulletEnabled val="1"/>
        </dgm:presLayoutVars>
      </dgm:prSet>
      <dgm:spPr/>
    </dgm:pt>
    <dgm:pt modelId="{7C6A748E-E389-4F3F-B5FF-99B118245671}" type="pres">
      <dgm:prSet presAssocID="{94F56BD5-BB8B-4096-AD68-30CB125630B5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451E4B96-2F77-401C-9160-DA98EA2DA8FF}" type="pres">
      <dgm:prSet presAssocID="{94F56BD5-BB8B-4096-AD68-30CB125630B5}" presName="childText" presStyleLbl="revTx" presStyleIdx="2" presStyleCnt="6">
        <dgm:presLayoutVars>
          <dgm:bulletEnabled val="1"/>
        </dgm:presLayoutVars>
      </dgm:prSet>
      <dgm:spPr/>
    </dgm:pt>
    <dgm:pt modelId="{7A839F6F-EE74-4563-9171-137EB98AFE37}" type="pres">
      <dgm:prSet presAssocID="{E1A442EF-424B-4D5A-821E-2450D5DCCDA7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612A0ED2-AA79-42B3-9724-291FDD881DB8}" type="pres">
      <dgm:prSet presAssocID="{E1A442EF-424B-4D5A-821E-2450D5DCCDA7}" presName="childText" presStyleLbl="revTx" presStyleIdx="3" presStyleCnt="6">
        <dgm:presLayoutVars>
          <dgm:bulletEnabled val="1"/>
        </dgm:presLayoutVars>
      </dgm:prSet>
      <dgm:spPr/>
    </dgm:pt>
    <dgm:pt modelId="{AD38B946-5EFC-4EE5-A9CF-1F48DDE5FF38}" type="pres">
      <dgm:prSet presAssocID="{EDC60E32-065F-4379-8BD1-D38A0373FF0C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6D462A02-A116-4B0A-A43F-A95C6D4C5C25}" type="pres">
      <dgm:prSet presAssocID="{EDC60E32-065F-4379-8BD1-D38A0373FF0C}" presName="childText" presStyleLbl="revTx" presStyleIdx="4" presStyleCnt="6">
        <dgm:presLayoutVars>
          <dgm:bulletEnabled val="1"/>
        </dgm:presLayoutVars>
      </dgm:prSet>
      <dgm:spPr/>
    </dgm:pt>
    <dgm:pt modelId="{05F41AF7-F6E2-4BAE-BC92-42D04B8D2A5D}" type="pres">
      <dgm:prSet presAssocID="{8B1D5642-0E33-453B-AC2C-4BE4220F4588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6E38D444-7559-4059-85EF-CDB9A58C8F55}" type="pres">
      <dgm:prSet presAssocID="{8B1D5642-0E33-453B-AC2C-4BE4220F4588}" presName="childText" presStyleLbl="revTx" presStyleIdx="5" presStyleCnt="6">
        <dgm:presLayoutVars>
          <dgm:bulletEnabled val="1"/>
        </dgm:presLayoutVars>
      </dgm:prSet>
      <dgm:spPr/>
    </dgm:pt>
  </dgm:ptLst>
  <dgm:cxnLst>
    <dgm:cxn modelId="{6A4C8001-FAB7-4439-82B9-824E2832DA82}" srcId="{946DE992-898C-486A-991D-C7BD8127DD89}" destId="{94F56BD5-BB8B-4096-AD68-30CB125630B5}" srcOrd="2" destOrd="0" parTransId="{D967422B-5996-428E-80E6-E42890D31729}" sibTransId="{58A4F60B-BF09-4287-BBD4-A6F94D668D3F}"/>
    <dgm:cxn modelId="{2AA37805-27ED-478D-ACDC-31FBEDCFE8E3}" srcId="{E1A442EF-424B-4D5A-821E-2450D5DCCDA7}" destId="{AE79A633-32C0-4BE2-9419-E4738C2416E0}" srcOrd="0" destOrd="0" parTransId="{5EF6B3AC-53BD-4DDE-BB9D-6EC6AD21EF91}" sibTransId="{7CFD325D-E544-455A-8EE8-4A9C4299407E}"/>
    <dgm:cxn modelId="{BDD4BA11-BE07-4ACE-AA08-82CA4B706923}" type="presOf" srcId="{BC8583C1-60B2-4F0D-A4DC-A1831536EA49}" destId="{451E4B96-2F77-401C-9160-DA98EA2DA8FF}" srcOrd="0" destOrd="0" presId="urn:microsoft.com/office/officeart/2005/8/layout/vList2"/>
    <dgm:cxn modelId="{28A43F12-538E-4008-890F-AD1D5296844B}" srcId="{946DE992-898C-486A-991D-C7BD8127DD89}" destId="{F94B82C6-FB09-483F-8B72-C18CB6163488}" srcOrd="1" destOrd="0" parTransId="{CF965AE0-4160-4D04-BF7E-F3D7533B8EF0}" sibTransId="{D95EEAC3-267C-4627-A122-2910FCF71B84}"/>
    <dgm:cxn modelId="{C716CA13-4C24-4CDC-9553-E45CCE824385}" type="presOf" srcId="{E1A442EF-424B-4D5A-821E-2450D5DCCDA7}" destId="{7A839F6F-EE74-4563-9171-137EB98AFE37}" srcOrd="0" destOrd="0" presId="urn:microsoft.com/office/officeart/2005/8/layout/vList2"/>
    <dgm:cxn modelId="{7D270C33-FC6A-411D-88FF-B46788E7C4A4}" type="presOf" srcId="{4B46F517-E3CE-4DE3-9122-5A332145DC8C}" destId="{6E38D444-7559-4059-85EF-CDB9A58C8F55}" srcOrd="0" destOrd="0" presId="urn:microsoft.com/office/officeart/2005/8/layout/vList2"/>
    <dgm:cxn modelId="{D07B3A5D-540D-494C-A8DF-498896A23B9B}" type="presOf" srcId="{EB64491F-A556-4421-AFB8-4523FFB3676F}" destId="{9CCD731C-9D8F-4930-B7ED-41D575C4FBF3}" srcOrd="0" destOrd="0" presId="urn:microsoft.com/office/officeart/2005/8/layout/vList2"/>
    <dgm:cxn modelId="{4D357264-5863-4C35-B095-F56FA1FC720B}" srcId="{F94B82C6-FB09-483F-8B72-C18CB6163488}" destId="{D55550E7-DF19-4A26-BAC4-53F9A253D711}" srcOrd="0" destOrd="0" parTransId="{D9558985-B447-4CBD-85E9-CE7EC0787C81}" sibTransId="{11E4ADC1-7CDC-4447-9B04-4DB1428106C2}"/>
    <dgm:cxn modelId="{71B95448-1C00-4136-94F9-A6F0FC56758F}" srcId="{EDC60E32-065F-4379-8BD1-D38A0373FF0C}" destId="{4F84594E-6E2C-4E4D-9043-D6A5123E9E59}" srcOrd="0" destOrd="0" parTransId="{BF781C78-2EBD-4BE9-90F6-C226AAE8D342}" sibTransId="{3CA64307-99ED-4C41-B391-7B1780D2867E}"/>
    <dgm:cxn modelId="{0E7F794A-D34A-4C6D-BB1D-BE5DEF8D1C4A}" srcId="{EB64491F-A556-4421-AFB8-4523FFB3676F}" destId="{11D673BE-62FB-485B-87B3-FEB0B0A62367}" srcOrd="0" destOrd="0" parTransId="{513A841F-2A26-4EF4-BB95-6E9BE019D661}" sibTransId="{095CA691-0271-469B-BAFC-14971FBBEB2D}"/>
    <dgm:cxn modelId="{ECA5AF4A-99D0-49C4-9A05-A2B7022C4598}" srcId="{94F56BD5-BB8B-4096-AD68-30CB125630B5}" destId="{BC8583C1-60B2-4F0D-A4DC-A1831536EA49}" srcOrd="0" destOrd="0" parTransId="{6D12A30B-5739-4924-B4D7-40B7E51E572A}" sibTransId="{8FC10FA0-C071-40CB-9FDA-0FAB87B09932}"/>
    <dgm:cxn modelId="{E645D178-B16F-4CD3-B1F0-ED30C6C04266}" type="presOf" srcId="{8B1D5642-0E33-453B-AC2C-4BE4220F4588}" destId="{05F41AF7-F6E2-4BAE-BC92-42D04B8D2A5D}" srcOrd="0" destOrd="0" presId="urn:microsoft.com/office/officeart/2005/8/layout/vList2"/>
    <dgm:cxn modelId="{BBD9757D-4FE1-4938-8988-A10DE17215B0}" type="presOf" srcId="{4F84594E-6E2C-4E4D-9043-D6A5123E9E59}" destId="{6D462A02-A116-4B0A-A43F-A95C6D4C5C25}" srcOrd="0" destOrd="0" presId="urn:microsoft.com/office/officeart/2005/8/layout/vList2"/>
    <dgm:cxn modelId="{0F36CE7F-0329-4B7C-9065-63785D7B7A7D}" srcId="{946DE992-898C-486A-991D-C7BD8127DD89}" destId="{EDC60E32-065F-4379-8BD1-D38A0373FF0C}" srcOrd="4" destOrd="0" parTransId="{B436841E-9C64-4028-9705-E10EA674BEFD}" sibTransId="{2C1F5DC8-BDB2-4618-829F-752DC6955DBB}"/>
    <dgm:cxn modelId="{F3E36186-ACF4-41A6-8089-B756A2F1BA0C}" type="presOf" srcId="{946DE992-898C-486A-991D-C7BD8127DD89}" destId="{C294DD68-9AD8-43A5-9D13-016529104739}" srcOrd="0" destOrd="0" presId="urn:microsoft.com/office/officeart/2005/8/layout/vList2"/>
    <dgm:cxn modelId="{F238EE8E-74B5-4ED0-93CA-FD2ECB34E96C}" type="presOf" srcId="{EDC60E32-065F-4379-8BD1-D38A0373FF0C}" destId="{AD38B946-5EFC-4EE5-A9CF-1F48DDE5FF38}" srcOrd="0" destOrd="0" presId="urn:microsoft.com/office/officeart/2005/8/layout/vList2"/>
    <dgm:cxn modelId="{E5EA55A2-81F5-4B1A-8ABB-0A507040A1F1}" type="presOf" srcId="{94F56BD5-BB8B-4096-AD68-30CB125630B5}" destId="{7C6A748E-E389-4F3F-B5FF-99B118245671}" srcOrd="0" destOrd="0" presId="urn:microsoft.com/office/officeart/2005/8/layout/vList2"/>
    <dgm:cxn modelId="{6473F3AA-D7CF-47E3-81A5-E1C0861DC5AC}" type="presOf" srcId="{AE79A633-32C0-4BE2-9419-E4738C2416E0}" destId="{612A0ED2-AA79-42B3-9724-291FDD881DB8}" srcOrd="0" destOrd="0" presId="urn:microsoft.com/office/officeart/2005/8/layout/vList2"/>
    <dgm:cxn modelId="{CF7543B2-E2C0-4D98-8CA3-383739B1F84C}" type="presOf" srcId="{D55550E7-DF19-4A26-BAC4-53F9A253D711}" destId="{4EF8FC15-04A9-43B2-A7E8-38CEECC5C2EF}" srcOrd="0" destOrd="0" presId="urn:microsoft.com/office/officeart/2005/8/layout/vList2"/>
    <dgm:cxn modelId="{7EE3F5BC-00E5-437B-BFFE-EDFDFA78F7E2}" srcId="{946DE992-898C-486A-991D-C7BD8127DD89}" destId="{EB64491F-A556-4421-AFB8-4523FFB3676F}" srcOrd="0" destOrd="0" parTransId="{EB58F708-F3A1-4C00-9491-9C34E4E7CCC9}" sibTransId="{1D6C6652-64F0-4FD5-9E9B-544160548AE1}"/>
    <dgm:cxn modelId="{4624BCC2-3C8B-4A0E-9C7C-F804943CA630}" type="presOf" srcId="{F94B82C6-FB09-483F-8B72-C18CB6163488}" destId="{7C9B93E4-D19B-4547-A1E0-7C475DA9E709}" srcOrd="0" destOrd="0" presId="urn:microsoft.com/office/officeart/2005/8/layout/vList2"/>
    <dgm:cxn modelId="{E77DC7CE-AE39-4526-B423-FEF6BE604466}" srcId="{946DE992-898C-486A-991D-C7BD8127DD89}" destId="{8B1D5642-0E33-453B-AC2C-4BE4220F4588}" srcOrd="5" destOrd="0" parTransId="{89483600-E032-45AF-8964-9DADD2DB702F}" sibTransId="{642ACE97-4740-4DCD-B908-633F016E3D34}"/>
    <dgm:cxn modelId="{5A4A5EE0-8A37-416C-9DB1-E9ED89ABA6F0}" srcId="{946DE992-898C-486A-991D-C7BD8127DD89}" destId="{E1A442EF-424B-4D5A-821E-2450D5DCCDA7}" srcOrd="3" destOrd="0" parTransId="{D77C7DE2-4ADE-42D0-B929-1CE571EA276A}" sibTransId="{E72807A7-7E3B-4552-83C0-63C8C19CB545}"/>
    <dgm:cxn modelId="{79FB50E2-A515-4B68-AF60-BE95AA72EAC3}" srcId="{8B1D5642-0E33-453B-AC2C-4BE4220F4588}" destId="{4B46F517-E3CE-4DE3-9122-5A332145DC8C}" srcOrd="0" destOrd="0" parTransId="{FDA4E0B8-A1DA-4683-B3DF-EE360892C1F1}" sibTransId="{39914FC8-2644-4EB5-B42C-5A850224D05B}"/>
    <dgm:cxn modelId="{DB389BF8-638D-4B1E-9C4D-FE3A1FF23C54}" type="presOf" srcId="{11D673BE-62FB-485B-87B3-FEB0B0A62367}" destId="{F3F3B264-ECA3-4277-8E77-A38EEBBF54A5}" srcOrd="0" destOrd="0" presId="urn:microsoft.com/office/officeart/2005/8/layout/vList2"/>
    <dgm:cxn modelId="{7E1045FC-CFB2-43B7-9CA0-F24B77471325}" type="presParOf" srcId="{C294DD68-9AD8-43A5-9D13-016529104739}" destId="{9CCD731C-9D8F-4930-B7ED-41D575C4FBF3}" srcOrd="0" destOrd="0" presId="urn:microsoft.com/office/officeart/2005/8/layout/vList2"/>
    <dgm:cxn modelId="{DDE2EF23-3FE9-46B0-BB24-44E17C372F74}" type="presParOf" srcId="{C294DD68-9AD8-43A5-9D13-016529104739}" destId="{F3F3B264-ECA3-4277-8E77-A38EEBBF54A5}" srcOrd="1" destOrd="0" presId="urn:microsoft.com/office/officeart/2005/8/layout/vList2"/>
    <dgm:cxn modelId="{5AFE1329-D368-4678-8D5C-9A431372BDBF}" type="presParOf" srcId="{C294DD68-9AD8-43A5-9D13-016529104739}" destId="{7C9B93E4-D19B-4547-A1E0-7C475DA9E709}" srcOrd="2" destOrd="0" presId="urn:microsoft.com/office/officeart/2005/8/layout/vList2"/>
    <dgm:cxn modelId="{9140FE54-017D-4B4B-9F43-05C7CAE00CB9}" type="presParOf" srcId="{C294DD68-9AD8-43A5-9D13-016529104739}" destId="{4EF8FC15-04A9-43B2-A7E8-38CEECC5C2EF}" srcOrd="3" destOrd="0" presId="urn:microsoft.com/office/officeart/2005/8/layout/vList2"/>
    <dgm:cxn modelId="{CBB6351B-6E2C-4C71-ADB6-573A03FEA4E6}" type="presParOf" srcId="{C294DD68-9AD8-43A5-9D13-016529104739}" destId="{7C6A748E-E389-4F3F-B5FF-99B118245671}" srcOrd="4" destOrd="0" presId="urn:microsoft.com/office/officeart/2005/8/layout/vList2"/>
    <dgm:cxn modelId="{09337710-522C-4172-9CEE-1D1E81C5FF47}" type="presParOf" srcId="{C294DD68-9AD8-43A5-9D13-016529104739}" destId="{451E4B96-2F77-401C-9160-DA98EA2DA8FF}" srcOrd="5" destOrd="0" presId="urn:microsoft.com/office/officeart/2005/8/layout/vList2"/>
    <dgm:cxn modelId="{C08C6698-8956-4110-A946-DCE821CF093C}" type="presParOf" srcId="{C294DD68-9AD8-43A5-9D13-016529104739}" destId="{7A839F6F-EE74-4563-9171-137EB98AFE37}" srcOrd="6" destOrd="0" presId="urn:microsoft.com/office/officeart/2005/8/layout/vList2"/>
    <dgm:cxn modelId="{F2DFA8FE-8FA9-453F-B3A0-8460433C6CCC}" type="presParOf" srcId="{C294DD68-9AD8-43A5-9D13-016529104739}" destId="{612A0ED2-AA79-42B3-9724-291FDD881DB8}" srcOrd="7" destOrd="0" presId="urn:microsoft.com/office/officeart/2005/8/layout/vList2"/>
    <dgm:cxn modelId="{99EA33AB-FC13-4CF2-8441-19BAAEBD41E2}" type="presParOf" srcId="{C294DD68-9AD8-43A5-9D13-016529104739}" destId="{AD38B946-5EFC-4EE5-A9CF-1F48DDE5FF38}" srcOrd="8" destOrd="0" presId="urn:microsoft.com/office/officeart/2005/8/layout/vList2"/>
    <dgm:cxn modelId="{8F1046DB-B4A6-4701-B959-FDB65AC8CB69}" type="presParOf" srcId="{C294DD68-9AD8-43A5-9D13-016529104739}" destId="{6D462A02-A116-4B0A-A43F-A95C6D4C5C25}" srcOrd="9" destOrd="0" presId="urn:microsoft.com/office/officeart/2005/8/layout/vList2"/>
    <dgm:cxn modelId="{2AE6EC3A-190A-4639-9F57-52CC330CC594}" type="presParOf" srcId="{C294DD68-9AD8-43A5-9D13-016529104739}" destId="{05F41AF7-F6E2-4BAE-BC92-42D04B8D2A5D}" srcOrd="10" destOrd="0" presId="urn:microsoft.com/office/officeart/2005/8/layout/vList2"/>
    <dgm:cxn modelId="{5321F9EF-3D29-46B3-B8EB-7FCAC83B4367}" type="presParOf" srcId="{C294DD68-9AD8-43A5-9D13-016529104739}" destId="{6E38D444-7559-4059-85EF-CDB9A58C8F55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35FF84-2821-4892-8FFC-BD5EA145A31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5771EBF-646C-4E85-96C8-B92F71F2AF04}">
      <dgm:prSet custT="1"/>
      <dgm:spPr>
        <a:solidFill>
          <a:srgbClr val="00B0F0"/>
        </a:solidFill>
      </dgm:spPr>
      <dgm:t>
        <a:bodyPr/>
        <a:lstStyle/>
        <a:p>
          <a:r>
            <a:rPr lang="ru-RU" sz="1800" dirty="0">
              <a:latin typeface="Montserrat SemiBold" panose="020B0604020202020204" charset="-52"/>
            </a:rPr>
            <a:t>485 граждан и несовершеннолетних (85%)</a:t>
          </a:r>
        </a:p>
      </dgm:t>
    </dgm:pt>
    <dgm:pt modelId="{049140D6-2EB9-4F2C-8146-012C633C26FA}" type="parTrans" cxnId="{EAFB1A10-23D4-4829-8122-AACC16795F14}">
      <dgm:prSet/>
      <dgm:spPr/>
      <dgm:t>
        <a:bodyPr/>
        <a:lstStyle/>
        <a:p>
          <a:endParaRPr lang="ru-RU"/>
        </a:p>
      </dgm:t>
    </dgm:pt>
    <dgm:pt modelId="{32F81798-9DDC-4141-8F6B-37C0E9E0792D}" type="sibTrans" cxnId="{EAFB1A10-23D4-4829-8122-AACC16795F14}">
      <dgm:prSet/>
      <dgm:spPr/>
      <dgm:t>
        <a:bodyPr/>
        <a:lstStyle/>
        <a:p>
          <a:endParaRPr lang="ru-RU"/>
        </a:p>
      </dgm:t>
    </dgm:pt>
    <dgm:pt modelId="{71058E06-1654-4C38-B751-CCDA9B4F1D32}">
      <dgm:prSet custT="1"/>
      <dgm:spPr>
        <a:solidFill>
          <a:srgbClr val="00B050"/>
        </a:solidFill>
      </dgm:spPr>
      <dgm:t>
        <a:bodyPr/>
        <a:lstStyle/>
        <a:p>
          <a:r>
            <a:rPr lang="ru-RU" sz="1800" dirty="0">
              <a:latin typeface="Montserrat SemiBold" panose="020B0604020202020204" charset="-52"/>
            </a:rPr>
            <a:t>424 несовершеннолетних (87%) и 62 граждан (75%)</a:t>
          </a:r>
        </a:p>
      </dgm:t>
    </dgm:pt>
    <dgm:pt modelId="{482D2371-593B-4CFA-B2C3-9CBD52D50568}" type="parTrans" cxnId="{3FA75F82-A83E-4BA2-94AD-0F4977A5E8C1}">
      <dgm:prSet/>
      <dgm:spPr/>
      <dgm:t>
        <a:bodyPr/>
        <a:lstStyle/>
        <a:p>
          <a:endParaRPr lang="ru-RU"/>
        </a:p>
      </dgm:t>
    </dgm:pt>
    <dgm:pt modelId="{4C35FB97-FE36-4853-8CAA-C896682AD63A}" type="sibTrans" cxnId="{3FA75F82-A83E-4BA2-94AD-0F4977A5E8C1}">
      <dgm:prSet/>
      <dgm:spPr/>
      <dgm:t>
        <a:bodyPr/>
        <a:lstStyle/>
        <a:p>
          <a:endParaRPr lang="ru-RU"/>
        </a:p>
      </dgm:t>
    </dgm:pt>
    <dgm:pt modelId="{C9605652-022B-4677-B7EB-B9420864F8AC}">
      <dgm:prSet custT="1"/>
      <dgm:spPr>
        <a:solidFill>
          <a:srgbClr val="FFC000"/>
        </a:solidFill>
      </dgm:spPr>
      <dgm:t>
        <a:bodyPr/>
        <a:lstStyle/>
        <a:p>
          <a:r>
            <a:rPr lang="ru-RU" sz="1800" dirty="0">
              <a:latin typeface="Montserrat SemiBold" panose="020B0604020202020204" charset="-52"/>
            </a:rPr>
            <a:t>366 несовершеннолетних (75%) и 58 граждан (71%)</a:t>
          </a:r>
        </a:p>
      </dgm:t>
    </dgm:pt>
    <dgm:pt modelId="{D29E5143-85E2-4487-8090-5450F2A57900}" type="parTrans" cxnId="{1A7FF8F7-7FEB-438C-A309-BC19B7D1C827}">
      <dgm:prSet/>
      <dgm:spPr/>
      <dgm:t>
        <a:bodyPr/>
        <a:lstStyle/>
        <a:p>
          <a:endParaRPr lang="ru-RU"/>
        </a:p>
      </dgm:t>
    </dgm:pt>
    <dgm:pt modelId="{BA247938-1C72-48F0-8F9C-B06E2BB4CDD6}" type="sibTrans" cxnId="{1A7FF8F7-7FEB-438C-A309-BC19B7D1C827}">
      <dgm:prSet/>
      <dgm:spPr/>
      <dgm:t>
        <a:bodyPr/>
        <a:lstStyle/>
        <a:p>
          <a:endParaRPr lang="ru-RU"/>
        </a:p>
      </dgm:t>
    </dgm:pt>
    <dgm:pt modelId="{A499BF8B-EA34-47A0-9066-40A3F5B34110}">
      <dgm:prSet custT="1"/>
      <dgm:spPr>
        <a:solidFill>
          <a:srgbClr val="7030A0"/>
        </a:solidFill>
      </dgm:spPr>
      <dgm:t>
        <a:bodyPr/>
        <a:lstStyle/>
        <a:p>
          <a:r>
            <a:rPr lang="ru-RU" sz="1800" dirty="0">
              <a:latin typeface="Montserrat SemiBold" panose="020B0604020202020204" charset="-52"/>
            </a:rPr>
            <a:t>375 несовершеннолетних (77%) </a:t>
          </a:r>
        </a:p>
      </dgm:t>
    </dgm:pt>
    <dgm:pt modelId="{A61FA6C3-80D0-4E8E-AFEC-CE0A42AD3C6F}" type="parTrans" cxnId="{65EDCDA5-EC37-4F74-85D0-181658EF7211}">
      <dgm:prSet/>
      <dgm:spPr/>
      <dgm:t>
        <a:bodyPr/>
        <a:lstStyle/>
        <a:p>
          <a:endParaRPr lang="ru-RU"/>
        </a:p>
      </dgm:t>
    </dgm:pt>
    <dgm:pt modelId="{5E899383-E929-4044-9E85-EF1488CEE621}" type="sibTrans" cxnId="{65EDCDA5-EC37-4F74-85D0-181658EF7211}">
      <dgm:prSet/>
      <dgm:spPr/>
      <dgm:t>
        <a:bodyPr/>
        <a:lstStyle/>
        <a:p>
          <a:endParaRPr lang="ru-RU"/>
        </a:p>
      </dgm:t>
    </dgm:pt>
    <dgm:pt modelId="{A7D9EC1E-EAD4-4FB4-B1FD-010D3EED5B73}">
      <dgm:prSet custT="1"/>
      <dgm:spPr>
        <a:solidFill>
          <a:srgbClr val="FF0000"/>
        </a:solidFill>
      </dgm:spPr>
      <dgm:t>
        <a:bodyPr/>
        <a:lstStyle/>
        <a:p>
          <a:r>
            <a:rPr lang="ru-RU" sz="1800" dirty="0">
              <a:latin typeface="Montserrat SemiBold" panose="020B0604020202020204" charset="-52"/>
            </a:rPr>
            <a:t>519 граждан и несовершеннолетних (91%)</a:t>
          </a:r>
        </a:p>
      </dgm:t>
    </dgm:pt>
    <dgm:pt modelId="{9BEAE239-4A58-4422-829A-A2E05197C248}" type="parTrans" cxnId="{506F1D1E-4790-4ECF-B387-F763CE90B965}">
      <dgm:prSet/>
      <dgm:spPr/>
      <dgm:t>
        <a:bodyPr/>
        <a:lstStyle/>
        <a:p>
          <a:endParaRPr lang="ru-RU"/>
        </a:p>
      </dgm:t>
    </dgm:pt>
    <dgm:pt modelId="{F507F5C7-B978-4628-BD7B-4472ABE69CB3}" type="sibTrans" cxnId="{506F1D1E-4790-4ECF-B387-F763CE90B965}">
      <dgm:prSet/>
      <dgm:spPr/>
      <dgm:t>
        <a:bodyPr/>
        <a:lstStyle/>
        <a:p>
          <a:endParaRPr lang="ru-RU"/>
        </a:p>
      </dgm:t>
    </dgm:pt>
    <dgm:pt modelId="{01995D2D-FCD9-43DA-A8B3-A5C6494542EC}">
      <dgm:prSet custT="1"/>
      <dgm:spPr/>
      <dgm:t>
        <a:bodyPr/>
        <a:lstStyle/>
        <a:p>
          <a:r>
            <a:rPr lang="ru-RU" sz="1800" dirty="0">
              <a:latin typeface="Montserrat SemiBold" panose="020B0604020202020204" charset="-52"/>
            </a:rPr>
            <a:t> достигли гармонизации психоэмоционального состояния освоили методы релаксации;</a:t>
          </a:r>
        </a:p>
      </dgm:t>
    </dgm:pt>
    <dgm:pt modelId="{8665474B-3927-44FC-B460-BD31075564E8}" type="parTrans" cxnId="{189EB57B-CF5C-4120-B0FB-3D056DBBB0CD}">
      <dgm:prSet/>
      <dgm:spPr/>
      <dgm:t>
        <a:bodyPr/>
        <a:lstStyle/>
        <a:p>
          <a:endParaRPr lang="ru-RU"/>
        </a:p>
      </dgm:t>
    </dgm:pt>
    <dgm:pt modelId="{9E1AB4B8-E5D0-4B31-8D3D-D2ADF73769BC}" type="sibTrans" cxnId="{189EB57B-CF5C-4120-B0FB-3D056DBBB0CD}">
      <dgm:prSet/>
      <dgm:spPr/>
      <dgm:t>
        <a:bodyPr/>
        <a:lstStyle/>
        <a:p>
          <a:endParaRPr lang="ru-RU"/>
        </a:p>
      </dgm:t>
    </dgm:pt>
    <dgm:pt modelId="{D55CF55B-C5AA-4041-A298-4ED52B5D6453}">
      <dgm:prSet custT="1"/>
      <dgm:spPr/>
      <dgm:t>
        <a:bodyPr/>
        <a:lstStyle/>
        <a:p>
          <a:r>
            <a:rPr lang="ru-RU" sz="1800" dirty="0">
              <a:latin typeface="Montserrat SemiBold" panose="020B0604020202020204" charset="-52"/>
            </a:rPr>
            <a:t> восстановили позитивное отношение к окружающей действительности и повысили коммуникативную компетентность;</a:t>
          </a:r>
        </a:p>
      </dgm:t>
    </dgm:pt>
    <dgm:pt modelId="{13D76EB3-F208-4271-8B7A-1E3C9662E47D}" type="parTrans" cxnId="{28376065-8258-4E54-8258-BB60D4C37CBF}">
      <dgm:prSet/>
      <dgm:spPr/>
      <dgm:t>
        <a:bodyPr/>
        <a:lstStyle/>
        <a:p>
          <a:endParaRPr lang="ru-RU"/>
        </a:p>
      </dgm:t>
    </dgm:pt>
    <dgm:pt modelId="{A6C0B64A-F381-4375-8C4E-BF9B9AA33722}" type="sibTrans" cxnId="{28376065-8258-4E54-8258-BB60D4C37CBF}">
      <dgm:prSet/>
      <dgm:spPr/>
      <dgm:t>
        <a:bodyPr/>
        <a:lstStyle/>
        <a:p>
          <a:endParaRPr lang="ru-RU"/>
        </a:p>
      </dgm:t>
    </dgm:pt>
    <dgm:pt modelId="{F57E19FD-32A1-405D-9295-CA1BDCF8AC85}">
      <dgm:prSet custT="1"/>
      <dgm:spPr/>
      <dgm:t>
        <a:bodyPr/>
        <a:lstStyle/>
        <a:p>
          <a:r>
            <a:rPr lang="ru-RU" sz="1800" dirty="0">
              <a:latin typeface="Montserrat SemiBold" panose="020B0604020202020204" charset="-52"/>
            </a:rPr>
            <a:t> освоили навыки преодоления трудных жизненных ситуаций и </a:t>
          </a:r>
          <a:r>
            <a:rPr lang="ru-RU" sz="1800" dirty="0" err="1">
              <a:latin typeface="Montserrat SemiBold" panose="020B0604020202020204" charset="-52"/>
            </a:rPr>
            <a:t>смысложизненной</a:t>
          </a:r>
          <a:r>
            <a:rPr lang="ru-RU" sz="1800" dirty="0">
              <a:latin typeface="Montserrat SemiBold" panose="020B0604020202020204" charset="-52"/>
            </a:rPr>
            <a:t> ориентации.</a:t>
          </a:r>
        </a:p>
      </dgm:t>
    </dgm:pt>
    <dgm:pt modelId="{E4D5D86D-8F41-48A7-8D2A-60E5C74618A7}" type="parTrans" cxnId="{3057381A-D398-4138-874C-82E3A4C9B4AB}">
      <dgm:prSet/>
      <dgm:spPr/>
      <dgm:t>
        <a:bodyPr/>
        <a:lstStyle/>
        <a:p>
          <a:endParaRPr lang="ru-RU"/>
        </a:p>
      </dgm:t>
    </dgm:pt>
    <dgm:pt modelId="{8D36F4A3-834D-4073-894A-35DE13D497B2}" type="sibTrans" cxnId="{3057381A-D398-4138-874C-82E3A4C9B4AB}">
      <dgm:prSet/>
      <dgm:spPr/>
      <dgm:t>
        <a:bodyPr/>
        <a:lstStyle/>
        <a:p>
          <a:endParaRPr lang="ru-RU"/>
        </a:p>
      </dgm:t>
    </dgm:pt>
    <dgm:pt modelId="{DE582992-F225-4D18-AB4E-9A3A40D263F4}">
      <dgm:prSet custT="1"/>
      <dgm:spPr/>
      <dgm:t>
        <a:bodyPr/>
        <a:lstStyle/>
        <a:p>
          <a:r>
            <a:rPr lang="ru-RU" sz="1800" dirty="0">
              <a:latin typeface="Montserrat SemiBold" panose="020B0604020202020204" charset="-52"/>
            </a:rPr>
            <a:t> повысили самооценку, овладели приемами позитивной и конструктивной Я концепции, </a:t>
          </a:r>
          <a:r>
            <a:rPr lang="ru-RU" sz="1800" dirty="0" err="1">
              <a:latin typeface="Montserrat SemiBold" panose="020B0604020202020204" charset="-52"/>
            </a:rPr>
            <a:t>ассертивного</a:t>
          </a:r>
          <a:r>
            <a:rPr lang="ru-RU" sz="1800" dirty="0">
              <a:latin typeface="Montserrat SemiBold" panose="020B0604020202020204" charset="-52"/>
            </a:rPr>
            <a:t> поведения. </a:t>
          </a:r>
        </a:p>
      </dgm:t>
    </dgm:pt>
    <dgm:pt modelId="{4B5250EF-965A-460A-90EB-BC03EF3AF8AE}" type="parTrans" cxnId="{3973E18A-723F-40B3-BCCB-62038BAC610C}">
      <dgm:prSet/>
      <dgm:spPr/>
      <dgm:t>
        <a:bodyPr/>
        <a:lstStyle/>
        <a:p>
          <a:endParaRPr lang="ru-RU"/>
        </a:p>
      </dgm:t>
    </dgm:pt>
    <dgm:pt modelId="{5DEF048E-D2F0-48F9-BD87-1D5C6CC93D85}" type="sibTrans" cxnId="{3973E18A-723F-40B3-BCCB-62038BAC610C}">
      <dgm:prSet/>
      <dgm:spPr/>
      <dgm:t>
        <a:bodyPr/>
        <a:lstStyle/>
        <a:p>
          <a:endParaRPr lang="ru-RU"/>
        </a:p>
      </dgm:t>
    </dgm:pt>
    <dgm:pt modelId="{862715C4-3958-4EEC-B8F1-3EFF749B69F8}">
      <dgm:prSet custT="1"/>
      <dgm:spPr/>
      <dgm:t>
        <a:bodyPr/>
        <a:lstStyle/>
        <a:p>
          <a:r>
            <a:rPr lang="ru-RU" sz="1800" dirty="0">
              <a:latin typeface="Montserrat SemiBold" panose="020B0604020202020204" charset="-52"/>
            </a:rPr>
            <a:t>снизили показатели уровня тревожности, страхов и агрессивности</a:t>
          </a:r>
        </a:p>
      </dgm:t>
    </dgm:pt>
    <dgm:pt modelId="{E2036900-35F5-4179-8C8D-4404655B498E}" type="parTrans" cxnId="{DB9AAD3C-87FF-4501-B60E-9357F8A56455}">
      <dgm:prSet/>
      <dgm:spPr/>
      <dgm:t>
        <a:bodyPr/>
        <a:lstStyle/>
        <a:p>
          <a:endParaRPr lang="ru-RU"/>
        </a:p>
      </dgm:t>
    </dgm:pt>
    <dgm:pt modelId="{75D30EB4-DB46-40DF-BBAF-6A9F82E2C214}" type="sibTrans" cxnId="{DB9AAD3C-87FF-4501-B60E-9357F8A56455}">
      <dgm:prSet/>
      <dgm:spPr/>
      <dgm:t>
        <a:bodyPr/>
        <a:lstStyle/>
        <a:p>
          <a:endParaRPr lang="ru-RU"/>
        </a:p>
      </dgm:t>
    </dgm:pt>
    <dgm:pt modelId="{0D28F52F-AD78-4C39-856B-E87ABB86B521}" type="pres">
      <dgm:prSet presAssocID="{8D35FF84-2821-4892-8FFC-BD5EA145A31E}" presName="linear" presStyleCnt="0">
        <dgm:presLayoutVars>
          <dgm:animLvl val="lvl"/>
          <dgm:resizeHandles val="exact"/>
        </dgm:presLayoutVars>
      </dgm:prSet>
      <dgm:spPr/>
    </dgm:pt>
    <dgm:pt modelId="{1680E70B-0D7D-432C-B390-370734AE1ABB}" type="pres">
      <dgm:prSet presAssocID="{05771EBF-646C-4E85-96C8-B92F71F2AF04}" presName="parentText" presStyleLbl="node1" presStyleIdx="0" presStyleCnt="5" custLinFactNeighborY="-40725">
        <dgm:presLayoutVars>
          <dgm:chMax val="0"/>
          <dgm:bulletEnabled val="1"/>
        </dgm:presLayoutVars>
      </dgm:prSet>
      <dgm:spPr/>
    </dgm:pt>
    <dgm:pt modelId="{A92C6152-0DCF-4FC4-B0AC-E83CE7BA6478}" type="pres">
      <dgm:prSet presAssocID="{05771EBF-646C-4E85-96C8-B92F71F2AF04}" presName="childText" presStyleLbl="revTx" presStyleIdx="0" presStyleCnt="5">
        <dgm:presLayoutVars>
          <dgm:bulletEnabled val="1"/>
        </dgm:presLayoutVars>
      </dgm:prSet>
      <dgm:spPr/>
    </dgm:pt>
    <dgm:pt modelId="{8AE7E229-F01D-4458-B7B8-432DEFEC3879}" type="pres">
      <dgm:prSet presAssocID="{71058E06-1654-4C38-B751-CCDA9B4F1D3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56FA58B2-5441-4C71-A1B7-504809BEF51B}" type="pres">
      <dgm:prSet presAssocID="{71058E06-1654-4C38-B751-CCDA9B4F1D32}" presName="childText" presStyleLbl="revTx" presStyleIdx="1" presStyleCnt="5">
        <dgm:presLayoutVars>
          <dgm:bulletEnabled val="1"/>
        </dgm:presLayoutVars>
      </dgm:prSet>
      <dgm:spPr/>
    </dgm:pt>
    <dgm:pt modelId="{45B6CABF-875B-4A69-8FAC-ECD1356603A0}" type="pres">
      <dgm:prSet presAssocID="{C9605652-022B-4677-B7EB-B9420864F8A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D4E6FEC-A5C8-4567-83EA-EA0BB1982885}" type="pres">
      <dgm:prSet presAssocID="{C9605652-022B-4677-B7EB-B9420864F8AC}" presName="childText" presStyleLbl="revTx" presStyleIdx="2" presStyleCnt="5">
        <dgm:presLayoutVars>
          <dgm:bulletEnabled val="1"/>
        </dgm:presLayoutVars>
      </dgm:prSet>
      <dgm:spPr/>
    </dgm:pt>
    <dgm:pt modelId="{C89D4886-6DAB-4F24-84F7-FF3DB344349D}" type="pres">
      <dgm:prSet presAssocID="{A499BF8B-EA34-47A0-9066-40A3F5B3411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66E1BDC-97CE-4F0F-9576-0DAA6CD7DBB9}" type="pres">
      <dgm:prSet presAssocID="{A499BF8B-EA34-47A0-9066-40A3F5B34110}" presName="childText" presStyleLbl="revTx" presStyleIdx="3" presStyleCnt="5">
        <dgm:presLayoutVars>
          <dgm:bulletEnabled val="1"/>
        </dgm:presLayoutVars>
      </dgm:prSet>
      <dgm:spPr/>
    </dgm:pt>
    <dgm:pt modelId="{51D97323-8201-4632-BE33-4D4F106C76AC}" type="pres">
      <dgm:prSet presAssocID="{A7D9EC1E-EAD4-4FB4-B1FD-010D3EED5B73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D6394709-14D5-4B1C-8EC8-EA7930BC066F}" type="pres">
      <dgm:prSet presAssocID="{A7D9EC1E-EAD4-4FB4-B1FD-010D3EED5B73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B5C90402-D034-4609-93A1-446FE6FAC994}" type="presOf" srcId="{05771EBF-646C-4E85-96C8-B92F71F2AF04}" destId="{1680E70B-0D7D-432C-B390-370734AE1ABB}" srcOrd="0" destOrd="0" presId="urn:microsoft.com/office/officeart/2005/8/layout/vList2"/>
    <dgm:cxn modelId="{F5B04B08-BB1B-4AE4-860B-AB50D8699C55}" type="presOf" srcId="{862715C4-3958-4EEC-B8F1-3EFF749B69F8}" destId="{D6394709-14D5-4B1C-8EC8-EA7930BC066F}" srcOrd="0" destOrd="0" presId="urn:microsoft.com/office/officeart/2005/8/layout/vList2"/>
    <dgm:cxn modelId="{EAFB1A10-23D4-4829-8122-AACC16795F14}" srcId="{8D35FF84-2821-4892-8FFC-BD5EA145A31E}" destId="{05771EBF-646C-4E85-96C8-B92F71F2AF04}" srcOrd="0" destOrd="0" parTransId="{049140D6-2EB9-4F2C-8146-012C633C26FA}" sibTransId="{32F81798-9DDC-4141-8F6B-37C0E9E0792D}"/>
    <dgm:cxn modelId="{3057381A-D398-4138-874C-82E3A4C9B4AB}" srcId="{C9605652-022B-4677-B7EB-B9420864F8AC}" destId="{F57E19FD-32A1-405D-9295-CA1BDCF8AC85}" srcOrd="0" destOrd="0" parTransId="{E4D5D86D-8F41-48A7-8D2A-60E5C74618A7}" sibTransId="{8D36F4A3-834D-4073-894A-35DE13D497B2}"/>
    <dgm:cxn modelId="{506F1D1E-4790-4ECF-B387-F763CE90B965}" srcId="{8D35FF84-2821-4892-8FFC-BD5EA145A31E}" destId="{A7D9EC1E-EAD4-4FB4-B1FD-010D3EED5B73}" srcOrd="4" destOrd="0" parTransId="{9BEAE239-4A58-4422-829A-A2E05197C248}" sibTransId="{F507F5C7-B978-4628-BD7B-4472ABE69CB3}"/>
    <dgm:cxn modelId="{71F77D20-C955-4424-9950-B305D56762EB}" type="presOf" srcId="{71058E06-1654-4C38-B751-CCDA9B4F1D32}" destId="{8AE7E229-F01D-4458-B7B8-432DEFEC3879}" srcOrd="0" destOrd="0" presId="urn:microsoft.com/office/officeart/2005/8/layout/vList2"/>
    <dgm:cxn modelId="{6F849A36-94B4-4BBF-B8E2-392EF2B75CA0}" type="presOf" srcId="{D55CF55B-C5AA-4041-A298-4ED52B5D6453}" destId="{56FA58B2-5441-4C71-A1B7-504809BEF51B}" srcOrd="0" destOrd="0" presId="urn:microsoft.com/office/officeart/2005/8/layout/vList2"/>
    <dgm:cxn modelId="{DB9AAD3C-87FF-4501-B60E-9357F8A56455}" srcId="{A7D9EC1E-EAD4-4FB4-B1FD-010D3EED5B73}" destId="{862715C4-3958-4EEC-B8F1-3EFF749B69F8}" srcOrd="0" destOrd="0" parTransId="{E2036900-35F5-4179-8C8D-4404655B498E}" sibTransId="{75D30EB4-DB46-40DF-BBAF-6A9F82E2C214}"/>
    <dgm:cxn modelId="{28376065-8258-4E54-8258-BB60D4C37CBF}" srcId="{71058E06-1654-4C38-B751-CCDA9B4F1D32}" destId="{D55CF55B-C5AA-4041-A298-4ED52B5D6453}" srcOrd="0" destOrd="0" parTransId="{13D76EB3-F208-4271-8B7A-1E3C9662E47D}" sibTransId="{A6C0B64A-F381-4375-8C4E-BF9B9AA33722}"/>
    <dgm:cxn modelId="{B3776475-D503-4A94-B59D-6F4AB8E6CC01}" type="presOf" srcId="{C9605652-022B-4677-B7EB-B9420864F8AC}" destId="{45B6CABF-875B-4A69-8FAC-ECD1356603A0}" srcOrd="0" destOrd="0" presId="urn:microsoft.com/office/officeart/2005/8/layout/vList2"/>
    <dgm:cxn modelId="{95F7AB7B-10DF-4B57-99EB-6B58A1D3D97C}" type="presOf" srcId="{DE582992-F225-4D18-AB4E-9A3A40D263F4}" destId="{B66E1BDC-97CE-4F0F-9576-0DAA6CD7DBB9}" srcOrd="0" destOrd="0" presId="urn:microsoft.com/office/officeart/2005/8/layout/vList2"/>
    <dgm:cxn modelId="{189EB57B-CF5C-4120-B0FB-3D056DBBB0CD}" srcId="{05771EBF-646C-4E85-96C8-B92F71F2AF04}" destId="{01995D2D-FCD9-43DA-A8B3-A5C6494542EC}" srcOrd="0" destOrd="0" parTransId="{8665474B-3927-44FC-B460-BD31075564E8}" sibTransId="{9E1AB4B8-E5D0-4B31-8D3D-D2ADF73769BC}"/>
    <dgm:cxn modelId="{C519127D-F0B3-414B-BB3A-DFA8293334BA}" type="presOf" srcId="{01995D2D-FCD9-43DA-A8B3-A5C6494542EC}" destId="{A92C6152-0DCF-4FC4-B0AC-E83CE7BA6478}" srcOrd="0" destOrd="0" presId="urn:microsoft.com/office/officeart/2005/8/layout/vList2"/>
    <dgm:cxn modelId="{3FA75F82-A83E-4BA2-94AD-0F4977A5E8C1}" srcId="{8D35FF84-2821-4892-8FFC-BD5EA145A31E}" destId="{71058E06-1654-4C38-B751-CCDA9B4F1D32}" srcOrd="1" destOrd="0" parTransId="{482D2371-593B-4CFA-B2C3-9CBD52D50568}" sibTransId="{4C35FB97-FE36-4853-8CAA-C896682AD63A}"/>
    <dgm:cxn modelId="{BA4F8782-2B49-4932-B381-22C9974991C2}" type="presOf" srcId="{F57E19FD-32A1-405D-9295-CA1BDCF8AC85}" destId="{7D4E6FEC-A5C8-4567-83EA-EA0BB1982885}" srcOrd="0" destOrd="0" presId="urn:microsoft.com/office/officeart/2005/8/layout/vList2"/>
    <dgm:cxn modelId="{3973E18A-723F-40B3-BCCB-62038BAC610C}" srcId="{A499BF8B-EA34-47A0-9066-40A3F5B34110}" destId="{DE582992-F225-4D18-AB4E-9A3A40D263F4}" srcOrd="0" destOrd="0" parTransId="{4B5250EF-965A-460A-90EB-BC03EF3AF8AE}" sibTransId="{5DEF048E-D2F0-48F9-BD87-1D5C6CC93D85}"/>
    <dgm:cxn modelId="{65EDCDA5-EC37-4F74-85D0-181658EF7211}" srcId="{8D35FF84-2821-4892-8FFC-BD5EA145A31E}" destId="{A499BF8B-EA34-47A0-9066-40A3F5B34110}" srcOrd="3" destOrd="0" parTransId="{A61FA6C3-80D0-4E8E-AFEC-CE0A42AD3C6F}" sibTransId="{5E899383-E929-4044-9E85-EF1488CEE621}"/>
    <dgm:cxn modelId="{E51612B4-F9ED-409F-821B-C2E1DDA3BBBC}" type="presOf" srcId="{A499BF8B-EA34-47A0-9066-40A3F5B34110}" destId="{C89D4886-6DAB-4F24-84F7-FF3DB344349D}" srcOrd="0" destOrd="0" presId="urn:microsoft.com/office/officeart/2005/8/layout/vList2"/>
    <dgm:cxn modelId="{2A4AF4CD-CF00-4BE6-8FF5-12A2F56D47F0}" type="presOf" srcId="{A7D9EC1E-EAD4-4FB4-B1FD-010D3EED5B73}" destId="{51D97323-8201-4632-BE33-4D4F106C76AC}" srcOrd="0" destOrd="0" presId="urn:microsoft.com/office/officeart/2005/8/layout/vList2"/>
    <dgm:cxn modelId="{C0B101EC-60FE-4226-9137-D24C677E3F19}" type="presOf" srcId="{8D35FF84-2821-4892-8FFC-BD5EA145A31E}" destId="{0D28F52F-AD78-4C39-856B-E87ABB86B521}" srcOrd="0" destOrd="0" presId="urn:microsoft.com/office/officeart/2005/8/layout/vList2"/>
    <dgm:cxn modelId="{1A7FF8F7-7FEB-438C-A309-BC19B7D1C827}" srcId="{8D35FF84-2821-4892-8FFC-BD5EA145A31E}" destId="{C9605652-022B-4677-B7EB-B9420864F8AC}" srcOrd="2" destOrd="0" parTransId="{D29E5143-85E2-4487-8090-5450F2A57900}" sibTransId="{BA247938-1C72-48F0-8F9C-B06E2BB4CDD6}"/>
    <dgm:cxn modelId="{020E8064-7B03-4C00-A38C-F84DF7A75BA8}" type="presParOf" srcId="{0D28F52F-AD78-4C39-856B-E87ABB86B521}" destId="{1680E70B-0D7D-432C-B390-370734AE1ABB}" srcOrd="0" destOrd="0" presId="urn:microsoft.com/office/officeart/2005/8/layout/vList2"/>
    <dgm:cxn modelId="{7B97B081-B9BF-4918-A427-37BB5D250AC2}" type="presParOf" srcId="{0D28F52F-AD78-4C39-856B-E87ABB86B521}" destId="{A92C6152-0DCF-4FC4-B0AC-E83CE7BA6478}" srcOrd="1" destOrd="0" presId="urn:microsoft.com/office/officeart/2005/8/layout/vList2"/>
    <dgm:cxn modelId="{8F1D1423-220B-4578-A733-1F987440029A}" type="presParOf" srcId="{0D28F52F-AD78-4C39-856B-E87ABB86B521}" destId="{8AE7E229-F01D-4458-B7B8-432DEFEC3879}" srcOrd="2" destOrd="0" presId="urn:microsoft.com/office/officeart/2005/8/layout/vList2"/>
    <dgm:cxn modelId="{07A0DE74-136C-48F1-B42B-B6D9C0847626}" type="presParOf" srcId="{0D28F52F-AD78-4C39-856B-E87ABB86B521}" destId="{56FA58B2-5441-4C71-A1B7-504809BEF51B}" srcOrd="3" destOrd="0" presId="urn:microsoft.com/office/officeart/2005/8/layout/vList2"/>
    <dgm:cxn modelId="{7F8D1A06-250A-4B58-B14B-9773073AE2C9}" type="presParOf" srcId="{0D28F52F-AD78-4C39-856B-E87ABB86B521}" destId="{45B6CABF-875B-4A69-8FAC-ECD1356603A0}" srcOrd="4" destOrd="0" presId="urn:microsoft.com/office/officeart/2005/8/layout/vList2"/>
    <dgm:cxn modelId="{A939AF87-8C57-40C3-9540-5C6FAE180733}" type="presParOf" srcId="{0D28F52F-AD78-4C39-856B-E87ABB86B521}" destId="{7D4E6FEC-A5C8-4567-83EA-EA0BB1982885}" srcOrd="5" destOrd="0" presId="urn:microsoft.com/office/officeart/2005/8/layout/vList2"/>
    <dgm:cxn modelId="{927A7013-4B99-42E9-9240-DF305BA5C111}" type="presParOf" srcId="{0D28F52F-AD78-4C39-856B-E87ABB86B521}" destId="{C89D4886-6DAB-4F24-84F7-FF3DB344349D}" srcOrd="6" destOrd="0" presId="urn:microsoft.com/office/officeart/2005/8/layout/vList2"/>
    <dgm:cxn modelId="{387F8ACC-3F4E-42E0-8FB1-2F330183B793}" type="presParOf" srcId="{0D28F52F-AD78-4C39-856B-E87ABB86B521}" destId="{B66E1BDC-97CE-4F0F-9576-0DAA6CD7DBB9}" srcOrd="7" destOrd="0" presId="urn:microsoft.com/office/officeart/2005/8/layout/vList2"/>
    <dgm:cxn modelId="{9C457C6B-8878-437C-97A0-00926FD01035}" type="presParOf" srcId="{0D28F52F-AD78-4C39-856B-E87ABB86B521}" destId="{51D97323-8201-4632-BE33-4D4F106C76AC}" srcOrd="8" destOrd="0" presId="urn:microsoft.com/office/officeart/2005/8/layout/vList2"/>
    <dgm:cxn modelId="{61C8830B-A834-4F39-AB6A-5BB19B5C8714}" type="presParOf" srcId="{0D28F52F-AD78-4C39-856B-E87ABB86B521}" destId="{D6394709-14D5-4B1C-8EC8-EA7930BC066F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CD731C-9D8F-4930-B7ED-41D575C4FBF3}">
      <dsp:nvSpPr>
        <dsp:cNvPr id="0" name=""/>
        <dsp:cNvSpPr/>
      </dsp:nvSpPr>
      <dsp:spPr>
        <a:xfrm>
          <a:off x="0" y="27291"/>
          <a:ext cx="9820443" cy="468000"/>
        </a:xfrm>
        <a:prstGeom prst="roundRect">
          <a:avLst/>
        </a:prstGeom>
        <a:solidFill>
          <a:srgbClr val="8F368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ru-RU" sz="1800" b="1" kern="1200" dirty="0">
              <a:latin typeface="Montserrat SemiBold" panose="020B0604020202020204" charset="-52"/>
            </a:rPr>
            <a:t>21.07.2022-10.08.2022</a:t>
          </a:r>
        </a:p>
      </dsp:txBody>
      <dsp:txXfrm>
        <a:off x="22846" y="50137"/>
        <a:ext cx="9774751" cy="422308"/>
      </dsp:txXfrm>
    </dsp:sp>
    <dsp:sp modelId="{F3F3B264-ECA3-4277-8E77-A38EEBBF54A5}">
      <dsp:nvSpPr>
        <dsp:cNvPr id="0" name=""/>
        <dsp:cNvSpPr/>
      </dsp:nvSpPr>
      <dsp:spPr>
        <a:xfrm>
          <a:off x="0" y="495291"/>
          <a:ext cx="9820443" cy="556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1799" tIns="22860" rIns="128016" bIns="22860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None/>
          </a:pPr>
          <a:r>
            <a:rPr lang="ru-RU" sz="1800" kern="1200" dirty="0">
              <a:latin typeface="Montserrat SemiBold" panose="020B0604020202020204" charset="-52"/>
            </a:rPr>
            <a:t>Профильный тематический заезд «Лето в Югре» для детей, прибывших из г. Макеевки, Донецкой Народной Республики</a:t>
          </a:r>
        </a:p>
      </dsp:txBody>
      <dsp:txXfrm>
        <a:off x="0" y="495291"/>
        <a:ext cx="9820443" cy="556312"/>
      </dsp:txXfrm>
    </dsp:sp>
    <dsp:sp modelId="{7C9B93E4-D19B-4547-A1E0-7C475DA9E709}">
      <dsp:nvSpPr>
        <dsp:cNvPr id="0" name=""/>
        <dsp:cNvSpPr/>
      </dsp:nvSpPr>
      <dsp:spPr>
        <a:xfrm>
          <a:off x="0" y="1051603"/>
          <a:ext cx="9820443" cy="468000"/>
        </a:xfrm>
        <a:prstGeom prst="roundRect">
          <a:avLst/>
        </a:prstGeom>
        <a:solidFill>
          <a:srgbClr val="115FA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ru-RU" sz="1800" b="1" i="0" kern="1200" dirty="0">
              <a:latin typeface="Montserrat SemiBold" panose="020B0604020202020204" charset="-52"/>
            </a:rPr>
            <a:t>11.10.2022-13.10.2022</a:t>
          </a:r>
        </a:p>
      </dsp:txBody>
      <dsp:txXfrm>
        <a:off x="22846" y="1074449"/>
        <a:ext cx="9774751" cy="422308"/>
      </dsp:txXfrm>
    </dsp:sp>
    <dsp:sp modelId="{4EF8FC15-04A9-43B2-A7E8-38CEECC5C2EF}">
      <dsp:nvSpPr>
        <dsp:cNvPr id="0" name=""/>
        <dsp:cNvSpPr/>
      </dsp:nvSpPr>
      <dsp:spPr>
        <a:xfrm>
          <a:off x="0" y="1519603"/>
          <a:ext cx="9820443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1799" tIns="22860" rIns="128016" bIns="22860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None/>
          </a:pPr>
          <a:r>
            <a:rPr lang="ru-RU" sz="1800" kern="1200" dirty="0">
              <a:latin typeface="Montserrat SemiBold" panose="020B0604020202020204" charset="-52"/>
            </a:rPr>
            <a:t>«Клуб выходного дня» для членов семей мобилизованных граждан</a:t>
          </a:r>
        </a:p>
      </dsp:txBody>
      <dsp:txXfrm>
        <a:off x="0" y="1519603"/>
        <a:ext cx="9820443" cy="414000"/>
      </dsp:txXfrm>
    </dsp:sp>
    <dsp:sp modelId="{7C6A748E-E389-4F3F-B5FF-99B118245671}">
      <dsp:nvSpPr>
        <dsp:cNvPr id="0" name=""/>
        <dsp:cNvSpPr/>
      </dsp:nvSpPr>
      <dsp:spPr>
        <a:xfrm>
          <a:off x="0" y="1933604"/>
          <a:ext cx="9820443" cy="468000"/>
        </a:xfrm>
        <a:prstGeom prst="roundRect">
          <a:avLst/>
        </a:prstGeom>
        <a:solidFill>
          <a:srgbClr val="54B8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ru-RU" sz="1800" b="1" kern="1200" dirty="0">
              <a:latin typeface="Montserrat SemiBold" panose="020B0604020202020204" charset="-52"/>
            </a:rPr>
            <a:t>05.12.2022-25.12.2022</a:t>
          </a:r>
        </a:p>
      </dsp:txBody>
      <dsp:txXfrm>
        <a:off x="22846" y="1956450"/>
        <a:ext cx="9774751" cy="422308"/>
      </dsp:txXfrm>
    </dsp:sp>
    <dsp:sp modelId="{451E4B96-2F77-401C-9160-DA98EA2DA8FF}">
      <dsp:nvSpPr>
        <dsp:cNvPr id="0" name=""/>
        <dsp:cNvSpPr/>
      </dsp:nvSpPr>
      <dsp:spPr>
        <a:xfrm>
          <a:off x="0" y="2401604"/>
          <a:ext cx="9820443" cy="556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1799" tIns="22860" rIns="128016" bIns="22860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None/>
          </a:pPr>
          <a:r>
            <a:rPr lang="ru-RU" sz="1800" kern="1200" dirty="0">
              <a:latin typeface="Montserrat SemiBold" panose="020B0604020202020204" charset="-52"/>
            </a:rPr>
            <a:t>Профильная тематическая смена «Город мастеров» для членов семей мобилизованных граждан</a:t>
          </a:r>
        </a:p>
      </dsp:txBody>
      <dsp:txXfrm>
        <a:off x="0" y="2401604"/>
        <a:ext cx="9820443" cy="556312"/>
      </dsp:txXfrm>
    </dsp:sp>
    <dsp:sp modelId="{7A839F6F-EE74-4563-9171-137EB98AFE37}">
      <dsp:nvSpPr>
        <dsp:cNvPr id="0" name=""/>
        <dsp:cNvSpPr/>
      </dsp:nvSpPr>
      <dsp:spPr>
        <a:xfrm>
          <a:off x="0" y="2957916"/>
          <a:ext cx="9820443" cy="468000"/>
        </a:xfrm>
        <a:prstGeom prst="roundRect">
          <a:avLst/>
        </a:prstGeom>
        <a:solidFill>
          <a:srgbClr val="8F368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ru-RU" sz="1800" b="1" kern="1200" dirty="0">
              <a:latin typeface="Montserrat SemiBold" panose="020B0604020202020204" charset="-52"/>
            </a:rPr>
            <a:t>31.12.2022-09.01.2023</a:t>
          </a:r>
        </a:p>
      </dsp:txBody>
      <dsp:txXfrm>
        <a:off x="22846" y="2980762"/>
        <a:ext cx="9774751" cy="422308"/>
      </dsp:txXfrm>
    </dsp:sp>
    <dsp:sp modelId="{612A0ED2-AA79-42B3-9724-291FDD881DB8}">
      <dsp:nvSpPr>
        <dsp:cNvPr id="0" name=""/>
        <dsp:cNvSpPr/>
      </dsp:nvSpPr>
      <dsp:spPr>
        <a:xfrm>
          <a:off x="0" y="3425916"/>
          <a:ext cx="9820443" cy="556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1799" tIns="22860" rIns="128016" bIns="22860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None/>
          </a:pPr>
          <a:r>
            <a:rPr lang="ru-RU" sz="1800" kern="1200" dirty="0">
              <a:latin typeface="Montserrat SemiBold" panose="020B0604020202020204" charset="-52"/>
            </a:rPr>
            <a:t>Профильная тематическая смена «Новогодний калейдоскоп» для семей мобилизованных граждан</a:t>
          </a:r>
        </a:p>
      </dsp:txBody>
      <dsp:txXfrm>
        <a:off x="0" y="3425916"/>
        <a:ext cx="9820443" cy="556312"/>
      </dsp:txXfrm>
    </dsp:sp>
    <dsp:sp modelId="{AD38B946-5EFC-4EE5-A9CF-1F48DDE5FF38}">
      <dsp:nvSpPr>
        <dsp:cNvPr id="0" name=""/>
        <dsp:cNvSpPr/>
      </dsp:nvSpPr>
      <dsp:spPr>
        <a:xfrm>
          <a:off x="0" y="3982229"/>
          <a:ext cx="9820443" cy="468000"/>
        </a:xfrm>
        <a:prstGeom prst="roundRect">
          <a:avLst/>
        </a:prstGeom>
        <a:solidFill>
          <a:srgbClr val="115FA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ru-RU" sz="1800" b="1" i="0" kern="1200" dirty="0">
              <a:latin typeface="Montserrat SemiBold" panose="020B0604020202020204" charset="-52"/>
            </a:rPr>
            <a:t>19.02.2023</a:t>
          </a:r>
        </a:p>
      </dsp:txBody>
      <dsp:txXfrm>
        <a:off x="22846" y="4005075"/>
        <a:ext cx="9774751" cy="422308"/>
      </dsp:txXfrm>
    </dsp:sp>
    <dsp:sp modelId="{6D462A02-A116-4B0A-A43F-A95C6D4C5C25}">
      <dsp:nvSpPr>
        <dsp:cNvPr id="0" name=""/>
        <dsp:cNvSpPr/>
      </dsp:nvSpPr>
      <dsp:spPr>
        <a:xfrm>
          <a:off x="0" y="4450229"/>
          <a:ext cx="9820443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1799" tIns="22860" rIns="128016" bIns="22860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None/>
          </a:pPr>
          <a:r>
            <a:rPr lang="ru-RU" sz="1800" kern="1200" dirty="0">
              <a:latin typeface="Montserrat SemiBold" panose="020B0604020202020204" charset="-52"/>
            </a:rPr>
            <a:t>Программа для прибывших из г. Рубежное (ЛНР)</a:t>
          </a:r>
        </a:p>
      </dsp:txBody>
      <dsp:txXfrm>
        <a:off x="0" y="4450229"/>
        <a:ext cx="9820443" cy="414000"/>
      </dsp:txXfrm>
    </dsp:sp>
    <dsp:sp modelId="{05F41AF7-F6E2-4BAE-BC92-42D04B8D2A5D}">
      <dsp:nvSpPr>
        <dsp:cNvPr id="0" name=""/>
        <dsp:cNvSpPr/>
      </dsp:nvSpPr>
      <dsp:spPr>
        <a:xfrm>
          <a:off x="0" y="4864228"/>
          <a:ext cx="9820443" cy="468000"/>
        </a:xfrm>
        <a:prstGeom prst="roundRect">
          <a:avLst/>
        </a:prstGeom>
        <a:solidFill>
          <a:srgbClr val="54B8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ru-RU" sz="1800" b="1" kern="1200" dirty="0">
              <a:latin typeface="Montserrat SemiBold" panose="020B0604020202020204" charset="-52"/>
            </a:rPr>
            <a:t>17.07.2023-06.08.2023 и 08.08.2023-27.08.2023</a:t>
          </a:r>
        </a:p>
      </dsp:txBody>
      <dsp:txXfrm>
        <a:off x="22846" y="4887074"/>
        <a:ext cx="9774751" cy="422308"/>
      </dsp:txXfrm>
    </dsp:sp>
    <dsp:sp modelId="{6E38D444-7559-4059-85EF-CDB9A58C8F55}">
      <dsp:nvSpPr>
        <dsp:cNvPr id="0" name=""/>
        <dsp:cNvSpPr/>
      </dsp:nvSpPr>
      <dsp:spPr>
        <a:xfrm>
          <a:off x="0" y="5332228"/>
          <a:ext cx="9820443" cy="556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1799" tIns="22860" rIns="128016" bIns="22860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None/>
          </a:pPr>
          <a:r>
            <a:rPr lang="ru-RU" sz="1800" kern="1200" dirty="0">
              <a:latin typeface="Montserrat SemiBold" panose="020B0604020202020204" charset="-52"/>
            </a:rPr>
            <a:t>CREA-</a:t>
          </a:r>
          <a:r>
            <a:rPr lang="ru-RU" sz="1800" kern="1200" dirty="0" err="1">
              <a:latin typeface="Montserrat SemiBold" panose="020B0604020202020204" charset="-52"/>
            </a:rPr>
            <a:t>тив</a:t>
          </a:r>
          <a:r>
            <a:rPr lang="ru-RU" sz="1800" kern="1200" dirty="0">
              <a:latin typeface="Montserrat SemiBold" panose="020B0604020202020204" charset="-52"/>
            </a:rPr>
            <a:t>-тур «Лето в Югре» для несовершеннолетних из г. Макеевка Донецкой Народной Республики</a:t>
          </a:r>
        </a:p>
      </dsp:txBody>
      <dsp:txXfrm>
        <a:off x="0" y="5332228"/>
        <a:ext cx="9820443" cy="5563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80E70B-0D7D-432C-B390-370734AE1ABB}">
      <dsp:nvSpPr>
        <dsp:cNvPr id="0" name=""/>
        <dsp:cNvSpPr/>
      </dsp:nvSpPr>
      <dsp:spPr>
        <a:xfrm>
          <a:off x="0" y="0"/>
          <a:ext cx="9465189" cy="429975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Montserrat SemiBold" panose="020B0604020202020204" charset="-52"/>
            </a:rPr>
            <a:t>485 граждан и несовершеннолетних (85%)</a:t>
          </a:r>
        </a:p>
      </dsp:txBody>
      <dsp:txXfrm>
        <a:off x="20990" y="20990"/>
        <a:ext cx="9423209" cy="387995"/>
      </dsp:txXfrm>
    </dsp:sp>
    <dsp:sp modelId="{A92C6152-0DCF-4FC4-B0AC-E83CE7BA6478}">
      <dsp:nvSpPr>
        <dsp:cNvPr id="0" name=""/>
        <dsp:cNvSpPr/>
      </dsp:nvSpPr>
      <dsp:spPr>
        <a:xfrm>
          <a:off x="0" y="430081"/>
          <a:ext cx="9465189" cy="558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0520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>
              <a:latin typeface="Montserrat SemiBold" panose="020B0604020202020204" charset="-52"/>
            </a:rPr>
            <a:t> достигли гармонизации психоэмоционального состояния освоили методы релаксации;</a:t>
          </a:r>
        </a:p>
      </dsp:txBody>
      <dsp:txXfrm>
        <a:off x="0" y="430081"/>
        <a:ext cx="9465189" cy="558900"/>
      </dsp:txXfrm>
    </dsp:sp>
    <dsp:sp modelId="{8AE7E229-F01D-4458-B7B8-432DEFEC3879}">
      <dsp:nvSpPr>
        <dsp:cNvPr id="0" name=""/>
        <dsp:cNvSpPr/>
      </dsp:nvSpPr>
      <dsp:spPr>
        <a:xfrm>
          <a:off x="0" y="988981"/>
          <a:ext cx="9465189" cy="429975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Montserrat SemiBold" panose="020B0604020202020204" charset="-52"/>
            </a:rPr>
            <a:t>424 несовершеннолетних (87%) и 62 граждан (75%)</a:t>
          </a:r>
        </a:p>
      </dsp:txBody>
      <dsp:txXfrm>
        <a:off x="20990" y="1009971"/>
        <a:ext cx="9423209" cy="387995"/>
      </dsp:txXfrm>
    </dsp:sp>
    <dsp:sp modelId="{56FA58B2-5441-4C71-A1B7-504809BEF51B}">
      <dsp:nvSpPr>
        <dsp:cNvPr id="0" name=""/>
        <dsp:cNvSpPr/>
      </dsp:nvSpPr>
      <dsp:spPr>
        <a:xfrm>
          <a:off x="0" y="1418956"/>
          <a:ext cx="9465189" cy="558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0520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>
              <a:latin typeface="Montserrat SemiBold" panose="020B0604020202020204" charset="-52"/>
            </a:rPr>
            <a:t> восстановили позитивное отношение к окружающей действительности и повысили коммуникативную компетентность;</a:t>
          </a:r>
        </a:p>
      </dsp:txBody>
      <dsp:txXfrm>
        <a:off x="0" y="1418956"/>
        <a:ext cx="9465189" cy="558900"/>
      </dsp:txXfrm>
    </dsp:sp>
    <dsp:sp modelId="{45B6CABF-875B-4A69-8FAC-ECD1356603A0}">
      <dsp:nvSpPr>
        <dsp:cNvPr id="0" name=""/>
        <dsp:cNvSpPr/>
      </dsp:nvSpPr>
      <dsp:spPr>
        <a:xfrm>
          <a:off x="0" y="1977856"/>
          <a:ext cx="9465189" cy="429975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Montserrat SemiBold" panose="020B0604020202020204" charset="-52"/>
            </a:rPr>
            <a:t>366 несовершеннолетних (75%) и 58 граждан (71%)</a:t>
          </a:r>
        </a:p>
      </dsp:txBody>
      <dsp:txXfrm>
        <a:off x="20990" y="1998846"/>
        <a:ext cx="9423209" cy="387995"/>
      </dsp:txXfrm>
    </dsp:sp>
    <dsp:sp modelId="{7D4E6FEC-A5C8-4567-83EA-EA0BB1982885}">
      <dsp:nvSpPr>
        <dsp:cNvPr id="0" name=""/>
        <dsp:cNvSpPr/>
      </dsp:nvSpPr>
      <dsp:spPr>
        <a:xfrm>
          <a:off x="0" y="2407831"/>
          <a:ext cx="9465189" cy="558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0520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>
              <a:latin typeface="Montserrat SemiBold" panose="020B0604020202020204" charset="-52"/>
            </a:rPr>
            <a:t> освоили навыки преодоления трудных жизненных ситуаций и </a:t>
          </a:r>
          <a:r>
            <a:rPr lang="ru-RU" sz="1800" kern="1200" dirty="0" err="1">
              <a:latin typeface="Montserrat SemiBold" panose="020B0604020202020204" charset="-52"/>
            </a:rPr>
            <a:t>смысложизненной</a:t>
          </a:r>
          <a:r>
            <a:rPr lang="ru-RU" sz="1800" kern="1200" dirty="0">
              <a:latin typeface="Montserrat SemiBold" panose="020B0604020202020204" charset="-52"/>
            </a:rPr>
            <a:t> ориентации.</a:t>
          </a:r>
        </a:p>
      </dsp:txBody>
      <dsp:txXfrm>
        <a:off x="0" y="2407831"/>
        <a:ext cx="9465189" cy="558900"/>
      </dsp:txXfrm>
    </dsp:sp>
    <dsp:sp modelId="{C89D4886-6DAB-4F24-84F7-FF3DB344349D}">
      <dsp:nvSpPr>
        <dsp:cNvPr id="0" name=""/>
        <dsp:cNvSpPr/>
      </dsp:nvSpPr>
      <dsp:spPr>
        <a:xfrm>
          <a:off x="0" y="2966731"/>
          <a:ext cx="9465189" cy="429975"/>
        </a:xfrm>
        <a:prstGeom prst="round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Montserrat SemiBold" panose="020B0604020202020204" charset="-52"/>
            </a:rPr>
            <a:t>375 несовершеннолетних (77%) </a:t>
          </a:r>
        </a:p>
      </dsp:txBody>
      <dsp:txXfrm>
        <a:off x="20990" y="2987721"/>
        <a:ext cx="9423209" cy="387995"/>
      </dsp:txXfrm>
    </dsp:sp>
    <dsp:sp modelId="{B66E1BDC-97CE-4F0F-9576-0DAA6CD7DBB9}">
      <dsp:nvSpPr>
        <dsp:cNvPr id="0" name=""/>
        <dsp:cNvSpPr/>
      </dsp:nvSpPr>
      <dsp:spPr>
        <a:xfrm>
          <a:off x="0" y="3396706"/>
          <a:ext cx="9465189" cy="558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0520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>
              <a:latin typeface="Montserrat SemiBold" panose="020B0604020202020204" charset="-52"/>
            </a:rPr>
            <a:t> повысили самооценку, овладели приемами позитивной и конструктивной Я концепции, </a:t>
          </a:r>
          <a:r>
            <a:rPr lang="ru-RU" sz="1800" kern="1200" dirty="0" err="1">
              <a:latin typeface="Montserrat SemiBold" panose="020B0604020202020204" charset="-52"/>
            </a:rPr>
            <a:t>ассертивного</a:t>
          </a:r>
          <a:r>
            <a:rPr lang="ru-RU" sz="1800" kern="1200" dirty="0">
              <a:latin typeface="Montserrat SemiBold" panose="020B0604020202020204" charset="-52"/>
            </a:rPr>
            <a:t> поведения. </a:t>
          </a:r>
        </a:p>
      </dsp:txBody>
      <dsp:txXfrm>
        <a:off x="0" y="3396706"/>
        <a:ext cx="9465189" cy="558900"/>
      </dsp:txXfrm>
    </dsp:sp>
    <dsp:sp modelId="{51D97323-8201-4632-BE33-4D4F106C76AC}">
      <dsp:nvSpPr>
        <dsp:cNvPr id="0" name=""/>
        <dsp:cNvSpPr/>
      </dsp:nvSpPr>
      <dsp:spPr>
        <a:xfrm>
          <a:off x="0" y="3955606"/>
          <a:ext cx="9465189" cy="429975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Montserrat SemiBold" panose="020B0604020202020204" charset="-52"/>
            </a:rPr>
            <a:t>519 граждан и несовершеннолетних (91%)</a:t>
          </a:r>
        </a:p>
      </dsp:txBody>
      <dsp:txXfrm>
        <a:off x="20990" y="3976596"/>
        <a:ext cx="9423209" cy="387995"/>
      </dsp:txXfrm>
    </dsp:sp>
    <dsp:sp modelId="{D6394709-14D5-4B1C-8EC8-EA7930BC066F}">
      <dsp:nvSpPr>
        <dsp:cNvPr id="0" name=""/>
        <dsp:cNvSpPr/>
      </dsp:nvSpPr>
      <dsp:spPr>
        <a:xfrm>
          <a:off x="0" y="4385581"/>
          <a:ext cx="9465189" cy="302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0520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>
              <a:latin typeface="Montserrat SemiBold" panose="020B0604020202020204" charset="-52"/>
            </a:rPr>
            <a:t>снизили показатели уровня тревожности, страхов и агрессивности</a:t>
          </a:r>
        </a:p>
      </dsp:txBody>
      <dsp:txXfrm>
        <a:off x="0" y="4385581"/>
        <a:ext cx="9465189" cy="3027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9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9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48185"/>
            <a:ext cx="2971800" cy="499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6911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5001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4936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2971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54508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7412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8" name="Google Shape;14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8167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74129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01259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75755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71820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4642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13899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02005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29794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2053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6544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5141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8094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4936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2971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83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828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6.jp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9.png"/><Relationship Id="rId9" Type="http://schemas.microsoft.com/office/2007/relationships/diagramDrawing" Target="../diagrams/drawing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png"/><Relationship Id="rId9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.jpg"/><Relationship Id="rId7" Type="http://schemas.openxmlformats.org/officeDocument/2006/relationships/image" Target="../media/image41.pn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hyperlink" Target="https://vk.com/creativeletovugre" TargetMode="External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9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6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nakalinke.ru/" TargetMode="External"/><Relationship Id="rId3" Type="http://schemas.openxmlformats.org/officeDocument/2006/relationships/image" Target="../media/image6.jp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9.png"/><Relationship Id="rId9" Type="http://schemas.openxmlformats.org/officeDocument/2006/relationships/hyperlink" Target="mailto:SurCSON@admhmao.ru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6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jpg"/><Relationship Id="rId4" Type="http://schemas.openxmlformats.org/officeDocument/2006/relationships/image" Target="../media/image9.png"/><Relationship Id="rId9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9.pn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94;p1">
            <a:extLst>
              <a:ext uri="{FF2B5EF4-FFF2-40B4-BE49-F238E27FC236}">
                <a16:creationId xmlns:a16="http://schemas.microsoft.com/office/drawing/2014/main" id="{6C662ECB-CCEE-4D48-8E5F-E7478868801C}"/>
              </a:ext>
            </a:extLst>
          </p:cNvPr>
          <p:cNvSpPr/>
          <p:nvPr/>
        </p:nvSpPr>
        <p:spPr>
          <a:xfrm>
            <a:off x="152400" y="254085"/>
            <a:ext cx="9165277" cy="982826"/>
          </a:xfrm>
          <a:prstGeom prst="roundRect">
            <a:avLst>
              <a:gd name="adj" fmla="val 50000"/>
            </a:avLst>
          </a:prstGeom>
          <a:solidFill>
            <a:srgbClr val="8F368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/>
            <a:r>
              <a:rPr lang="ru-RU" sz="1500" b="1" dirty="0">
                <a:solidFill>
                  <a:schemeClr val="bg1"/>
                </a:solidFill>
                <a:latin typeface="Montserrat SemiBold" panose="020B0604020202020204" charset="-52"/>
                <a:ea typeface="Calibri"/>
                <a:cs typeface="Calibri"/>
                <a:sym typeface="Calibri"/>
              </a:rPr>
              <a:t>Бюджетное учреждение Ханты-Мансийского автономного округа – Югры </a:t>
            </a:r>
          </a:p>
          <a:p>
            <a:pPr algn="r"/>
            <a:r>
              <a:rPr lang="ru-RU" sz="1500" b="1" dirty="0">
                <a:solidFill>
                  <a:schemeClr val="bg1"/>
                </a:solidFill>
                <a:latin typeface="Montserrat SemiBold" panose="020B0604020202020204" charset="-52"/>
                <a:ea typeface="Calibri"/>
                <a:cs typeface="Calibri"/>
                <a:sym typeface="Calibri"/>
              </a:rPr>
              <a:t>«Сургутский многопрофильный реабилитационный центр для инвалидов» </a:t>
            </a:r>
          </a:p>
        </p:txBody>
      </p:sp>
      <p:sp>
        <p:nvSpPr>
          <p:cNvPr id="93" name="Google Shape;93;p1"/>
          <p:cNvSpPr/>
          <p:nvPr/>
        </p:nvSpPr>
        <p:spPr>
          <a:xfrm>
            <a:off x="604922" y="4964050"/>
            <a:ext cx="3567029" cy="1523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endParaRPr sz="2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50000"/>
              </a:lnSpc>
            </a:pP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/>
          <p:nvPr/>
        </p:nvSpPr>
        <p:spPr>
          <a:xfrm>
            <a:off x="152400" y="2771335"/>
            <a:ext cx="9343293" cy="2748006"/>
          </a:xfrm>
          <a:prstGeom prst="roundRect">
            <a:avLst>
              <a:gd name="adj" fmla="val 50000"/>
            </a:avLst>
          </a:prstGeom>
          <a:solidFill>
            <a:srgbClr val="115FA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Montserrat SemiBold" panose="020B0604020202020204" charset="-52"/>
                <a:ea typeface="Calibri"/>
                <a:cs typeface="Calibri"/>
                <a:sym typeface="Calibri"/>
              </a:rPr>
              <a:t>Реализация модельной программы по психологическому сопровождению и поддержке несовершеннолетних, </a:t>
            </a:r>
            <a:r>
              <a:rPr lang="ru-RU" sz="2400" b="1">
                <a:solidFill>
                  <a:schemeClr val="bg1"/>
                </a:solidFill>
                <a:latin typeface="Montserrat SemiBold" panose="020B0604020202020204" charset="-52"/>
                <a:ea typeface="Calibri"/>
                <a:cs typeface="Calibri"/>
                <a:sym typeface="Calibri"/>
              </a:rPr>
              <a:t>прибывших из Донецкой </a:t>
            </a:r>
            <a:r>
              <a:rPr lang="ru-RU" sz="2400" b="1" dirty="0">
                <a:solidFill>
                  <a:schemeClr val="bg1"/>
                </a:solidFill>
                <a:latin typeface="Montserrat SemiBold" panose="020B0604020202020204" charset="-52"/>
                <a:ea typeface="Calibri"/>
                <a:cs typeface="Calibri"/>
                <a:sym typeface="Calibri"/>
              </a:rPr>
              <a:t>Народной Республики, Луганской Народной Республики, детей и семей участников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Montserrat SemiBold" panose="020B0604020202020204" charset="-52"/>
                <a:ea typeface="Calibri"/>
                <a:cs typeface="Calibri"/>
                <a:sym typeface="Calibri"/>
              </a:rPr>
              <a:t>специальной военной операции </a:t>
            </a:r>
          </a:p>
        </p:txBody>
      </p:sp>
      <p:sp>
        <p:nvSpPr>
          <p:cNvPr id="96" name="Google Shape;96;p1"/>
          <p:cNvSpPr/>
          <p:nvPr/>
        </p:nvSpPr>
        <p:spPr>
          <a:xfrm>
            <a:off x="2532185" y="5739995"/>
            <a:ext cx="6695513" cy="477925"/>
          </a:xfrm>
          <a:prstGeom prst="roundRect">
            <a:avLst>
              <a:gd name="adj" fmla="val 50000"/>
            </a:avLst>
          </a:prstGeom>
          <a:solidFill>
            <a:srgbClr val="37C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Мустафина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Гульнария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Шамиловна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, психолог </a:t>
            </a:r>
            <a:endParaRPr sz="2400" b="1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Picture 7" descr="https://litsey-yugorsk.gosuslugi.ru/netcat_files/48/191/GERB.jpg">
            <a:extLst>
              <a:ext uri="{FF2B5EF4-FFF2-40B4-BE49-F238E27FC236}">
                <a16:creationId xmlns:a16="http://schemas.microsoft.com/office/drawing/2014/main" id="{A34E64C1-1400-4E0F-BBAF-43F98EB2D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400" y1="43097" x2="50267" y2="46749"/>
                        <a14:foregroundMark x1="35200" y1="44850" x2="67467" y2="61505"/>
                        <a14:foregroundMark x1="66267" y1="36231" x2="34000" y2="73192"/>
                        <a14:foregroundMark x1="36667" y1="33893" x2="39733" y2="66326"/>
                        <a14:foregroundMark x1="38267" y1="71001" x2="63600" y2="68079"/>
                        <a14:foregroundMark x1="43600" y1="37984" x2="60133" y2="37984"/>
                        <a14:foregroundMark x1="91200" y1="20453" x2="91200" y2="27173"/>
                        <a14:foregroundMark x1="92800" y1="16801" x2="90533" y2="19284"/>
                        <a14:foregroundMark x1="8000" y1="17093" x2="10133" y2="22644"/>
                        <a14:foregroundMark x1="8400" y1="20891" x2="9467" y2="25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530" y="1337309"/>
            <a:ext cx="1158472" cy="109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3" descr="https://ovzedu.ru/uploads/s/s/x/f/sxfmo5ijpydp/img/full_9QYAU8pq.jpg">
            <a:extLst>
              <a:ext uri="{FF2B5EF4-FFF2-40B4-BE49-F238E27FC236}">
                <a16:creationId xmlns:a16="http://schemas.microsoft.com/office/drawing/2014/main" id="{2F21AFC5-D2B6-44CA-9216-4389583FE8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9" r="16220"/>
          <a:stretch/>
        </p:blipFill>
        <p:spPr bwMode="auto">
          <a:xfrm>
            <a:off x="1999569" y="1236911"/>
            <a:ext cx="1380842" cy="129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\\Server\омо\Личная\1. УЧРЕЖДЕНИЕ_СЕЙЧАС\2. Логотип\Логотип\ЛОГОТИП МНОГОПРОФИЛЬНОГО ЦЕНТРА.png">
            <a:extLst>
              <a:ext uri="{FF2B5EF4-FFF2-40B4-BE49-F238E27FC236}">
                <a16:creationId xmlns:a16="http://schemas.microsoft.com/office/drawing/2014/main" id="{06DB45DF-F527-41E7-9D7D-CA5E85A05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7" y="261143"/>
            <a:ext cx="964242" cy="96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Фонд поддержки детей | ВКонтакте">
            <a:extLst>
              <a:ext uri="{FF2B5EF4-FFF2-40B4-BE49-F238E27FC236}">
                <a16:creationId xmlns:a16="http://schemas.microsoft.com/office/drawing/2014/main" id="{56AC3114-ED73-4890-AF26-7CA95494D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80" y="1338659"/>
            <a:ext cx="1380842" cy="113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6203" y="1923140"/>
            <a:ext cx="6674287" cy="3962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66543" y="261117"/>
            <a:ext cx="5780785" cy="414759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31695834"/>
              </p:ext>
            </p:extLst>
          </p:nvPr>
        </p:nvGraphicFramePr>
        <p:xfrm>
          <a:off x="446490" y="1559959"/>
          <a:ext cx="9465189" cy="4688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Google Shape;106;p2">
            <a:extLst>
              <a:ext uri="{FF2B5EF4-FFF2-40B4-BE49-F238E27FC236}">
                <a16:creationId xmlns:a16="http://schemas.microsoft.com/office/drawing/2014/main" id="{63CA7A6B-C093-4A54-B6DB-8624A9C39498}"/>
              </a:ext>
            </a:extLst>
          </p:cNvPr>
          <p:cNvSpPr/>
          <p:nvPr/>
        </p:nvSpPr>
        <p:spPr>
          <a:xfrm>
            <a:off x="333948" y="456921"/>
            <a:ext cx="6435820" cy="632389"/>
          </a:xfrm>
          <a:prstGeom prst="roundRect">
            <a:avLst>
              <a:gd name="adj" fmla="val 50000"/>
            </a:avLst>
          </a:prstGeom>
          <a:solidFill>
            <a:srgbClr val="FBAC1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FFFFFF"/>
              </a:buClr>
              <a:buSzPts val="1900"/>
              <a:defRPr/>
            </a:pPr>
            <a:r>
              <a:rPr lang="ru-RU" sz="1800" b="1" dirty="0">
                <a:solidFill>
                  <a:schemeClr val="bg1"/>
                </a:solidFill>
                <a:latin typeface="Montserrat SemiBold" panose="020B0604020202020204" charset="-52"/>
                <a:sym typeface="Montserrat"/>
              </a:rPr>
              <a:t>Количественные и качественные результаты </a:t>
            </a:r>
          </a:p>
        </p:txBody>
      </p:sp>
    </p:spTree>
    <p:extLst>
      <p:ext uri="{BB962C8B-B14F-4D97-AF65-F5344CB8AC3E}">
        <p14:creationId xmlns:p14="http://schemas.microsoft.com/office/powerpoint/2010/main" val="1471249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"/>
          <p:cNvSpPr txBox="1"/>
          <p:nvPr/>
        </p:nvSpPr>
        <p:spPr>
          <a:xfrm>
            <a:off x="1366395" y="2954357"/>
            <a:ext cx="9053088" cy="41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>
              <a:buClr>
                <a:schemeClr val="lt1"/>
              </a:buClr>
              <a:buSzPct val="100000"/>
            </a:pPr>
            <a:r>
              <a:rPr lang="ru-RU" sz="29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ВОЛОНТЕРЫ </a:t>
            </a:r>
            <a:endParaRPr sz="2900" dirty="0"/>
          </a:p>
          <a:p>
            <a:pPr>
              <a:spcBef>
                <a:spcPts val="187"/>
              </a:spcBef>
              <a:buClr>
                <a:schemeClr val="lt1"/>
              </a:buClr>
              <a:buSzPct val="100000"/>
            </a:pPr>
            <a:br>
              <a:rPr lang="ru-RU" sz="15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616" y="598219"/>
            <a:ext cx="4250697" cy="2830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423" y="589063"/>
            <a:ext cx="1492052" cy="2652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22" b="102"/>
          <a:stretch/>
        </p:blipFill>
        <p:spPr>
          <a:xfrm>
            <a:off x="68849" y="3695521"/>
            <a:ext cx="3979006" cy="2588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8964" y="464358"/>
            <a:ext cx="4334632" cy="29019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3916" y="3566228"/>
            <a:ext cx="3859102" cy="28958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079" y="3744406"/>
            <a:ext cx="1904623" cy="2539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2223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691" y="3342421"/>
            <a:ext cx="5199356" cy="2924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27" y="353166"/>
            <a:ext cx="4943162" cy="2780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2421"/>
            <a:ext cx="4822691" cy="3074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1" b="50033"/>
          <a:stretch/>
        </p:blipFill>
        <p:spPr>
          <a:xfrm>
            <a:off x="5112917" y="353166"/>
            <a:ext cx="4740163" cy="2780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0496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4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728" y="0"/>
            <a:ext cx="11435883" cy="711397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12170" y="2369474"/>
            <a:ext cx="882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latin typeface="Montserrat SemiBold" panose="020B0604020202020204" charset="-52"/>
              </a:rPr>
              <a:t>Сайт </a:t>
            </a:r>
            <a:endParaRPr lang="en-US" sz="1800" b="1" dirty="0">
              <a:latin typeface="Montserrat SemiBold" panose="020B0604020202020204" charset="-52"/>
            </a:endParaRPr>
          </a:p>
        </p:txBody>
      </p:sp>
      <p:pic>
        <p:nvPicPr>
          <p:cNvPr id="1026" name="Picture 2" descr="Интернет – Бесплатные иконки: знак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53" y="1656949"/>
            <a:ext cx="579548" cy="57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Значок вк (вконтакте) в png формат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03" y="3102130"/>
            <a:ext cx="561848" cy="56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Иконка значок одноклассники - Png картинки и иконки без фон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84" y="4521044"/>
            <a:ext cx="561848" cy="56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693" y="1253325"/>
            <a:ext cx="1171051" cy="1171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06788" y="3790635"/>
            <a:ext cx="15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latin typeface="Montserrat SemiBold" panose="020B0604020202020204" charset="-52"/>
              </a:rPr>
              <a:t>Вконтакте</a:t>
            </a:r>
            <a:r>
              <a:rPr lang="ru-RU" dirty="0"/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6788" y="5250869"/>
            <a:ext cx="2199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>
                <a:latin typeface="Montserrat SemiBold" panose="020B0604020202020204" charset="-52"/>
              </a:rPr>
              <a:t>Одноклассники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600" y="2788914"/>
            <a:ext cx="1166349" cy="1166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150" y="4469388"/>
            <a:ext cx="1146138" cy="1146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931982" y="5582257"/>
            <a:ext cx="5270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Montserrat SemiBold" panose="020B0604020202020204" charset="-52"/>
                <a:hlinkClick r:id="rId11"/>
              </a:rPr>
              <a:t>https://vk.com/creativeletovugre</a:t>
            </a:r>
            <a:r>
              <a:rPr lang="ru-RU" sz="2400" dirty="0">
                <a:latin typeface="Montserrat SemiBold" panose="020B0604020202020204" charset="-52"/>
              </a:rPr>
              <a:t> </a:t>
            </a:r>
          </a:p>
        </p:txBody>
      </p:sp>
      <p:pic>
        <p:nvPicPr>
          <p:cNvPr id="4098" name="Picture 2" descr="Z:\11 - ОМО\Общая\01. БЫКОВА Г.П\ЛЕТО в ЮГРЕ\оформление\ВК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1" b="7207"/>
          <a:stretch/>
        </p:blipFill>
        <p:spPr bwMode="auto">
          <a:xfrm>
            <a:off x="5546930" y="1339044"/>
            <a:ext cx="4170470" cy="409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106;p2">
            <a:extLst>
              <a:ext uri="{FF2B5EF4-FFF2-40B4-BE49-F238E27FC236}">
                <a16:creationId xmlns:a16="http://schemas.microsoft.com/office/drawing/2014/main" id="{111D26D1-953F-43AD-AD48-374711E7F310}"/>
              </a:ext>
            </a:extLst>
          </p:cNvPr>
          <p:cNvSpPr/>
          <p:nvPr/>
        </p:nvSpPr>
        <p:spPr>
          <a:xfrm>
            <a:off x="333948" y="456921"/>
            <a:ext cx="4318263" cy="632389"/>
          </a:xfrm>
          <a:prstGeom prst="roundRect">
            <a:avLst>
              <a:gd name="adj" fmla="val 50000"/>
            </a:avLst>
          </a:prstGeom>
          <a:solidFill>
            <a:srgbClr val="FBAC1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FFFFFF"/>
              </a:buClr>
              <a:buSzPts val="1900"/>
              <a:defRPr/>
            </a:pPr>
            <a:r>
              <a:rPr lang="ru-RU" sz="1800" b="1" dirty="0">
                <a:solidFill>
                  <a:schemeClr val="bg1"/>
                </a:solidFill>
                <a:latin typeface="Montserrat SemiBold" panose="020B0604020202020204" charset="-52"/>
                <a:sym typeface="Montserrat"/>
              </a:rPr>
              <a:t>Информационная открытость  </a:t>
            </a:r>
          </a:p>
        </p:txBody>
      </p:sp>
    </p:spTree>
    <p:extLst>
      <p:ext uri="{BB962C8B-B14F-4D97-AF65-F5344CB8AC3E}">
        <p14:creationId xmlns:p14="http://schemas.microsoft.com/office/powerpoint/2010/main" val="2241321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4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788" y="0"/>
            <a:ext cx="11435883" cy="711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3DD50D8-371E-4F78-AE32-3F02A64D74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369" t="35293" r="37006" b="17435"/>
          <a:stretch/>
        </p:blipFill>
        <p:spPr>
          <a:xfrm>
            <a:off x="349617" y="2245895"/>
            <a:ext cx="3400598" cy="394899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6A68B16-A350-4B97-AF82-453CEE6DFB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369" t="23320" r="44094" b="12182"/>
          <a:stretch/>
        </p:blipFill>
        <p:spPr>
          <a:xfrm>
            <a:off x="4262669" y="1311248"/>
            <a:ext cx="2250426" cy="49346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F4C9D8-3FC4-4F64-82E9-04DB4A07AEC3}"/>
              </a:ext>
            </a:extLst>
          </p:cNvPr>
          <p:cNvSpPr txBox="1"/>
          <p:nvPr/>
        </p:nvSpPr>
        <p:spPr>
          <a:xfrm>
            <a:off x="2480962" y="6194887"/>
            <a:ext cx="1132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Montserrat SemiBold" panose="020B0604020202020204" charset="-52"/>
              </a:rPr>
              <a:t>2022 год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3D09D6-E75B-4A7E-AA76-A03BCD62EB64}"/>
              </a:ext>
            </a:extLst>
          </p:cNvPr>
          <p:cNvSpPr txBox="1"/>
          <p:nvPr/>
        </p:nvSpPr>
        <p:spPr>
          <a:xfrm>
            <a:off x="5381054" y="6304760"/>
            <a:ext cx="1132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Montserrat SemiBold" panose="020B0604020202020204" charset="-52"/>
              </a:rPr>
              <a:t>2023 год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93B9CCE-0E25-4F6D-A0B9-B29BD60B41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328" t="16384" r="21060" b="24788"/>
          <a:stretch/>
        </p:blipFill>
        <p:spPr>
          <a:xfrm>
            <a:off x="7194920" y="1311247"/>
            <a:ext cx="2592288" cy="162555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E60615C-1235-4C31-9D70-889153906CC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416" t="14282" r="43503" b="9032"/>
          <a:stretch/>
        </p:blipFill>
        <p:spPr>
          <a:xfrm>
            <a:off x="7194920" y="2936805"/>
            <a:ext cx="2592288" cy="3367955"/>
          </a:xfrm>
          <a:prstGeom prst="rect">
            <a:avLst/>
          </a:prstGeom>
        </p:spPr>
      </p:pic>
      <p:sp>
        <p:nvSpPr>
          <p:cNvPr id="22" name="Google Shape;106;p2">
            <a:extLst>
              <a:ext uri="{FF2B5EF4-FFF2-40B4-BE49-F238E27FC236}">
                <a16:creationId xmlns:a16="http://schemas.microsoft.com/office/drawing/2014/main" id="{07D6DCD9-A8AF-4EDE-ACFF-2390032B4D3E}"/>
              </a:ext>
            </a:extLst>
          </p:cNvPr>
          <p:cNvSpPr/>
          <p:nvPr/>
        </p:nvSpPr>
        <p:spPr>
          <a:xfrm>
            <a:off x="349617" y="295922"/>
            <a:ext cx="4318263" cy="632389"/>
          </a:xfrm>
          <a:prstGeom prst="roundRect">
            <a:avLst>
              <a:gd name="adj" fmla="val 50000"/>
            </a:avLst>
          </a:prstGeom>
          <a:solidFill>
            <a:srgbClr val="FBAC1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FFFFFF"/>
              </a:buClr>
              <a:buSzPts val="1900"/>
              <a:defRPr/>
            </a:pPr>
            <a:r>
              <a:rPr lang="ru-RU" sz="1800" b="1" dirty="0">
                <a:solidFill>
                  <a:schemeClr val="bg1"/>
                </a:solidFill>
                <a:latin typeface="Montserrat SemiBold" panose="020B0604020202020204" charset="-52"/>
                <a:sym typeface="Montserrat"/>
              </a:rPr>
              <a:t>Информационная открытость 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DCA8C94-C1C4-41B5-9F7B-121BC40932C0}"/>
              </a:ext>
            </a:extLst>
          </p:cNvPr>
          <p:cNvSpPr/>
          <p:nvPr/>
        </p:nvSpPr>
        <p:spPr>
          <a:xfrm>
            <a:off x="7068987" y="553240"/>
            <a:ext cx="32287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Montserrat SemiBold" panose="020B0604020202020204" charset="-52"/>
              </a:rPr>
              <a:t>Сообщество </a:t>
            </a:r>
            <a:r>
              <a:rPr lang="ru-RU" sz="1600" dirty="0" err="1">
                <a:latin typeface="Montserrat SemiBold" panose="020B0604020202020204" charset="-52"/>
              </a:rPr>
              <a:t>Вконтакте</a:t>
            </a:r>
            <a:r>
              <a:rPr lang="ru-RU" sz="1600" dirty="0">
                <a:latin typeface="Montserrat SemiBold" panose="020B0604020202020204" charset="-52"/>
              </a:rPr>
              <a:t> </a:t>
            </a:r>
          </a:p>
          <a:p>
            <a:r>
              <a:rPr lang="en-US" sz="1600" dirty="0">
                <a:latin typeface="Montserrat SemiBold" panose="020B0604020202020204" charset="-52"/>
              </a:rPr>
              <a:t>CREA-</a:t>
            </a:r>
            <a:r>
              <a:rPr lang="ru-RU" sz="1600" dirty="0" err="1">
                <a:latin typeface="Montserrat SemiBold" panose="020B0604020202020204" charset="-52"/>
              </a:rPr>
              <a:t>тив</a:t>
            </a:r>
            <a:r>
              <a:rPr lang="ru-RU" sz="1600" dirty="0">
                <a:latin typeface="Montserrat SemiBold" panose="020B0604020202020204" charset="-52"/>
              </a:rPr>
              <a:t>-тур «Лето в Югре»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C5FA413-B4F9-4069-A2F4-4F3D657681F2}"/>
              </a:ext>
            </a:extLst>
          </p:cNvPr>
          <p:cNvSpPr/>
          <p:nvPr/>
        </p:nvSpPr>
        <p:spPr>
          <a:xfrm>
            <a:off x="208354" y="1321947"/>
            <a:ext cx="40543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Montserrat SemiBold" panose="020B0604020202020204" charset="-52"/>
              </a:rPr>
              <a:t>Вкладка «Лето в Югре» </a:t>
            </a:r>
          </a:p>
          <a:p>
            <a:r>
              <a:rPr lang="ru-RU" sz="1600" dirty="0">
                <a:latin typeface="Montserrat SemiBold" panose="020B0604020202020204" charset="-52"/>
              </a:rPr>
              <a:t>на официальном сайте учреждения</a:t>
            </a:r>
          </a:p>
        </p:txBody>
      </p:sp>
    </p:spTree>
    <p:extLst>
      <p:ext uri="{BB962C8B-B14F-4D97-AF65-F5344CB8AC3E}">
        <p14:creationId xmlns:p14="http://schemas.microsoft.com/office/powerpoint/2010/main" val="2867420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4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72716" y="248583"/>
            <a:ext cx="10443411" cy="6360834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4"/>
          <p:cNvSpPr/>
          <p:nvPr/>
        </p:nvSpPr>
        <p:spPr>
          <a:xfrm>
            <a:off x="3554326" y="184415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0631" y="956469"/>
            <a:ext cx="102024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Montserrat SemiBold" panose="020B0604020202020204" charset="-52"/>
              </a:rPr>
              <a:t>В Сургутском многопрофильном реабилитационном центре для инвалидов организована горячая линия психологов</a:t>
            </a:r>
          </a:p>
          <a:p>
            <a:pPr lvl="0" algn="ctr"/>
            <a:r>
              <a:rPr lang="ru-RU" sz="1800" dirty="0">
                <a:latin typeface="Montserrat SemiBold" panose="020B0604020202020204" charset="-52"/>
              </a:rPr>
              <a:t>по психологическому сопровождению, помощи и поддержке граждан,</a:t>
            </a:r>
          </a:p>
          <a:p>
            <a:pPr lvl="0" algn="ctr"/>
            <a:r>
              <a:rPr lang="ru-RU" sz="1800" dirty="0">
                <a:latin typeface="Montserrat SemiBold" panose="020B0604020202020204" charset="-52"/>
              </a:rPr>
              <a:t> в том числе несовершеннолетних </a:t>
            </a:r>
          </a:p>
          <a:p>
            <a:pPr lvl="0" algn="ctr"/>
            <a:r>
              <a:rPr lang="ru-RU" sz="1800" dirty="0">
                <a:latin typeface="Montserrat SemiBold" panose="020B0604020202020204" charset="-52"/>
              </a:rPr>
              <a:t>из Донецкой Народной Республики!</a:t>
            </a:r>
            <a:r>
              <a:rPr lang="ru-RU" sz="1800" b="1" dirty="0">
                <a:latin typeface="Montserrat SemiBold" panose="020B0604020202020204" charset="-52"/>
              </a:rPr>
              <a:t> </a:t>
            </a:r>
          </a:p>
          <a:p>
            <a:pPr algn="ctr"/>
            <a:r>
              <a:rPr lang="ru-RU" sz="1800" dirty="0">
                <a:latin typeface="Montserrat SemiBold" panose="020B0604020202020204" charset="-52"/>
              </a:rPr>
              <a:t>Консультации проводятся в онлайн формате </a:t>
            </a:r>
          </a:p>
          <a:p>
            <a:pPr algn="ctr"/>
            <a:r>
              <a:rPr lang="ru-RU" sz="1800" dirty="0">
                <a:latin typeface="Montserrat SemiBold" panose="020B0604020202020204" charset="-52"/>
              </a:rPr>
              <a:t>(видеосвязь, телефонные звонки, звонки в мессенджерах)</a:t>
            </a:r>
          </a:p>
        </p:txBody>
      </p:sp>
      <p:pic>
        <p:nvPicPr>
          <p:cNvPr id="2050" name="Picture 2" descr="https://sun9-24.userapi.com/impg/YVKE7MHrG1MaC87ZvzMSN5ZoKw0QrU9q0wNlYA/TkxCy0ytTI0.jpg?size=960x720&amp;quality=95&amp;sign=39c39a07b1ce2fce33d00e96ebb0d00a&amp;c_uniq_tag=V-qr027o68FtpBKbZg4GARNG5Hz2aXG_TYvLaElOQ_M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716" y="3428079"/>
            <a:ext cx="4279856" cy="320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"/>
          <p:cNvSpPr txBox="1"/>
          <p:nvPr/>
        </p:nvSpPr>
        <p:spPr>
          <a:xfrm>
            <a:off x="1366395" y="2954357"/>
            <a:ext cx="9053088" cy="41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>
              <a:buClr>
                <a:schemeClr val="lt1"/>
              </a:buClr>
              <a:buSzPct val="100000"/>
            </a:pPr>
            <a:r>
              <a:rPr lang="ru-RU" sz="29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ВОЛОНТЕРЫ </a:t>
            </a:r>
            <a:endParaRPr sz="2900" dirty="0"/>
          </a:p>
          <a:p>
            <a:pPr>
              <a:spcBef>
                <a:spcPts val="187"/>
              </a:spcBef>
              <a:buClr>
                <a:schemeClr val="lt1"/>
              </a:buClr>
              <a:buSzPct val="100000"/>
            </a:pPr>
            <a:br>
              <a:rPr lang="ru-RU" sz="15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7751" y="717271"/>
            <a:ext cx="7868851" cy="608076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8693" y="1435382"/>
            <a:ext cx="840579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  <a:latin typeface="Montserrat SemiBold" panose="020B0604020202020204" charset="-52"/>
              </a:rPr>
              <a:t>Правительство Ханты-Мансийского автономного округа – Югры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2000" dirty="0">
              <a:solidFill>
                <a:schemeClr val="tx1"/>
              </a:solidFill>
              <a:latin typeface="Montserrat SemiBold" panose="020B0604020202020204" charset="-52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  <a:latin typeface="Montserrat SemiBold" panose="020B0604020202020204" charset="-52"/>
              </a:rPr>
              <a:t>Департамент социального развития Ханты-Мансийского автономного округа – Югры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2000" dirty="0">
              <a:solidFill>
                <a:schemeClr val="tx1"/>
              </a:solidFill>
              <a:latin typeface="Montserrat SemiBold" panose="020B0604020202020204" charset="-52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  <a:latin typeface="Montserrat SemiBold" panose="020B0604020202020204" charset="-52"/>
              </a:rPr>
              <a:t>Департамент образования и науки Ханты-Мансийского автономного округа – Югры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2000" dirty="0">
              <a:solidFill>
                <a:schemeClr val="tx1"/>
              </a:solidFill>
              <a:latin typeface="Montserrat SemiBold" panose="020B0604020202020204" charset="-52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  <a:latin typeface="Montserrat SemiBold" panose="020B0604020202020204" charset="-52"/>
              </a:rPr>
              <a:t>Департамент культуры молодежной политики Администрации г. Сургута и курируемым учреждениям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2000" dirty="0">
              <a:solidFill>
                <a:schemeClr val="tx1"/>
              </a:solidFill>
              <a:latin typeface="Montserrat SemiBold" panose="020B0604020202020204" charset="-52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  <a:latin typeface="Montserrat SemiBold" panose="020B0604020202020204" charset="-52"/>
              </a:rPr>
              <a:t>Департамент здравоохранения Ханты-Мансийского автономного округа – Югры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800" dirty="0">
              <a:latin typeface="Montserrat SemiBold" panose="020B0604020202020204" charset="-52"/>
            </a:endParaRPr>
          </a:p>
          <a:p>
            <a:pPr algn="just"/>
            <a:endParaRPr lang="ru-RU" dirty="0">
              <a:latin typeface="Montserrat" panose="020B0604020202020204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b="29775"/>
          <a:stretch/>
        </p:blipFill>
        <p:spPr>
          <a:xfrm>
            <a:off x="699666" y="3181084"/>
            <a:ext cx="755945" cy="6195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40289" t="-2371" r="38029" b="42660"/>
          <a:stretch/>
        </p:blipFill>
        <p:spPr>
          <a:xfrm>
            <a:off x="580369" y="3991834"/>
            <a:ext cx="1015851" cy="8019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r="63118"/>
          <a:stretch/>
        </p:blipFill>
        <p:spPr>
          <a:xfrm>
            <a:off x="619785" y="4918373"/>
            <a:ext cx="719642" cy="9756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617" y="1478414"/>
            <a:ext cx="735357" cy="6707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996" y="2373760"/>
            <a:ext cx="575298" cy="575298"/>
          </a:xfrm>
          <a:prstGeom prst="rect">
            <a:avLst/>
          </a:prstGeom>
        </p:spPr>
      </p:pic>
      <p:sp>
        <p:nvSpPr>
          <p:cNvPr id="14" name="Google Shape;106;p2">
            <a:extLst>
              <a:ext uri="{FF2B5EF4-FFF2-40B4-BE49-F238E27FC236}">
                <a16:creationId xmlns:a16="http://schemas.microsoft.com/office/drawing/2014/main" id="{AE481E61-796B-42EF-AFCF-0543AC9F60AF}"/>
              </a:ext>
            </a:extLst>
          </p:cNvPr>
          <p:cNvSpPr/>
          <p:nvPr/>
        </p:nvSpPr>
        <p:spPr>
          <a:xfrm>
            <a:off x="482064" y="401077"/>
            <a:ext cx="1947094" cy="632389"/>
          </a:xfrm>
          <a:prstGeom prst="roundRect">
            <a:avLst>
              <a:gd name="adj" fmla="val 50000"/>
            </a:avLst>
          </a:prstGeom>
          <a:solidFill>
            <a:srgbClr val="FBAC1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FFFFFF"/>
              </a:buClr>
              <a:buSzPts val="1900"/>
              <a:defRPr/>
            </a:pPr>
            <a:r>
              <a:rPr lang="ru-RU" sz="1800" b="1" dirty="0">
                <a:solidFill>
                  <a:schemeClr val="bg1"/>
                </a:solidFill>
                <a:latin typeface="Montserrat SemiBold" panose="020B0604020202020204" charset="-52"/>
                <a:sym typeface="Montserrat"/>
              </a:rPr>
              <a:t>Партнеры: </a:t>
            </a:r>
            <a:endParaRPr lang="ru-RU" sz="1800" dirty="0">
              <a:solidFill>
                <a:schemeClr val="bg1"/>
              </a:solidFill>
              <a:latin typeface="Montserrat SemiBold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41161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9236" y="1371877"/>
            <a:ext cx="6675699" cy="39627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8EF213-98CF-4E70-9F3B-0959351FA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15911">
            <a:off x="5494035" y="504067"/>
            <a:ext cx="4119442" cy="5849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80083">
            <a:off x="516219" y="374092"/>
            <a:ext cx="4438022" cy="6157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1904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"/>
          <p:cNvSpPr/>
          <p:nvPr/>
        </p:nvSpPr>
        <p:spPr>
          <a:xfrm>
            <a:off x="2050848" y="138281"/>
            <a:ext cx="781335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ПРИЗНАНИЕ И ВОВЛЕЧЕННОСТЬ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23821" y="3633968"/>
            <a:ext cx="64403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latin typeface="Montserrat SemiBold" panose="020B0604020202020204" charset="-52"/>
              </a:rPr>
              <a:t>1 место в номинации «Лучшая практика комплексной поддержки семей с детьми»</a:t>
            </a:r>
          </a:p>
          <a:p>
            <a:pPr algn="ctr"/>
            <a:r>
              <a:rPr lang="ru-RU" sz="1800" dirty="0">
                <a:latin typeface="Montserrat SemiBold" panose="020B0604020202020204" charset="-52"/>
              </a:rPr>
              <a:t>по результатам регионального этапа Всероссийского конкурса профессионального мастерства в сфере социального          обслуживания в 2023 году</a:t>
            </a:r>
            <a:endParaRPr lang="ru-RU" sz="1600" dirty="0">
              <a:latin typeface="Montserrat SemiBold" panose="020B060402020202020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7868" y="1304912"/>
            <a:ext cx="9456891" cy="5613679"/>
          </a:xfrm>
          <a:prstGeom prst="rect">
            <a:avLst/>
          </a:prstGeom>
        </p:spPr>
      </p:pic>
      <p:pic>
        <p:nvPicPr>
          <p:cNvPr id="5122" name="Picture 2" descr="https://sun3-8.userapi.com/impg/RRqYssZQ1Ek3iHebiNrGKmi4U6Y-GIVoyMmMZQ/ilzOrkBbxLQ.jpg?size=694x1024&amp;quality=95&amp;sign=6aac310948b82033862bcf0782fb0523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93" y="3332011"/>
            <a:ext cx="2012458" cy="296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27" y="925968"/>
            <a:ext cx="2012458" cy="183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423821" y="991923"/>
            <a:ext cx="644038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Montserrat SemiBold" panose="020B0604020202020204" charset="-52"/>
              </a:rPr>
              <a:t>В 2022 году программа рецензирована                                 бюджетным учреждение Ханты-Мансийского автономного округа – Югры «Ресурсный центр развития социального обслуживания» и утверждена Департаментом социального развития Ханты-Мансийского автономного округа – Югры</a:t>
            </a:r>
          </a:p>
        </p:txBody>
      </p:sp>
    </p:spTree>
    <p:extLst>
      <p:ext uri="{BB962C8B-B14F-4D97-AF65-F5344CB8AC3E}">
        <p14:creationId xmlns:p14="http://schemas.microsoft.com/office/powerpoint/2010/main" val="4133001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5642" y="-95976"/>
            <a:ext cx="11714777" cy="695397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C8EB71-A9F4-4DA9-B7AA-F7A405E713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000" t="39995" r="19342" b="25602"/>
          <a:stretch/>
        </p:blipFill>
        <p:spPr>
          <a:xfrm>
            <a:off x="834489" y="3091021"/>
            <a:ext cx="8794514" cy="33579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42DF32-62B2-4864-98A6-CA827FE885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078" t="48187" r="18291" b="25602"/>
          <a:stretch/>
        </p:blipFill>
        <p:spPr>
          <a:xfrm>
            <a:off x="927002" y="409073"/>
            <a:ext cx="8794514" cy="246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2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10B2CBA-1D41-43DA-B63D-C1C2E0FB7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271" y="1001287"/>
            <a:ext cx="8480271" cy="5608806"/>
          </a:xfrm>
          <a:prstGeom prst="rect">
            <a:avLst/>
          </a:prstGeom>
        </p:spPr>
      </p:pic>
      <p:sp>
        <p:nvSpPr>
          <p:cNvPr id="107" name="Google Shape;107;p2"/>
          <p:cNvSpPr/>
          <p:nvPr/>
        </p:nvSpPr>
        <p:spPr>
          <a:xfrm>
            <a:off x="2773724" y="94439"/>
            <a:ext cx="53268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ru-RU" sz="4000" b="1" dirty="0">
                <a:latin typeface="Montserrat Black"/>
                <a:ea typeface="Montserrat Black"/>
                <a:cs typeface="Montserrat Black"/>
                <a:sym typeface="Montserrat Black"/>
              </a:rPr>
              <a:t> О ПРОГРАММЕ</a:t>
            </a:r>
            <a:endParaRPr sz="4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4848678" y="1472402"/>
            <a:ext cx="2783245" cy="733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SzPts val="1400"/>
              <a:defRPr/>
            </a:pPr>
            <a:br>
              <a:rPr lang="ru-RU" sz="1500" dirty="0"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 dirty="0">
              <a:solidFill>
                <a:srgbClr val="70AD4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3" name="Google Shape;123;p2"/>
          <p:cNvSpPr txBox="1"/>
          <p:nvPr/>
        </p:nvSpPr>
        <p:spPr>
          <a:xfrm>
            <a:off x="363077" y="2205891"/>
            <a:ext cx="3877949" cy="277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lnSpc>
                <a:spcPct val="150000"/>
              </a:lnSpc>
              <a:buSzPts val="1400"/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/>
                </a:solidFill>
                <a:latin typeface="Montserrat SemiBold" panose="020B0604020202020204" charset="-52"/>
              </a:rPr>
              <a:t> Травмирующие события могут привести как к кратковременным, так и хроническим нарушениям в эмоциональной, познавательной и поведенческой сфере. </a:t>
            </a:r>
          </a:p>
          <a:p>
            <a:pPr marL="285750" indent="-285750" algn="just">
              <a:buSzPts val="1400"/>
              <a:buFont typeface="Wingdings" panose="05000000000000000000" pitchFamily="2" charset="2"/>
              <a:buChar char="Ø"/>
            </a:pPr>
            <a:endParaRPr lang="ru-RU" sz="1800" kern="1800" dirty="0">
              <a:solidFill>
                <a:schemeClr val="tx1"/>
              </a:solidFill>
              <a:latin typeface="Montserrat SemiBold" panose="020B0604020202020204" charset="-52"/>
              <a:ea typeface="Times New Roman" panose="02020603050405020304" pitchFamily="18" charset="0"/>
            </a:endParaRPr>
          </a:p>
          <a:p>
            <a:pPr algn="just">
              <a:buSzPts val="1400"/>
              <a:defRPr/>
            </a:pPr>
            <a:endParaRPr lang="ru-RU" sz="1100" dirty="0">
              <a:solidFill>
                <a:schemeClr val="tx1"/>
              </a:solidFill>
              <a:latin typeface="Montserrat SemiBold" panose="020B0604020202020204" charset="-52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22" y="952806"/>
            <a:ext cx="5149137" cy="3699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19271" y="4652109"/>
            <a:ext cx="9470088" cy="1897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buSzPts val="1400"/>
              <a:buFont typeface="Wingdings" panose="05000000000000000000" pitchFamily="2" charset="2"/>
              <a:buChar char="Ø"/>
            </a:pPr>
            <a:r>
              <a:rPr lang="ru-RU" sz="1600" kern="1800" dirty="0">
                <a:latin typeface="Montserrat SemiBold" panose="020B0604020202020204" charset="-52"/>
                <a:ea typeface="Times New Roman" panose="02020603050405020304" pitchFamily="18" charset="0"/>
              </a:rPr>
              <a:t> Своевременно оказанная помощь позволяет им преодолеть острые фобии, сформированные на фоне травмирующих событий, снизить депрессивные состояния и агрессивность, тревожность и страх за свою жизнь и жизни близких людей, решить проблемы с адаптацией в социуме, психологическими травмами, обеспечить профилактику посттравматического стрессового расстройства.</a:t>
            </a:r>
            <a:endParaRPr lang="ru-RU" sz="1600" dirty="0">
              <a:latin typeface="Montserrat SemiBold" panose="020B0604020202020204" charset="-52"/>
              <a:ea typeface="Times New Roman" panose="02020603050405020304" pitchFamily="18" charset="0"/>
            </a:endParaRPr>
          </a:p>
        </p:txBody>
      </p:sp>
      <p:sp>
        <p:nvSpPr>
          <p:cNvPr id="13" name="Google Shape;106;p2">
            <a:extLst>
              <a:ext uri="{FF2B5EF4-FFF2-40B4-BE49-F238E27FC236}">
                <a16:creationId xmlns:a16="http://schemas.microsoft.com/office/drawing/2014/main" id="{64847C8E-CCAB-4DC0-BAD9-02AB5076B15A}"/>
              </a:ext>
            </a:extLst>
          </p:cNvPr>
          <p:cNvSpPr/>
          <p:nvPr/>
        </p:nvSpPr>
        <p:spPr>
          <a:xfrm>
            <a:off x="324845" y="1374500"/>
            <a:ext cx="2448879" cy="632389"/>
          </a:xfrm>
          <a:prstGeom prst="roundRect">
            <a:avLst>
              <a:gd name="adj" fmla="val 50000"/>
            </a:avLst>
          </a:prstGeom>
          <a:solidFill>
            <a:srgbClr val="FBAC1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FFFFFF"/>
              </a:buClr>
              <a:buSzPts val="1900"/>
              <a:defRPr/>
            </a:pPr>
            <a:r>
              <a:rPr lang="ru-RU" sz="1800" b="1" dirty="0">
                <a:solidFill>
                  <a:schemeClr val="bg1"/>
                </a:solidFill>
                <a:latin typeface="Montserrat SemiBold" panose="020B0604020202020204" charset="-52"/>
                <a:sym typeface="Montserrat"/>
              </a:rPr>
              <a:t>Актуальность:</a:t>
            </a:r>
            <a:r>
              <a:rPr lang="ru-RU" sz="2000" b="1" dirty="0">
                <a:solidFill>
                  <a:schemeClr val="bg1"/>
                </a:solidFill>
                <a:latin typeface="Montserrat SemiBold" panose="020B0604020202020204" charset="-52"/>
                <a:sym typeface="Montserrat"/>
              </a:rPr>
              <a:t>	 </a:t>
            </a:r>
            <a:endParaRPr lang="ru-RU" sz="1600" dirty="0">
              <a:solidFill>
                <a:schemeClr val="bg1"/>
              </a:solidFill>
              <a:latin typeface="Montserrat SemiBold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32726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5642" y="-95976"/>
            <a:ext cx="11714777" cy="695397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61993D-33C6-42FA-AFD7-7AF683CACF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658" t="36719" r="36974" b="50000"/>
          <a:stretch/>
        </p:blipFill>
        <p:spPr>
          <a:xfrm>
            <a:off x="930442" y="368965"/>
            <a:ext cx="8601692" cy="15159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FE5000-734A-4D3E-82F5-28F54B938E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37" t="62228" r="36541" b="27943"/>
          <a:stretch/>
        </p:blipFill>
        <p:spPr>
          <a:xfrm>
            <a:off x="902317" y="2399062"/>
            <a:ext cx="8573043" cy="10426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17CB3D-46DB-4141-8114-8404E11F72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395" t="39059" r="37763" b="45143"/>
          <a:stretch/>
        </p:blipFill>
        <p:spPr>
          <a:xfrm>
            <a:off x="916379" y="4036597"/>
            <a:ext cx="8558981" cy="181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60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5642" y="-95976"/>
            <a:ext cx="11714777" cy="695397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EB0DBD-E50F-4989-B124-AF453ADF94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395" t="44908" r="40263" b="42923"/>
          <a:stretch/>
        </p:blipFill>
        <p:spPr>
          <a:xfrm>
            <a:off x="1102865" y="449179"/>
            <a:ext cx="8394040" cy="145983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50D75B-7DC6-4E2C-AB66-AB76C39675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658" t="52165" r="37237" b="32389"/>
          <a:stretch/>
        </p:blipFill>
        <p:spPr>
          <a:xfrm>
            <a:off x="1102865" y="2322233"/>
            <a:ext cx="8394040" cy="17524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43C194-88C7-4F58-8905-C31A0C868B5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999" t="54739" r="39738" b="29815"/>
          <a:stretch/>
        </p:blipFill>
        <p:spPr>
          <a:xfrm>
            <a:off x="1102865" y="4487917"/>
            <a:ext cx="8394040" cy="181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07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50;p4" descr="C:\Users\Соня\Desktop\Мывместе 2\Шаблон\Элементы\Ресурс 12@2x.png">
            <a:extLst>
              <a:ext uri="{FF2B5EF4-FFF2-40B4-BE49-F238E27FC236}">
                <a16:creationId xmlns:a16="http://schemas.microsoft.com/office/drawing/2014/main" id="{9AF07CEC-FA2D-4B63-B0E6-ED0504F6DC4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728" y="0"/>
            <a:ext cx="11435883" cy="711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6" descr="C:\Users\Соня\Desktop\Мывместе 2\Шаблон\Элементы\Ресурс 30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35984" y="257197"/>
            <a:ext cx="656795" cy="656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6" descr="C:\Users\Соня\Desktop\Мывместе 2\Шаблон\Элементы\Ресурс 3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35984" y="1111404"/>
            <a:ext cx="656795" cy="65679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6"/>
          <p:cNvSpPr txBox="1"/>
          <p:nvPr/>
        </p:nvSpPr>
        <p:spPr>
          <a:xfrm>
            <a:off x="799420" y="2309636"/>
            <a:ext cx="9605627" cy="108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rmAutofit/>
          </a:bodyPr>
          <a:lstStyle/>
          <a:p>
            <a:pPr algn="ctr">
              <a:buClr>
                <a:schemeClr val="dk1"/>
              </a:buClr>
              <a:buSzPts val="4000"/>
            </a:pPr>
            <a:r>
              <a:rPr lang="ru-RU" sz="4000" b="1" dirty="0">
                <a:solidFill>
                  <a:srgbClr val="115FAD"/>
                </a:solidFill>
                <a:latin typeface="Montserrat SemiBold" panose="020B0604020202020204" charset="-52"/>
                <a:ea typeface="Montserrat ExtraBold"/>
                <a:cs typeface="Montserrat ExtraBold"/>
                <a:sym typeface="Montserrat ExtraBold"/>
              </a:rPr>
              <a:t>СПАСИБО ЗА ВНИМАНИЕ!</a:t>
            </a:r>
            <a:endParaRPr b="1" dirty="0">
              <a:solidFill>
                <a:srgbClr val="115FAD"/>
              </a:solidFill>
              <a:latin typeface="Montserrat SemiBold" panose="020B0604020202020204" charset="-52"/>
            </a:endParaRPr>
          </a:p>
        </p:txBody>
      </p:sp>
      <p:sp>
        <p:nvSpPr>
          <p:cNvPr id="190" name="Google Shape;190;p6"/>
          <p:cNvSpPr/>
          <p:nvPr/>
        </p:nvSpPr>
        <p:spPr>
          <a:xfrm>
            <a:off x="6942469" y="257197"/>
            <a:ext cx="3002426" cy="679228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FF95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6"/>
          <p:cNvSpPr/>
          <p:nvPr/>
        </p:nvSpPr>
        <p:spPr>
          <a:xfrm>
            <a:off x="6942469" y="1170219"/>
            <a:ext cx="3002426" cy="656795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FF95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Глухарка с лого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11" y="2708238"/>
            <a:ext cx="3722710" cy="397172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18026" y="1329339"/>
            <a:ext cx="24513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Montserrat SemiBold" panose="020B0604020202020204" charset="-52"/>
                <a:hlinkClick r:id="rId8"/>
              </a:rPr>
              <a:t>https://nakalinke.ru/</a:t>
            </a:r>
            <a:r>
              <a:rPr lang="ru-RU" sz="1600" b="1" dirty="0">
                <a:latin typeface="Montserrat SemiBold" panose="020B0604020202020204" charset="-52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124892" y="427534"/>
            <a:ext cx="28200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Montserrat SemiBold" panose="020B0604020202020204" charset="-52"/>
                <a:hlinkClick r:id="rId9"/>
              </a:rPr>
              <a:t>SurCSON@admhmao.ru</a:t>
            </a:r>
            <a:r>
              <a:rPr lang="ru-RU" sz="1600" b="1" dirty="0">
                <a:latin typeface="Montserrat SemiBold" panose="020B0604020202020204" charset="-52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50;p4" descr="C:\Users\Соня\Desktop\Мывместе 2\Шаблон\Элементы\Ресурс 12@2x.png">
            <a:extLst>
              <a:ext uri="{FF2B5EF4-FFF2-40B4-BE49-F238E27FC236}">
                <a16:creationId xmlns:a16="http://schemas.microsoft.com/office/drawing/2014/main" id="{3A03FCDC-24EE-4A6A-8ECA-5376D89712B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728" y="0"/>
            <a:ext cx="11435883" cy="711397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5"/>
          <p:cNvSpPr txBox="1"/>
          <p:nvPr/>
        </p:nvSpPr>
        <p:spPr>
          <a:xfrm>
            <a:off x="1366395" y="2954357"/>
            <a:ext cx="9053088" cy="41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>
              <a:buClr>
                <a:schemeClr val="lt1"/>
              </a:buClr>
              <a:buSzPct val="100000"/>
            </a:pPr>
            <a:r>
              <a:rPr lang="ru-RU" sz="29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ВОЛОНТЕРЫ </a:t>
            </a:r>
            <a:endParaRPr sz="2900" dirty="0"/>
          </a:p>
          <a:p>
            <a:pPr>
              <a:spcBef>
                <a:spcPts val="187"/>
              </a:spcBef>
              <a:buClr>
                <a:schemeClr val="lt1"/>
              </a:buClr>
              <a:buSzPct val="100000"/>
            </a:pPr>
            <a:br>
              <a:rPr lang="ru-RU" sz="15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075" name="Picture 3" descr="C:\Users\Быкова\Desktop\Новая папка\IMG-20230818-WA00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85" y="2872876"/>
            <a:ext cx="4627295" cy="3461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Быкова\Desktop\Новая папка\IMG-20230818-WA001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7" r="5571"/>
          <a:stretch/>
        </p:blipFill>
        <p:spPr bwMode="auto">
          <a:xfrm>
            <a:off x="5083633" y="210769"/>
            <a:ext cx="5032616" cy="3176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5208" y="3447786"/>
            <a:ext cx="4969467" cy="2798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0" b="50"/>
          <a:stretch/>
        </p:blipFill>
        <p:spPr>
          <a:xfrm>
            <a:off x="130728" y="233665"/>
            <a:ext cx="5076681" cy="2487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4133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"/>
          <p:cNvSpPr txBox="1"/>
          <p:nvPr/>
        </p:nvSpPr>
        <p:spPr>
          <a:xfrm>
            <a:off x="763736" y="756567"/>
            <a:ext cx="4128901" cy="205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>
              <a:buClr>
                <a:schemeClr val="lt1"/>
              </a:buClr>
              <a:buSzPct val="100000"/>
            </a:pPr>
            <a:r>
              <a:rPr lang="ru-RU" sz="29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ВОЛОНТЕРЫ </a:t>
            </a:r>
            <a:endParaRPr sz="2900" dirty="0"/>
          </a:p>
          <a:p>
            <a:pPr>
              <a:spcBef>
                <a:spcPts val="187"/>
              </a:spcBef>
              <a:buClr>
                <a:schemeClr val="lt1"/>
              </a:buClr>
              <a:buSzPct val="100000"/>
            </a:pPr>
            <a:br>
              <a:rPr lang="ru-RU" sz="15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083264-3352-4EC8-A884-5349793C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035" y="288798"/>
            <a:ext cx="3765424" cy="2818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FBEBF53-EE17-4E83-9CCD-E5EF051A28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091" r="-1"/>
          <a:stretch/>
        </p:blipFill>
        <p:spPr>
          <a:xfrm>
            <a:off x="256466" y="3420662"/>
            <a:ext cx="5712569" cy="2767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74" y="516829"/>
            <a:ext cx="4604807" cy="25902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35" y="3717961"/>
            <a:ext cx="4141785" cy="2329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1575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A2E8BE-4DB0-427C-B174-E8B88518E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3026" y="503774"/>
            <a:ext cx="8480271" cy="6481009"/>
          </a:xfrm>
          <a:prstGeom prst="rect">
            <a:avLst/>
          </a:prstGeom>
        </p:spPr>
      </p:pic>
      <p:sp>
        <p:nvSpPr>
          <p:cNvPr id="107" name="Google Shape;107;p2"/>
          <p:cNvSpPr/>
          <p:nvPr/>
        </p:nvSpPr>
        <p:spPr>
          <a:xfrm>
            <a:off x="3454410" y="286945"/>
            <a:ext cx="480342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ПРОГРАММЕ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4891540" y="1459313"/>
            <a:ext cx="2783245" cy="733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Clr>
                <a:schemeClr val="dk1"/>
              </a:buClr>
              <a:buSzPts val="1400"/>
            </a:pPr>
            <a:b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3" name="Google Shape;123;p2"/>
          <p:cNvSpPr txBox="1"/>
          <p:nvPr/>
        </p:nvSpPr>
        <p:spPr>
          <a:xfrm>
            <a:off x="3516153" y="1103644"/>
            <a:ext cx="6348071" cy="733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buClr>
                <a:schemeClr val="dk1"/>
              </a:buClr>
              <a:buSzPts val="1400"/>
            </a:pPr>
            <a:r>
              <a:rPr lang="ru-RU" sz="1600" dirty="0">
                <a:solidFill>
                  <a:schemeClr val="tx1"/>
                </a:solidFill>
                <a:latin typeface="Montserrat SemiBold" panose="020B0604020202020204" charset="-52"/>
                <a:ea typeface="Times New Roman" panose="02020603050405020304" pitchFamily="18" charset="0"/>
              </a:rPr>
              <a:t>граждане, в том числе несовершеннолетние, находящиеся в кризисной ситуации, после травмирующего события, члены семей мобилизованных, военнослужащие специальной военной операции</a:t>
            </a:r>
          </a:p>
          <a:p>
            <a:pPr algn="just">
              <a:buClr>
                <a:schemeClr val="dk1"/>
              </a:buClr>
              <a:buSzPts val="1400"/>
            </a:pPr>
            <a:endParaRPr lang="ru-RU" sz="1500" dirty="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4" name="Google Shape;124;p2"/>
          <p:cNvSpPr txBox="1"/>
          <p:nvPr/>
        </p:nvSpPr>
        <p:spPr>
          <a:xfrm>
            <a:off x="3516152" y="2434911"/>
            <a:ext cx="6348071" cy="733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buClr>
                <a:schemeClr val="dk1"/>
              </a:buClr>
              <a:buSzPts val="1400"/>
            </a:pPr>
            <a:r>
              <a:rPr lang="ru-RU" sz="1600" dirty="0">
                <a:solidFill>
                  <a:schemeClr val="dk1"/>
                </a:solidFill>
                <a:latin typeface="Montserrat SemiBold" panose="020B0604020202020204" charset="-52"/>
                <a:ea typeface="Montserrat SemiBold"/>
                <a:cs typeface="Montserrat SemiBold"/>
                <a:sym typeface="Montserrat SemiBold"/>
              </a:rPr>
              <a:t>оказание психологической помощи лицам, находящимся в кризисной ситуации после травмирующих событий </a:t>
            </a:r>
          </a:p>
          <a:p>
            <a:pPr algn="just">
              <a:buClr>
                <a:schemeClr val="dk1"/>
              </a:buClr>
              <a:buSzPts val="1400"/>
            </a:pPr>
            <a:endParaRPr lang="ru-RU" dirty="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5" name="Google Shape;125;p2"/>
          <p:cNvSpPr txBox="1"/>
          <p:nvPr/>
        </p:nvSpPr>
        <p:spPr>
          <a:xfrm>
            <a:off x="3516152" y="3410425"/>
            <a:ext cx="6348071" cy="37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indent="-171450" algn="just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Montserrat SemiBold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выявить уровень тревожности</a:t>
            </a:r>
            <a:r>
              <a:rPr lang="ru-RU" sz="16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;</a:t>
            </a:r>
          </a:p>
          <a:p>
            <a:pPr marL="171450" indent="-171450" algn="just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разработать индивидуальный план коррекционной работы, направленный на снижение последствий травмирующих событий;</a:t>
            </a:r>
          </a:p>
          <a:p>
            <a:pPr marL="171450" indent="-171450" algn="just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разработать единую модель психологической помощи и сопровождения лиц целевой группы;</a:t>
            </a:r>
          </a:p>
          <a:p>
            <a:pPr marL="171450" indent="-171450" algn="just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организовать психологическое сопровождение, направленное на профилактику суицидальных проявлений, преодоление острых фобий, депрессивных состояний, острой тревоги, </a:t>
            </a:r>
            <a:r>
              <a:rPr lang="ru-RU" sz="1600" dirty="0" err="1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флэшбэк</a:t>
            </a:r>
            <a:r>
              <a:rPr lang="ru-RU" sz="16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-эффектов, реактивной агрессивности;</a:t>
            </a:r>
          </a:p>
          <a:p>
            <a:pPr marL="171450" indent="-171450" algn="just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провести анализ эффективности коррекционной работы.</a:t>
            </a:r>
          </a:p>
          <a:p>
            <a:pPr marL="171450" indent="-171450" algn="just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82" y="4332433"/>
            <a:ext cx="3153528" cy="2365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Google Shape;106;p2">
            <a:extLst>
              <a:ext uri="{FF2B5EF4-FFF2-40B4-BE49-F238E27FC236}">
                <a16:creationId xmlns:a16="http://schemas.microsoft.com/office/drawing/2014/main" id="{25295BBC-489F-40B8-A7F3-E8057A7AC973}"/>
              </a:ext>
            </a:extLst>
          </p:cNvPr>
          <p:cNvSpPr/>
          <p:nvPr/>
        </p:nvSpPr>
        <p:spPr>
          <a:xfrm>
            <a:off x="342242" y="1171604"/>
            <a:ext cx="3112168" cy="632389"/>
          </a:xfrm>
          <a:prstGeom prst="roundRect">
            <a:avLst>
              <a:gd name="adj" fmla="val 50000"/>
            </a:avLst>
          </a:prstGeom>
          <a:solidFill>
            <a:srgbClr val="FBAC1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FFFFFF"/>
              </a:buClr>
              <a:buSzPts val="1900"/>
              <a:defRPr/>
            </a:pPr>
            <a:r>
              <a:rPr lang="ru-RU" sz="1800" b="1" dirty="0">
                <a:solidFill>
                  <a:schemeClr val="bg1"/>
                </a:solidFill>
                <a:latin typeface="Montserrat SemiBold" panose="020B0604020202020204" charset="-52"/>
                <a:sym typeface="Montserrat"/>
              </a:rPr>
              <a:t>Целевая аудитория:</a:t>
            </a:r>
            <a:endParaRPr lang="ru-RU" sz="1800" dirty="0">
              <a:solidFill>
                <a:schemeClr val="bg1"/>
              </a:solidFill>
              <a:latin typeface="Montserrat SemiBold" panose="020B0604020202020204" charset="-52"/>
            </a:endParaRPr>
          </a:p>
        </p:txBody>
      </p:sp>
      <p:sp>
        <p:nvSpPr>
          <p:cNvPr id="19" name="Google Shape;106;p2">
            <a:extLst>
              <a:ext uri="{FF2B5EF4-FFF2-40B4-BE49-F238E27FC236}">
                <a16:creationId xmlns:a16="http://schemas.microsoft.com/office/drawing/2014/main" id="{1BB09131-B97C-4896-9785-AFB0CFADE922}"/>
              </a:ext>
            </a:extLst>
          </p:cNvPr>
          <p:cNvSpPr/>
          <p:nvPr/>
        </p:nvSpPr>
        <p:spPr>
          <a:xfrm>
            <a:off x="342242" y="2471822"/>
            <a:ext cx="3112168" cy="632389"/>
          </a:xfrm>
          <a:prstGeom prst="roundRect">
            <a:avLst>
              <a:gd name="adj" fmla="val 50000"/>
            </a:avLst>
          </a:prstGeom>
          <a:solidFill>
            <a:srgbClr val="FBAC1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FFFFFF"/>
              </a:buClr>
              <a:buSzPts val="1900"/>
              <a:defRPr/>
            </a:pPr>
            <a:r>
              <a:rPr lang="ru-RU" sz="1800" b="1" dirty="0">
                <a:solidFill>
                  <a:schemeClr val="bg1"/>
                </a:solidFill>
                <a:latin typeface="Montserrat SemiBold" panose="020B0604020202020204" charset="-52"/>
                <a:sym typeface="Montserrat"/>
              </a:rPr>
              <a:t>Цель:	</a:t>
            </a:r>
            <a:r>
              <a:rPr lang="ru-RU" sz="1900" b="1" dirty="0">
                <a:solidFill>
                  <a:schemeClr val="bg1"/>
                </a:solidFill>
                <a:latin typeface="Montserrat SemiBold" panose="020B0604020202020204" charset="-52"/>
                <a:sym typeface="Montserrat"/>
              </a:rPr>
              <a:t> </a:t>
            </a:r>
            <a:endParaRPr lang="ru-RU" dirty="0">
              <a:solidFill>
                <a:schemeClr val="bg1"/>
              </a:solidFill>
              <a:latin typeface="Montserrat SemiBold" panose="020B0604020202020204" charset="-52"/>
            </a:endParaRPr>
          </a:p>
        </p:txBody>
      </p:sp>
      <p:sp>
        <p:nvSpPr>
          <p:cNvPr id="20" name="Google Shape;106;p2">
            <a:extLst>
              <a:ext uri="{FF2B5EF4-FFF2-40B4-BE49-F238E27FC236}">
                <a16:creationId xmlns:a16="http://schemas.microsoft.com/office/drawing/2014/main" id="{205180E4-7CAC-43E9-A10C-EE301C326D34}"/>
              </a:ext>
            </a:extLst>
          </p:cNvPr>
          <p:cNvSpPr/>
          <p:nvPr/>
        </p:nvSpPr>
        <p:spPr>
          <a:xfrm>
            <a:off x="342242" y="3482338"/>
            <a:ext cx="3112168" cy="632389"/>
          </a:xfrm>
          <a:prstGeom prst="roundRect">
            <a:avLst>
              <a:gd name="adj" fmla="val 50000"/>
            </a:avLst>
          </a:prstGeom>
          <a:solidFill>
            <a:srgbClr val="FBAC1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FFFFFF"/>
              </a:buClr>
              <a:buSzPts val="1900"/>
              <a:defRPr/>
            </a:pPr>
            <a:r>
              <a:rPr lang="ru-RU" sz="1800" b="1" dirty="0">
                <a:solidFill>
                  <a:schemeClr val="bg1"/>
                </a:solidFill>
                <a:latin typeface="Montserrat SemiBold" panose="020B0604020202020204" charset="-52"/>
                <a:sym typeface="Montserrat"/>
              </a:rPr>
              <a:t>Задачи:	 </a:t>
            </a:r>
            <a:endParaRPr lang="ru-RU" sz="1800" dirty="0">
              <a:solidFill>
                <a:schemeClr val="bg1"/>
              </a:solidFill>
              <a:latin typeface="Montserrat SemiBold" panose="020B0604020202020204" charset="-5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3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8808" y="280028"/>
            <a:ext cx="9771945" cy="60811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30481" y="1809682"/>
            <a:ext cx="95077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Montserrat SemiBold" panose="020B0604020202020204" charset="-52"/>
              </a:rPr>
              <a:t>индивидуальные, групповые психологические занятия с проведением аутотренинга, арт-терапии, медитации, музыкотерапии, </a:t>
            </a:r>
            <a:r>
              <a:rPr lang="ru-RU" sz="1600" dirty="0" err="1">
                <a:latin typeface="Montserrat SemiBold" panose="020B0604020202020204" charset="-52"/>
              </a:rPr>
              <a:t>психогимнастики</a:t>
            </a:r>
            <a:r>
              <a:rPr lang="ru-RU" sz="1600" dirty="0">
                <a:latin typeface="Montserrat SemiBold" panose="020B0604020202020204" charset="-52"/>
              </a:rPr>
              <a:t>, игровой терапии, песочной терапии, релаксации, а так же с использованием элементов гештальт-терапии и психодрамы, техники активного слушания, метафорических ассоциативных карт, элементов сказкотерапии.</a:t>
            </a:r>
          </a:p>
        </p:txBody>
      </p:sp>
      <p:sp>
        <p:nvSpPr>
          <p:cNvPr id="134" name="Google Shape;134;p3"/>
          <p:cNvSpPr/>
          <p:nvPr/>
        </p:nvSpPr>
        <p:spPr>
          <a:xfrm>
            <a:off x="4013216" y="137440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06;p2">
            <a:extLst>
              <a:ext uri="{FF2B5EF4-FFF2-40B4-BE49-F238E27FC236}">
                <a16:creationId xmlns:a16="http://schemas.microsoft.com/office/drawing/2014/main" id="{0F1BAE73-558E-43BE-93ED-ED79BEEC564F}"/>
              </a:ext>
            </a:extLst>
          </p:cNvPr>
          <p:cNvSpPr/>
          <p:nvPr/>
        </p:nvSpPr>
        <p:spPr>
          <a:xfrm>
            <a:off x="330481" y="989816"/>
            <a:ext cx="3112168" cy="632389"/>
          </a:xfrm>
          <a:prstGeom prst="roundRect">
            <a:avLst>
              <a:gd name="adj" fmla="val 50000"/>
            </a:avLst>
          </a:prstGeom>
          <a:solidFill>
            <a:srgbClr val="FBAC1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FFFFFF"/>
              </a:buClr>
              <a:buSzPts val="1900"/>
              <a:defRPr/>
            </a:pPr>
            <a:r>
              <a:rPr lang="ru-RU" sz="1800" b="1" dirty="0">
                <a:solidFill>
                  <a:schemeClr val="bg1"/>
                </a:solidFill>
                <a:latin typeface="Montserrat SemiBold" panose="020B0604020202020204" charset="-52"/>
                <a:sym typeface="Montserrat"/>
              </a:rPr>
              <a:t>Основные мероприятия:</a:t>
            </a:r>
            <a:endParaRPr lang="ru-RU" sz="1800" dirty="0">
              <a:solidFill>
                <a:schemeClr val="bg1"/>
              </a:solidFill>
              <a:latin typeface="Montserrat SemiBold" panose="020B0604020202020204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B801B6-3E1C-4F47-A44C-A2EDADE7EC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9418" y="3320599"/>
            <a:ext cx="4646498" cy="34224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941541-B2FE-4FF3-9202-3CD58DA9BE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365" t="10393"/>
          <a:stretch/>
        </p:blipFill>
        <p:spPr>
          <a:xfrm>
            <a:off x="398950" y="3320598"/>
            <a:ext cx="4310028" cy="3422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50;p4" descr="C:\Users\Соня\Desktop\Мывместе 2\Шаблон\Элементы\Ресурс 12@2x.png">
            <a:extLst>
              <a:ext uri="{FF2B5EF4-FFF2-40B4-BE49-F238E27FC236}">
                <a16:creationId xmlns:a16="http://schemas.microsoft.com/office/drawing/2014/main" id="{4BC8B074-9A73-4164-B4FB-0A34FED0361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728" y="0"/>
            <a:ext cx="11435883" cy="711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DE27D2-C145-48EA-B983-42BCADEC35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175"/>
          <a:stretch/>
        </p:blipFill>
        <p:spPr>
          <a:xfrm>
            <a:off x="3284906" y="247985"/>
            <a:ext cx="4196400" cy="2754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DD2A82-98EB-4D03-B02C-F11C5B23A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3508" y="3408855"/>
            <a:ext cx="4110870" cy="3079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5323A0-DF50-4002-BA66-C2D1432FCD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33014" y="1191385"/>
            <a:ext cx="2402032" cy="13473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237" y="118675"/>
            <a:ext cx="2093287" cy="30799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558" r="50"/>
          <a:stretch/>
        </p:blipFill>
        <p:spPr>
          <a:xfrm>
            <a:off x="381200" y="118675"/>
            <a:ext cx="2794940" cy="3111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7" y="3429564"/>
            <a:ext cx="5432579" cy="305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5178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4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72716" y="248583"/>
            <a:ext cx="10443411" cy="636083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8948054F-7254-46E3-895D-D0389E653B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0824501"/>
              </p:ext>
            </p:extLst>
          </p:nvPr>
        </p:nvGraphicFramePr>
        <p:xfrm>
          <a:off x="221914" y="942167"/>
          <a:ext cx="9820443" cy="5915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Google Shape;106;p2">
            <a:extLst>
              <a:ext uri="{FF2B5EF4-FFF2-40B4-BE49-F238E27FC236}">
                <a16:creationId xmlns:a16="http://schemas.microsoft.com/office/drawing/2014/main" id="{DD10D00A-BD95-43B0-8373-0ACAF51A6D11}"/>
              </a:ext>
            </a:extLst>
          </p:cNvPr>
          <p:cNvSpPr/>
          <p:nvPr/>
        </p:nvSpPr>
        <p:spPr>
          <a:xfrm>
            <a:off x="221914" y="248583"/>
            <a:ext cx="4975727" cy="583594"/>
          </a:xfrm>
          <a:prstGeom prst="roundRect">
            <a:avLst>
              <a:gd name="adj" fmla="val 50000"/>
            </a:avLst>
          </a:prstGeom>
          <a:solidFill>
            <a:srgbClr val="FBAC1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FFFFFF"/>
              </a:buClr>
              <a:buSzPts val="1900"/>
              <a:defRPr/>
            </a:pPr>
            <a:r>
              <a:rPr lang="ru-RU" sz="1800" b="1" dirty="0">
                <a:solidFill>
                  <a:schemeClr val="bg1"/>
                </a:solidFill>
                <a:latin typeface="Montserrat SemiBold" panose="020B0604020202020204" charset="-52"/>
              </a:rPr>
              <a:t>Профильные тематические заезды </a:t>
            </a:r>
          </a:p>
        </p:txBody>
      </p:sp>
    </p:spTree>
    <p:extLst>
      <p:ext uri="{BB962C8B-B14F-4D97-AF65-F5344CB8AC3E}">
        <p14:creationId xmlns:p14="http://schemas.microsoft.com/office/powerpoint/2010/main" val="1631734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1880" y="1349276"/>
            <a:ext cx="9594739" cy="49348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06;p2">
            <a:extLst>
              <a:ext uri="{FF2B5EF4-FFF2-40B4-BE49-F238E27FC236}">
                <a16:creationId xmlns:a16="http://schemas.microsoft.com/office/drawing/2014/main" id="{814BEC57-E397-4204-A422-C4E0D2B7634F}"/>
              </a:ext>
            </a:extLst>
          </p:cNvPr>
          <p:cNvSpPr/>
          <p:nvPr/>
        </p:nvSpPr>
        <p:spPr>
          <a:xfrm>
            <a:off x="271880" y="171724"/>
            <a:ext cx="6145226" cy="707886"/>
          </a:xfrm>
          <a:prstGeom prst="roundRect">
            <a:avLst>
              <a:gd name="adj" fmla="val 50000"/>
            </a:avLst>
          </a:prstGeom>
          <a:solidFill>
            <a:srgbClr val="FBAC1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FFFFFF"/>
              </a:buClr>
              <a:buSzPts val="1900"/>
              <a:defRPr/>
            </a:pPr>
            <a:r>
              <a:rPr lang="ru-RU" sz="1800" b="1" dirty="0">
                <a:solidFill>
                  <a:schemeClr val="bg1"/>
                </a:solidFill>
                <a:latin typeface="Montserrat SemiBold" panose="020B0604020202020204" charset="-52"/>
              </a:rPr>
              <a:t>Количественные и качественные результаты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F482D13-86E1-4D6A-8EAC-05D5ECB4E60C}"/>
              </a:ext>
            </a:extLst>
          </p:cNvPr>
          <p:cNvSpPr/>
          <p:nvPr/>
        </p:nvSpPr>
        <p:spPr>
          <a:xfrm>
            <a:off x="-1034655" y="18003"/>
            <a:ext cx="576064" cy="648072"/>
          </a:xfrm>
          <a:prstGeom prst="rect">
            <a:avLst/>
          </a:prstGeom>
          <a:solidFill>
            <a:srgbClr val="115FA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8ED853D-A975-4DD8-8485-B69AD439C4BB}"/>
              </a:ext>
            </a:extLst>
          </p:cNvPr>
          <p:cNvSpPr/>
          <p:nvPr/>
        </p:nvSpPr>
        <p:spPr>
          <a:xfrm>
            <a:off x="1608859" y="1113196"/>
            <a:ext cx="7580554" cy="778620"/>
          </a:xfrm>
          <a:prstGeom prst="roundRect">
            <a:avLst/>
          </a:prstGeom>
          <a:solidFill>
            <a:srgbClr val="54B848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программе приняли участие 571 человек 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E48F101-BE04-40B7-A664-63880AA0159D}"/>
              </a:ext>
            </a:extLst>
          </p:cNvPr>
          <p:cNvSpPr/>
          <p:nvPr/>
        </p:nvSpPr>
        <p:spPr>
          <a:xfrm>
            <a:off x="673322" y="2300015"/>
            <a:ext cx="2671171" cy="2077642"/>
          </a:xfrm>
          <a:prstGeom prst="roundRect">
            <a:avLst/>
          </a:prstGeom>
          <a:solidFill>
            <a:srgbClr val="F4792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г. Макеевка Донецкая Народная Республика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509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человек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A421701F-E946-4DA2-B62C-D5F954F9B535}"/>
              </a:ext>
            </a:extLst>
          </p:cNvPr>
          <p:cNvSpPr/>
          <p:nvPr/>
        </p:nvSpPr>
        <p:spPr>
          <a:xfrm>
            <a:off x="3546655" y="2291158"/>
            <a:ext cx="2671171" cy="2077642"/>
          </a:xfrm>
          <a:prstGeom prst="roundRect">
            <a:avLst/>
          </a:prstGeom>
          <a:solidFill>
            <a:srgbClr val="F4792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Члены семей мобилизованных граждан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1200" dirty="0">
                <a:solidFill>
                  <a:srgbClr val="000066"/>
                </a:solidFill>
                <a:latin typeface="Arial Narrow" panose="020B0606020202030204" pitchFamily="34" charset="0"/>
                <a:ea typeface="+mn-ea"/>
                <a:cs typeface="+mn-cs"/>
              </a:rPr>
              <a:t>51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человек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216D32C3-7F22-4641-80BE-E678CE3900F1}"/>
              </a:ext>
            </a:extLst>
          </p:cNvPr>
          <p:cNvSpPr/>
          <p:nvPr/>
        </p:nvSpPr>
        <p:spPr>
          <a:xfrm>
            <a:off x="683273" y="4604684"/>
            <a:ext cx="1279537" cy="1679452"/>
          </a:xfrm>
          <a:prstGeom prst="roundRect">
            <a:avLst/>
          </a:prstGeom>
          <a:solidFill>
            <a:srgbClr val="37C2F2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Дети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kern="1200" dirty="0">
                <a:solidFill>
                  <a:srgbClr val="000066"/>
                </a:solidFill>
                <a:latin typeface="Arial Narrow" panose="020B0606020202030204" pitchFamily="34" charset="0"/>
                <a:ea typeface="+mn-ea"/>
                <a:cs typeface="+mn-cs"/>
              </a:rPr>
              <a:t>449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человек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88198C3-4509-41C0-AAAC-8A726BE26B7B}"/>
              </a:ext>
            </a:extLst>
          </p:cNvPr>
          <p:cNvSpPr/>
          <p:nvPr/>
        </p:nvSpPr>
        <p:spPr>
          <a:xfrm>
            <a:off x="2100292" y="4604684"/>
            <a:ext cx="1279536" cy="1677198"/>
          </a:xfrm>
          <a:prstGeom prst="roundRect">
            <a:avLst/>
          </a:prstGeom>
          <a:solidFill>
            <a:srgbClr val="FBAC18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Взрослые 60 человек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781CFECC-0C32-4216-829B-41FD17298A56}"/>
              </a:ext>
            </a:extLst>
          </p:cNvPr>
          <p:cNvSpPr/>
          <p:nvPr/>
        </p:nvSpPr>
        <p:spPr>
          <a:xfrm>
            <a:off x="3602705" y="4604684"/>
            <a:ext cx="1279536" cy="1677197"/>
          </a:xfrm>
          <a:prstGeom prst="roundRect">
            <a:avLst/>
          </a:prstGeom>
          <a:solidFill>
            <a:srgbClr val="37C2F2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Дети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kern="1200" dirty="0">
                <a:solidFill>
                  <a:srgbClr val="000066"/>
                </a:solidFill>
                <a:latin typeface="Arial Narrow" panose="020B0606020202030204" pitchFamily="34" charset="0"/>
                <a:ea typeface="+mn-ea"/>
                <a:cs typeface="+mn-cs"/>
              </a:rPr>
              <a:t>31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человек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3F8AEC8C-8681-4CFB-B6AD-09A6936BCF1A}"/>
              </a:ext>
            </a:extLst>
          </p:cNvPr>
          <p:cNvSpPr/>
          <p:nvPr/>
        </p:nvSpPr>
        <p:spPr>
          <a:xfrm>
            <a:off x="4988775" y="4604683"/>
            <a:ext cx="1279537" cy="1677197"/>
          </a:xfrm>
          <a:prstGeom prst="roundRect">
            <a:avLst/>
          </a:prstGeom>
          <a:solidFill>
            <a:srgbClr val="FBAC18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Взрослые 20 человек</a:t>
            </a:r>
          </a:p>
        </p:txBody>
      </p:sp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id="{548ADCC6-5D61-45DD-B113-C719685C4BCC}"/>
              </a:ext>
            </a:extLst>
          </p:cNvPr>
          <p:cNvSpPr/>
          <p:nvPr/>
        </p:nvSpPr>
        <p:spPr>
          <a:xfrm>
            <a:off x="2066947" y="1951541"/>
            <a:ext cx="367780" cy="319881"/>
          </a:xfrm>
          <a:prstGeom prst="downArrow">
            <a:avLst/>
          </a:prstGeom>
          <a:solidFill>
            <a:srgbClr val="8F368B"/>
          </a:solidFill>
          <a:ln w="28575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596BE07D-760D-4E1E-8534-691F51E1A70B}"/>
              </a:ext>
            </a:extLst>
          </p:cNvPr>
          <p:cNvSpPr/>
          <p:nvPr/>
        </p:nvSpPr>
        <p:spPr>
          <a:xfrm>
            <a:off x="6417107" y="2233601"/>
            <a:ext cx="3289914" cy="2077642"/>
          </a:xfrm>
          <a:prstGeom prst="roundRect">
            <a:avLst/>
          </a:prstGeom>
          <a:solidFill>
            <a:srgbClr val="F4792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>
              <a:buClrTx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Граждане, прибывшие из </a:t>
            </a:r>
            <a:r>
              <a:rPr lang="ru-RU" sz="2400" b="1" kern="1200" dirty="0">
                <a:solidFill>
                  <a:srgbClr val="000066"/>
                </a:solidFill>
                <a:latin typeface="Arial Narrow" panose="020B0606020202030204" pitchFamily="34" charset="0"/>
                <a:ea typeface="+mn-ea"/>
                <a:cs typeface="+mn-cs"/>
              </a:rPr>
              <a:t>г. Рубежное </a:t>
            </a:r>
          </a:p>
          <a:p>
            <a:pPr algn="ctr">
              <a:buClrTx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Луганской Народной Республики,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11 человек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AD14E71-977F-4859-9B08-B1417B20AEDA}"/>
              </a:ext>
            </a:extLst>
          </p:cNvPr>
          <p:cNvSpPr/>
          <p:nvPr/>
        </p:nvSpPr>
        <p:spPr>
          <a:xfrm>
            <a:off x="6702401" y="4598526"/>
            <a:ext cx="1279536" cy="1677197"/>
          </a:xfrm>
          <a:prstGeom prst="roundRect">
            <a:avLst/>
          </a:prstGeom>
          <a:solidFill>
            <a:srgbClr val="37C2F2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Дети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8 человек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E90FC8A9-577D-4AAE-A560-5D8CED83290D}"/>
              </a:ext>
            </a:extLst>
          </p:cNvPr>
          <p:cNvSpPr/>
          <p:nvPr/>
        </p:nvSpPr>
        <p:spPr>
          <a:xfrm>
            <a:off x="8220948" y="4579633"/>
            <a:ext cx="1279537" cy="1677197"/>
          </a:xfrm>
          <a:prstGeom prst="roundRect">
            <a:avLst/>
          </a:prstGeom>
          <a:solidFill>
            <a:srgbClr val="FBAC18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Взрослые 3 человека</a:t>
            </a:r>
          </a:p>
        </p:txBody>
      </p:sp>
      <p:sp>
        <p:nvSpPr>
          <p:cNvPr id="23" name="Стрелка: вниз 22">
            <a:extLst>
              <a:ext uri="{FF2B5EF4-FFF2-40B4-BE49-F238E27FC236}">
                <a16:creationId xmlns:a16="http://schemas.microsoft.com/office/drawing/2014/main" id="{80513F4A-FC6D-4A3E-A9ED-1E74A7564A60}"/>
              </a:ext>
            </a:extLst>
          </p:cNvPr>
          <p:cNvSpPr/>
          <p:nvPr/>
        </p:nvSpPr>
        <p:spPr>
          <a:xfrm>
            <a:off x="1296571" y="4400560"/>
            <a:ext cx="202217" cy="172169"/>
          </a:xfrm>
          <a:prstGeom prst="downArrow">
            <a:avLst/>
          </a:prstGeom>
          <a:solidFill>
            <a:srgbClr val="115FAD"/>
          </a:solidFill>
          <a:ln w="28575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5BA4F1-A294-4033-9DC4-ED8A5F63E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9633" y="74564"/>
            <a:ext cx="597460" cy="63342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BD822F-E03D-48EB-8819-5A79449128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4677" y="1882861"/>
            <a:ext cx="457240" cy="3596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7A786C-64DE-4BF2-A8D0-2132FB722E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2728" y="1924893"/>
            <a:ext cx="457240" cy="359695"/>
          </a:xfrm>
          <a:prstGeom prst="rect">
            <a:avLst/>
          </a:prstGeom>
        </p:spPr>
      </p:pic>
      <p:sp>
        <p:nvSpPr>
          <p:cNvPr id="27" name="Стрелка: вниз 26">
            <a:extLst>
              <a:ext uri="{FF2B5EF4-FFF2-40B4-BE49-F238E27FC236}">
                <a16:creationId xmlns:a16="http://schemas.microsoft.com/office/drawing/2014/main" id="{4ED6068F-FD22-4CF8-9466-03567DAAF6D9}"/>
              </a:ext>
            </a:extLst>
          </p:cNvPr>
          <p:cNvSpPr/>
          <p:nvPr/>
        </p:nvSpPr>
        <p:spPr>
          <a:xfrm>
            <a:off x="2608626" y="4441568"/>
            <a:ext cx="202217" cy="172169"/>
          </a:xfrm>
          <a:prstGeom prst="downArrow">
            <a:avLst/>
          </a:prstGeom>
          <a:solidFill>
            <a:srgbClr val="115FAD"/>
          </a:solidFill>
          <a:ln w="28575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Стрелка: вниз 27">
            <a:extLst>
              <a:ext uri="{FF2B5EF4-FFF2-40B4-BE49-F238E27FC236}">
                <a16:creationId xmlns:a16="http://schemas.microsoft.com/office/drawing/2014/main" id="{CC7A6A71-2032-4DC5-98D9-71AE0A2FB5A7}"/>
              </a:ext>
            </a:extLst>
          </p:cNvPr>
          <p:cNvSpPr/>
          <p:nvPr/>
        </p:nvSpPr>
        <p:spPr>
          <a:xfrm>
            <a:off x="4165468" y="4441567"/>
            <a:ext cx="202217" cy="172169"/>
          </a:xfrm>
          <a:prstGeom prst="downArrow">
            <a:avLst/>
          </a:prstGeom>
          <a:solidFill>
            <a:srgbClr val="115FAD"/>
          </a:solidFill>
          <a:ln w="28575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Стрелка: вниз 28">
            <a:extLst>
              <a:ext uri="{FF2B5EF4-FFF2-40B4-BE49-F238E27FC236}">
                <a16:creationId xmlns:a16="http://schemas.microsoft.com/office/drawing/2014/main" id="{36B456C9-E768-425E-9D4E-1B69DF1C3B31}"/>
              </a:ext>
            </a:extLst>
          </p:cNvPr>
          <p:cNvSpPr/>
          <p:nvPr/>
        </p:nvSpPr>
        <p:spPr>
          <a:xfrm>
            <a:off x="5528047" y="4441566"/>
            <a:ext cx="202217" cy="172169"/>
          </a:xfrm>
          <a:prstGeom prst="downArrow">
            <a:avLst/>
          </a:prstGeom>
          <a:solidFill>
            <a:srgbClr val="115FAD"/>
          </a:solidFill>
          <a:ln w="28575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Стрелка: вниз 29">
            <a:extLst>
              <a:ext uri="{FF2B5EF4-FFF2-40B4-BE49-F238E27FC236}">
                <a16:creationId xmlns:a16="http://schemas.microsoft.com/office/drawing/2014/main" id="{6DBC9513-8FC9-4F86-9D18-3C70E92B782D}"/>
              </a:ext>
            </a:extLst>
          </p:cNvPr>
          <p:cNvSpPr/>
          <p:nvPr/>
        </p:nvSpPr>
        <p:spPr>
          <a:xfrm>
            <a:off x="7342169" y="4368800"/>
            <a:ext cx="202217" cy="172169"/>
          </a:xfrm>
          <a:prstGeom prst="downArrow">
            <a:avLst/>
          </a:prstGeom>
          <a:solidFill>
            <a:srgbClr val="115FAD"/>
          </a:solidFill>
          <a:ln w="28575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Стрелка: вниз 30">
            <a:extLst>
              <a:ext uri="{FF2B5EF4-FFF2-40B4-BE49-F238E27FC236}">
                <a16:creationId xmlns:a16="http://schemas.microsoft.com/office/drawing/2014/main" id="{F1792134-B2B0-4BA0-849C-6DD9F95709EE}"/>
              </a:ext>
            </a:extLst>
          </p:cNvPr>
          <p:cNvSpPr/>
          <p:nvPr/>
        </p:nvSpPr>
        <p:spPr>
          <a:xfrm>
            <a:off x="8757149" y="4355288"/>
            <a:ext cx="202217" cy="172169"/>
          </a:xfrm>
          <a:prstGeom prst="downArrow">
            <a:avLst/>
          </a:prstGeom>
          <a:solidFill>
            <a:srgbClr val="115FAD"/>
          </a:solidFill>
          <a:ln w="28575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959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5083</TotalTime>
  <Words>743</Words>
  <Application>Microsoft Office PowerPoint</Application>
  <PresentationFormat>Широкоэкранный</PresentationFormat>
  <Paragraphs>111</Paragraphs>
  <Slides>22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Calibri</vt:lpstr>
      <vt:lpstr>Arial Narrow</vt:lpstr>
      <vt:lpstr>Montserrat</vt:lpstr>
      <vt:lpstr>Arial</vt:lpstr>
      <vt:lpstr>Symbol</vt:lpstr>
      <vt:lpstr>Montserrat Black</vt:lpstr>
      <vt:lpstr>Montserrat SemiBold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Зоя Дурдина</dc:creator>
  <cp:lastModifiedBy>Пользователь</cp:lastModifiedBy>
  <cp:revision>158</cp:revision>
  <cp:lastPrinted>2023-09-07T11:22:34Z</cp:lastPrinted>
  <dcterms:created xsi:type="dcterms:W3CDTF">2020-03-24T07:41:27Z</dcterms:created>
  <dcterms:modified xsi:type="dcterms:W3CDTF">2023-09-25T10:04:42Z</dcterms:modified>
</cp:coreProperties>
</file>