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400" b="1" strike="noStrike" spc="-1">
                <a:solidFill>
                  <a:srgbClr val="002060"/>
                </a:solidFill>
                <a:latin typeface="Arial"/>
                <a:ea typeface="DejaVu Sans"/>
              </a:defRPr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Сформированность социальных навыков в процессе реабилитации
в реабилитационном пространстве 
за 2019 - 2022 гг.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0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Окончание заезда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0.245</c:v>
                </c:pt>
                <c:pt idx="1">
                  <c:v>0.67100000000000004</c:v>
                </c:pt>
                <c:pt idx="2">
                  <c:v>4.9000000000000002E-2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1-47DB-B4F3-B8027834268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Начало заезда</c:v>
                </c:pt>
              </c:strCache>
            </c:strRef>
          </c:tx>
          <c:spPr>
            <a:solidFill>
              <a:srgbClr val="C0504D"/>
            </a:solidFill>
            <a:ln w="9360">
              <a:solidFill>
                <a:srgbClr val="F9F9F9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6.3E-2</c:v>
                </c:pt>
                <c:pt idx="1">
                  <c:v>0.49</c:v>
                </c:pt>
                <c:pt idx="2">
                  <c:v>0.3</c:v>
                </c:pt>
                <c:pt idx="3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1-47DB-B4F3-B80278342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9705560"/>
        <c:axId val="41033503"/>
        <c:axId val="0"/>
      </c:bar3DChart>
      <c:catAx>
        <c:axId val="29705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2060"/>
                </a:solidFill>
                <a:latin typeface="Arial"/>
                <a:ea typeface="DejaVu Sans"/>
              </a:defRPr>
            </a:pPr>
            <a:endParaRPr lang="ru-RU"/>
          </a:p>
        </c:txPr>
        <c:crossAx val="41033503"/>
        <c:crosses val="autoZero"/>
        <c:auto val="1"/>
        <c:lblAlgn val="ctr"/>
        <c:lblOffset val="100"/>
        <c:noMultiLvlLbl val="0"/>
      </c:catAx>
      <c:valAx>
        <c:axId val="4103350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002060"/>
                </a:solidFill>
                <a:latin typeface="Arial"/>
                <a:ea typeface="DejaVu Sans"/>
              </a:defRPr>
            </a:pPr>
            <a:endParaRPr lang="ru-RU"/>
          </a:p>
        </c:txPr>
        <c:crossAx val="29705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871417353636"/>
          <c:y val="0.86607070637963302"/>
          <c:w val="0.61277777360059804"/>
          <c:h val="4.0164481364100002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00206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dirty="0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727CE37-5D36-40DB-B505-CFE2C7874E3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EF05B5-B27D-45E1-8B82-2708E8A72F5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77868850_1968" TargetMode="External"/><Relationship Id="rId3" Type="http://schemas.openxmlformats.org/officeDocument/2006/relationships/hyperlink" Target="https://vk.com/wall-177868850_2010" TargetMode="External"/><Relationship Id="rId7" Type="http://schemas.openxmlformats.org/officeDocument/2006/relationships/hyperlink" Target="https://vk.com/wall-177868850_1938" TargetMode="External"/><Relationship Id="rId12" Type="http://schemas.openxmlformats.org/officeDocument/2006/relationships/hyperlink" Target="https://vk.com/wall-177868850_2139" TargetMode="External"/><Relationship Id="rId2" Type="http://schemas.openxmlformats.org/officeDocument/2006/relationships/hyperlink" Target="https://vk.com/wall-177868850_207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wall-177868850_1912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vk.com/wall-177868850_1897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vk.com/wall-177868850_1799" TargetMode="External"/><Relationship Id="rId9" Type="http://schemas.openxmlformats.org/officeDocument/2006/relationships/hyperlink" Target="http://&#1088;&#1094;-&#1076;&#1077;&#1090;&#1089;&#1090;&#1074;&#1086;.&#1088;&#1092;/poleznaya-informaciy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0000" y="360000"/>
            <a:ext cx="7056000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	Бюджетное учреждение Ханты-Мансийского автономного округа –</a:t>
            </a:r>
            <a:r>
              <a:rPr lang="ru-RU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     </a:t>
            </a: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Югры  «Нефтеюганский реабилитационный центр»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                                        (филиал гп. Пойковский)                                                                                                                                                                   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2"/>
          <a:stretch/>
        </p:blipFill>
        <p:spPr>
          <a:xfrm>
            <a:off x="1260000" y="1440000"/>
            <a:ext cx="6873120" cy="496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/>
    </mc:Choice>
    <mc:Fallback xmlns="" xmlns:p15="http://schemas.microsoft.com/office/powerpoint/2012/main">
      <p:transition advTm="1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246640" y="2440800"/>
            <a:ext cx="31402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https://vk.com/wall-177868850_2078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273640" y="27482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https://vk.com/wall-177868850_2010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5296680" y="30902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https://vk.com/wall-177868850_1799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5296680" y="33980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https://vk.com/wall-177868850_1897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5308560" y="37058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https://vk.com/wall-177868850_1912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5308560" y="40136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https://vk.com/wall-177868850_1938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5333400" y="432144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https://vk.com/wall-177868850_1968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5046840" y="5987160"/>
            <a:ext cx="36641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http://</a:t>
            </a:r>
            <a:r>
              <a:rPr lang="ru-RU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рц-детство.рф/</a:t>
            </a: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poleznaya-informaciya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66" name="Picture 2" descr="C:\Users\otdel\Downloads\IMG_20221123_103112.jpg"/>
          <p:cNvPicPr/>
          <p:nvPr/>
        </p:nvPicPr>
        <p:blipFill>
          <a:blip r:embed="rId10"/>
          <a:stretch/>
        </p:blipFill>
        <p:spPr>
          <a:xfrm>
            <a:off x="407160" y="3535920"/>
            <a:ext cx="4331160" cy="257868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3" descr="C:\Users\otdel\Downloads\IMG_20221123_104049.jpg"/>
          <p:cNvPicPr/>
          <p:nvPr/>
        </p:nvPicPr>
        <p:blipFill>
          <a:blip r:embed="rId11"/>
          <a:stretch/>
        </p:blipFill>
        <p:spPr>
          <a:xfrm>
            <a:off x="330840" y="150120"/>
            <a:ext cx="4375080" cy="324720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9"/>
          <p:cNvSpPr/>
          <p:nvPr/>
        </p:nvSpPr>
        <p:spPr>
          <a:xfrm>
            <a:off x="5273640" y="2133000"/>
            <a:ext cx="308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12"/>
              </a:rPr>
              <a:t>https://vk.com/wall-177868850_2139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9" name="CustomShape 10"/>
          <p:cNvSpPr/>
          <p:nvPr/>
        </p:nvSpPr>
        <p:spPr>
          <a:xfrm>
            <a:off x="5235120" y="692640"/>
            <a:ext cx="3167640" cy="10807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E46C0A"/>
                </a:solidFill>
                <a:latin typeface="Calibri"/>
                <a:ea typeface="DejaVu Sans"/>
              </a:rPr>
              <a:t>Информирование о мероприятиях практики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0" name="CustomShape 11"/>
          <p:cNvSpPr/>
          <p:nvPr/>
        </p:nvSpPr>
        <p:spPr>
          <a:xfrm>
            <a:off x="5109120" y="4941000"/>
            <a:ext cx="3489120" cy="901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 dirty="0">
                <a:solidFill>
                  <a:srgbClr val="E46C0A"/>
                </a:solidFill>
                <a:latin typeface="Calibri"/>
                <a:ea typeface="DejaVu Sans"/>
              </a:rPr>
              <a:t>Полезная информация для граждан, находящихся в трудной жизненной ситуации</a:t>
            </a: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4"/>
          <p:cNvPicPr/>
          <p:nvPr/>
        </p:nvPicPr>
        <p:blipFill>
          <a:blip r:embed="rId2"/>
          <a:srcRect b="15465"/>
          <a:stretch/>
        </p:blipFill>
        <p:spPr>
          <a:xfrm>
            <a:off x="1361880" y="1941840"/>
            <a:ext cx="6419160" cy="407304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0" y="260640"/>
            <a:ext cx="9143280" cy="2015640"/>
          </a:xfrm>
          <a:prstGeom prst="ribbon">
            <a:avLst>
              <a:gd name="adj1" fmla="val 16667"/>
              <a:gd name="adj2" fmla="val 50256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Данная практика 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апробирована, 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показала свою эффективность,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доступна в применении,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интересна детям.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Подходит для использования и реализации в социальных учреждениях.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630800" y="2421000"/>
            <a:ext cx="19684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Целевая группа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55640" y="3069000"/>
            <a:ext cx="4031640" cy="25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Дети-инвалиды в возрасте от 3 до 18 лет.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Дети и подростки с ограниченными возможностями здоровья в возрасте от 3 до 18 лет.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115640" y="476640"/>
            <a:ext cx="7200000" cy="115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Организация реабилитационного пространства для детей, находящихся в трудной жизненной ситуации, в условиях стационарного отделения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25" name="Рисунок 1"/>
          <p:cNvPicPr/>
          <p:nvPr/>
        </p:nvPicPr>
        <p:blipFill>
          <a:blip r:embed="rId3"/>
          <a:stretch/>
        </p:blipFill>
        <p:spPr>
          <a:xfrm>
            <a:off x="5004000" y="1989000"/>
            <a:ext cx="3194640" cy="423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7"/>
          <p:cNvPicPr/>
          <p:nvPr/>
        </p:nvPicPr>
        <p:blipFill>
          <a:blip r:embed="rId2"/>
          <a:stretch/>
        </p:blipFill>
        <p:spPr>
          <a:xfrm>
            <a:off x="1470600" y="1741680"/>
            <a:ext cx="6705360" cy="502884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endParaRPr lang="ru-RU" sz="18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83640" y="332640"/>
            <a:ext cx="7992000" cy="100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Актуальность: </a:t>
            </a:r>
            <a:r>
              <a:rPr lang="ru-RU" sz="1600" b="0" strike="noStrike" spc="-1" dirty="0">
                <a:solidFill>
                  <a:srgbClr val="984807"/>
                </a:solidFill>
                <a:latin typeface="Arial"/>
                <a:ea typeface="DejaVu Sans"/>
              </a:rPr>
              <a:t>Поиск новых форм работы с детьми-инвалидами в целях их социальной реабилитации и интеграции, организации досуга.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980000" y="1620000"/>
            <a:ext cx="6557040" cy="112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2195640" y="1741680"/>
            <a:ext cx="648000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Цель практики:  </a:t>
            </a:r>
            <a:r>
              <a:rPr lang="ru-RU" sz="1400" b="0" strike="noStrike" spc="-1" dirty="0">
                <a:solidFill>
                  <a:srgbClr val="984807"/>
                </a:solidFill>
                <a:latin typeface="Arial"/>
                <a:ea typeface="DejaVu Sans"/>
              </a:rPr>
              <a:t>Создание благоприятных условий и равных возможностей для обеспечения прав детей с особенностями развития на самореализацию и успешную интеграцию их в жизнь общества.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4534560" y="6058080"/>
            <a:ext cx="35996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За 2019 - 2022 гг. – 155 человек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7"/>
          <p:cNvPicPr/>
          <p:nvPr/>
        </p:nvPicPr>
        <p:blipFill>
          <a:blip r:embed="rId2"/>
          <a:stretch/>
        </p:blipFill>
        <p:spPr>
          <a:xfrm>
            <a:off x="773280" y="2205000"/>
            <a:ext cx="7768080" cy="444996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755640" y="416520"/>
            <a:ext cx="7828200" cy="251964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120">
              <a:lnSpc>
                <a:spcPct val="115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6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Выявить из детей, поступивших на курсовую реабилитацию в стационарное отделение, детей, испытывающих трудности в социальной адаптации.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15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 Организовать реабилитационное пространство через внешние условия и внутренние установки ребенка, испытывающего трудности в социальной адаптации.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15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Сформировать социальные умения и отношения несовершеннолетнего. 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15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Провести анализ полученных результатов реализуемой практики.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788640" y="214920"/>
            <a:ext cx="1378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984807"/>
                </a:solidFill>
                <a:latin typeface="Calibri"/>
                <a:ea typeface="DejaVu Sans"/>
              </a:rPr>
              <a:t>Задачи: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000"/>
    </mc:Choice>
    <mc:Fallback xmlns="" xmlns:p15="http://schemas.microsoft.com/office/powerpoint/2012/main">
      <p:transition advTm="1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2"/>
          <p:cNvPicPr/>
          <p:nvPr/>
        </p:nvPicPr>
        <p:blipFill>
          <a:blip r:embed="rId2"/>
          <a:stretch/>
        </p:blipFill>
        <p:spPr>
          <a:xfrm>
            <a:off x="2437920" y="1854360"/>
            <a:ext cx="6705360" cy="502884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453840" y="239040"/>
            <a:ext cx="14929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Ресурсы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37" name="Picture 3"/>
          <p:cNvPicPr/>
          <p:nvPr/>
        </p:nvPicPr>
        <p:blipFill>
          <a:blip r:embed="rId3"/>
          <a:stretch/>
        </p:blipFill>
        <p:spPr>
          <a:xfrm>
            <a:off x="178560" y="676080"/>
            <a:ext cx="3516480" cy="91188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2"/>
          <p:cNvSpPr/>
          <p:nvPr/>
        </p:nvSpPr>
        <p:spPr>
          <a:xfrm rot="1051800">
            <a:off x="5945760" y="288720"/>
            <a:ext cx="2275920" cy="230220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725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139" name="Picture 2"/>
          <p:cNvPicPr/>
          <p:nvPr/>
        </p:nvPicPr>
        <p:blipFill>
          <a:blip r:embed="rId4"/>
          <a:stretch/>
        </p:blipFill>
        <p:spPr>
          <a:xfrm>
            <a:off x="6460560" y="866160"/>
            <a:ext cx="1247040" cy="119952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122400" y="2090880"/>
            <a:ext cx="2257560" cy="315324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Кадровые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медицинские работники;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педагогические работники;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специалисты по социальной реабилитации;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ассистенты по оказанию технической помощи и другие.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3"/>
          <a:stretch/>
        </p:blipFill>
        <p:spPr>
          <a:xfrm rot="10800000" flipH="1">
            <a:off x="194760" y="5843880"/>
            <a:ext cx="3484440" cy="96480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82440" y="716760"/>
            <a:ext cx="3708720" cy="8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Методическое обеспечение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Программы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реализуемые в учреждении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272160" y="5911200"/>
            <a:ext cx="3329280" cy="8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Информационное обеспечение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Интернет ресурсы,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печатные материалы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53120" y="1307880"/>
            <a:ext cx="3172680" cy="487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Групповые помещения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Музыкальный  зал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Сенсорная комната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Солевая шахта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Водно-оздоровительный комплекс (бассейн, сауна)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Тренажерный зал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Массажный  кабинет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Медицинский кабинет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Оккупациональная комната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Комната БАК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1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Комната  Лекотека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145" name="Рисунок 5"/>
          <p:cNvPicPr/>
          <p:nvPr/>
        </p:nvPicPr>
        <p:blipFill>
          <a:blip r:embed="rId2"/>
          <a:stretch/>
        </p:blipFill>
        <p:spPr>
          <a:xfrm>
            <a:off x="4915080" y="1156320"/>
            <a:ext cx="3413160" cy="255960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6"/>
          <p:cNvPicPr/>
          <p:nvPr/>
        </p:nvPicPr>
        <p:blipFill>
          <a:blip r:embed="rId3"/>
          <a:stretch/>
        </p:blipFill>
        <p:spPr>
          <a:xfrm>
            <a:off x="4915080" y="3933000"/>
            <a:ext cx="3413160" cy="255960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2195640" y="252720"/>
            <a:ext cx="4607640" cy="69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Материально-технические ресурсы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212120" y="417600"/>
            <a:ext cx="24850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Личные показатели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результативности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1640" y="620640"/>
            <a:ext cx="3887640" cy="6120000"/>
          </a:xfrm>
          <a:prstGeom prst="horizontalScroll">
            <a:avLst>
              <a:gd name="adj" fmla="val 12108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Констатация участниками практики личностных побед.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Проявления ими позитивных личностных качеств, например, таких как: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 Автономность (способность проявлять самостоятельность).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 Ответственность (способность принимать ответственность за свои действия и их последействия).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 Социальный интерес (способность интересоваться другими и принимать участие в их жизни).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 Готовность к сотрудничеству и помощи даже при неблагоприятных и затруднительных обстоятельствах.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 Склонность давать другим больше, чем требовать от них.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50" name="Рисунок 3"/>
          <p:cNvPicPr/>
          <p:nvPr/>
        </p:nvPicPr>
        <p:blipFill>
          <a:blip r:embed="rId2"/>
          <a:stretch/>
        </p:blipFill>
        <p:spPr>
          <a:xfrm>
            <a:off x="4716000" y="740880"/>
            <a:ext cx="3900600" cy="292536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4"/>
          <p:cNvPicPr/>
          <p:nvPr/>
        </p:nvPicPr>
        <p:blipFill>
          <a:blip r:embed="rId3"/>
          <a:stretch/>
        </p:blipFill>
        <p:spPr>
          <a:xfrm>
            <a:off x="4716000" y="4149000"/>
            <a:ext cx="3955680" cy="217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23640" y="1052640"/>
            <a:ext cx="3311640" cy="5472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Обеспечение социально-медицинской, психолого-педагогической реабилитацией детей и подростков, находящихся в трудной жизненной ситуации – 100%;</a:t>
            </a:r>
            <a:endParaRPr lang="ru-RU" sz="1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Положительная динамика в развитии коммуникативных навыков, навыков самообслуживания, творческих способностей, эмоционально-волевой сферы, активизации их познавательной сферы, в овладении социально-приемлемыми нормами поведения - 92%.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971640" y="116640"/>
            <a:ext cx="74880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84807"/>
                </a:solidFill>
                <a:latin typeface="Arial"/>
                <a:ea typeface="DejaVu Sans"/>
              </a:rPr>
              <a:t>Уровень социальной защищенности получателей социальных услуг стационарного отделения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154" name="Диаграмма 5"/>
          <p:cNvGraphicFramePr/>
          <p:nvPr/>
        </p:nvGraphicFramePr>
        <p:xfrm>
          <a:off x="3957120" y="1052640"/>
          <a:ext cx="5186160" cy="609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619640" y="620640"/>
            <a:ext cx="6336000" cy="136728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5000"/>
          </a:bodyPr>
          <a:lstStyle/>
          <a:p>
            <a:pPr>
              <a:lnSpc>
                <a:spcPct val="100000"/>
              </a:lnSpc>
            </a:pPr>
            <a:br>
              <a:rPr dirty="0"/>
            </a:b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                               </a:t>
            </a:r>
            <a:r>
              <a:rPr lang="ru-RU" sz="1800" b="1" strike="noStrike" spc="-1" dirty="0">
                <a:solidFill>
                  <a:srgbClr val="984807"/>
                </a:solidFill>
                <a:latin typeface="Arial"/>
              </a:rPr>
              <a:t>Практический результат</a:t>
            </a:r>
            <a:br>
              <a:rPr dirty="0"/>
            </a:br>
            <a:br>
              <a:rPr dirty="0"/>
            </a:b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-  Выявлены трудности, повлекшие  трудную жизненную ситуацию.</a:t>
            </a:r>
            <a:br>
              <a:rPr dirty="0"/>
            </a:b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-  Оказана психолого-педагогическая помощь и  поддержка   получателям   услуг, их  законным представителям.</a:t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</p:txBody>
      </p:sp>
      <p:pic>
        <p:nvPicPr>
          <p:cNvPr id="156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 b="3415"/>
          <a:stretch/>
        </p:blipFill>
        <p:spPr>
          <a:xfrm>
            <a:off x="600120" y="2925000"/>
            <a:ext cx="4306680" cy="311796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79200" y="3120840"/>
            <a:ext cx="3027240" cy="226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517</Words>
  <Application>Microsoft Office PowerPoint</Application>
  <PresentationFormat>Экран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Лилия</dc:creator>
  <dc:description/>
  <cp:lastModifiedBy> Овчинникова Елена Викторовна </cp:lastModifiedBy>
  <cp:revision>249</cp:revision>
  <dcterms:created xsi:type="dcterms:W3CDTF">2022-11-18T07:29:18Z</dcterms:created>
  <dcterms:modified xsi:type="dcterms:W3CDTF">2023-09-23T07:22:06Z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