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7D"/>
    <a:srgbClr val="F4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402DE-26BB-4BCF-8C93-FAD04400B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3779E9-AF53-4413-A8D8-51A79B25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FC1D1-4967-46F6-9270-AC67D122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151C5-9675-4FB3-A9E1-FD0F2FB2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79930-0BE6-49A1-A29D-CF7A1C20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1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DA46F-E6BC-44AA-B58D-49120D92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D54BB4-C058-47B3-8EF7-64F6C3A2B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C824D2-D888-4EED-A085-B86A9527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370FD-550A-4EC7-BB53-EE8C19D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D87EC-1D54-4194-A781-26A5597A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6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80194E-D98B-4BA2-A51A-DE04AE185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F494E7-53D1-4CF5-AC5E-C2480168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E343D-BBED-4E14-963D-4A30736E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37E36-EE47-49EA-BF1B-CD52DC3C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17537-53D1-45A6-BA59-DC207219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2C2B7-CE0A-4658-AEC2-82AF0DA7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2B046E-161B-4BB1-A676-11F3DD10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A17F6-C435-4845-BFEE-E8A623ED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7316F-6109-4405-9414-87F39F80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58A77-2DB6-462B-8270-6BFD8CFB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0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37E0C-1179-4206-AFE4-A73ECB0B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10BB4-C028-4A2B-98CA-A9556EF4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F20AA-8A4B-4E15-A3BE-0CAF05BE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1E7456-E016-4761-B408-D9CE7B1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B7BA6-E90B-4E14-BA27-B46C8D26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12D98-52C5-47B5-B417-63C89FE5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B561C-CEC7-402D-8CBB-6A9DDB694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EB95F8-CF15-4FC7-BDC7-F51454A6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B6361F-5F19-40F3-891D-549FE8A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FA8284-D1E7-41A4-822B-C00C5DFA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D3D8FA-EA52-465F-9124-BDEABB7C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EFF65-54A1-4E1A-8120-57A25C7F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FEAA8-17A9-4249-925D-50777103E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1A22EE-BF1F-4DC5-BB8B-43D28BA8F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D19C23-57FB-4209-8767-F31F572BD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3EE85C-7EB8-42AA-91FB-6C0EFD0E6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3C7340-93AA-4C65-8866-71A0B0B0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B1775B-CCD5-4285-83A5-C37E76D5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87084F-0F76-4F6C-B3A2-88DE97A3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5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12071-D261-4C55-B474-A09501BB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B00C2-48A6-4916-BA50-297E3310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B7390B-A0BF-43B0-B3A4-56E53B7F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0CE8A-5981-47CE-8A7F-386F264D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EC44EF-6268-4A0A-859F-FFC7D2A7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76BE1E-50CE-49A4-AF16-864B9120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FADB8D-4669-4D10-AEA2-F79D2FE1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5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6A1A8-FFE3-46AF-85F7-479E2F78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CCA0D-F639-476C-9738-242EB327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20F67-7508-4B22-B3CB-19A1F7F0E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C839AA-F882-4E5E-BB6B-6225854B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8003C-5651-4F49-9BC5-219AE705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CEB2F-0D53-4ADD-99E7-C112696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5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C86DC-0CDB-4049-B538-82D7B878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B32F26-FA4E-4A1B-8BB8-6900265CC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D723E6-485C-468C-AF43-DDA51CFD4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8E253-E8E8-4466-9AE5-DDB85406C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823DC-F4A4-4C98-8CA9-F2A1C7FA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83BF1F-26AA-4C9D-BA95-79E88E5C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3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DD5F-4DCD-447D-B670-4DBCB81B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3381E-F4D7-4182-A9FA-AEA9A7250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7DC95-BFE5-454C-93CC-2E3F4B367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B549-C0D1-4656-A5BD-ED58A8F4A0D7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011CE-06C8-400C-902D-50E72699B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5F93A-C940-48B1-A252-BEA86810D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2441-D6DA-4825-A995-ADB1EDFCC0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package" Target="../embeddings/Microsoft_PowerPoint_Presentation.pptx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FD848-6BB3-40A1-845E-75AB25B5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15" y="2019300"/>
            <a:ext cx="10515600" cy="17644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Сопровождение ребенка, находящегося в трудной жизненной ситуации, в семье.</a:t>
            </a:r>
            <a:endParaRPr lang="ru-RU" sz="28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2D066-0605-4AF9-96CD-CE40C4D5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85" y="441157"/>
            <a:ext cx="6099060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2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194486"/>
            <a:ext cx="9088186" cy="4596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6118" y="1169773"/>
            <a:ext cx="9349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1939159"/>
            <a:ext cx="7785538" cy="2869324"/>
          </a:xfrm>
        </p:spPr>
        <p:txBody>
          <a:bodyPr/>
          <a:lstStyle/>
          <a:p>
            <a:pPr algn="ctr"/>
            <a:r>
              <a:rPr lang="ru-RU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8FD848-6BB3-40A1-845E-75AB25B5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"/>
            <a:ext cx="12192000" cy="685381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15" y="1524001"/>
            <a:ext cx="10515600" cy="37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  <a:t>Кобзева Алла Анатольевна (педагогический стаж 35 лет, социальным педагогом – 21 год)</a:t>
            </a:r>
            <a:b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  <a:t>социальный педагог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  <a:t>СОШ №2 г. Белоярский </a:t>
            </a:r>
            <a:b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  <a:t>Ханты-Мансийский автономный </a:t>
            </a:r>
            <a:r>
              <a:rPr lang="ru-RU" sz="4000" dirty="0" err="1">
                <a:solidFill>
                  <a:srgbClr val="5D317D"/>
                </a:solidFill>
                <a:latin typeface="Actay Wide Bd" pitchFamily="50" charset="-52"/>
              </a:rPr>
              <a:t>округ-Югра</a:t>
            </a:r>
            <a:b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  <a:t>2023 год</a:t>
            </a:r>
            <a:b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</a:br>
            <a:r>
              <a:rPr lang="en-US" sz="4000" dirty="0">
                <a:solidFill>
                  <a:srgbClr val="5D317D"/>
                </a:solidFill>
                <a:latin typeface="Actay Wide Bd" pitchFamily="50" charset="-52"/>
              </a:rPr>
              <a:t>E-mal</a:t>
            </a:r>
            <a:r>
              <a:rPr lang="ru-RU" sz="4000" dirty="0">
                <a:solidFill>
                  <a:srgbClr val="5D317D"/>
                </a:solidFill>
                <a:latin typeface="Actay Wide Bd" pitchFamily="50" charset="-52"/>
              </a:rPr>
              <a:t>:</a:t>
            </a:r>
            <a:r>
              <a:rPr lang="en-US" sz="4000" dirty="0">
                <a:solidFill>
                  <a:srgbClr val="5D317D"/>
                </a:solidFill>
                <a:latin typeface="Actay Wide Bd" pitchFamily="50" charset="-52"/>
              </a:rPr>
              <a:t> kobzevabel2school@mail.ru</a:t>
            </a:r>
            <a:endParaRPr lang="ru-RU" sz="40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2D066-0605-4AF9-96CD-CE40C4D52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85" y="441157"/>
            <a:ext cx="6099060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C86B4F-CF60-4486-97C0-4897A681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305343"/>
            <a:ext cx="7486650" cy="17458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  <a:t>Кобзева Алла Анатольевна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-52"/>
              </a:rPr>
            </a:br>
            <a:endParaRPr lang="ru-RU" sz="3500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1109E-E14B-402E-89A9-36EAB0C18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21" y="517357"/>
            <a:ext cx="2038724" cy="2038724"/>
          </a:xfrm>
          <a:prstGeom prst="rect">
            <a:avLst/>
          </a:prstGeom>
          <a:ln w="38100" cap="sq">
            <a:solidFill>
              <a:srgbClr val="5D31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3189062-F7F5-4633-A19E-BA15C41D4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6" y="3361623"/>
            <a:ext cx="448466" cy="4494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B5B3B2C-8B2F-4FD9-9899-A9468F146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2" y="4885538"/>
            <a:ext cx="448466" cy="449408"/>
          </a:xfrm>
          <a:prstGeom prst="rect">
            <a:avLst/>
          </a:prstGeom>
        </p:spPr>
      </p:pic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C641535D-DFDD-418A-B3FA-54C68966C7C1}"/>
              </a:ext>
            </a:extLst>
          </p:cNvPr>
          <p:cNvSpPr txBox="1">
            <a:spLocks/>
          </p:cNvSpPr>
          <p:nvPr/>
        </p:nvSpPr>
        <p:spPr>
          <a:xfrm>
            <a:off x="1310423" y="3150718"/>
            <a:ext cx="8797404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/>
              <a:t> </a:t>
            </a:r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33" name="Заголовок 3">
            <a:extLst>
              <a:ext uri="{FF2B5EF4-FFF2-40B4-BE49-F238E27FC236}">
                <a16:creationId xmlns:a16="http://schemas.microsoft.com/office/drawing/2014/main" id="{D81B1862-E34D-4D2F-8E84-569D0A8E8EDA}"/>
              </a:ext>
            </a:extLst>
          </p:cNvPr>
          <p:cNvSpPr txBox="1">
            <a:spLocks/>
          </p:cNvSpPr>
          <p:nvPr/>
        </p:nvSpPr>
        <p:spPr>
          <a:xfrm>
            <a:off x="1384563" y="4070000"/>
            <a:ext cx="8640885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500" b="1" dirty="0"/>
          </a:p>
        </p:txBody>
      </p:sp>
      <p:sp>
        <p:nvSpPr>
          <p:cNvPr id="34" name="Заголовок 3">
            <a:extLst>
              <a:ext uri="{FF2B5EF4-FFF2-40B4-BE49-F238E27FC236}">
                <a16:creationId xmlns:a16="http://schemas.microsoft.com/office/drawing/2014/main" id="{E97F9EBD-F888-4555-87EC-1772E158E018}"/>
              </a:ext>
            </a:extLst>
          </p:cNvPr>
          <p:cNvSpPr txBox="1">
            <a:spLocks/>
          </p:cNvSpPr>
          <p:nvPr/>
        </p:nvSpPr>
        <p:spPr>
          <a:xfrm>
            <a:off x="1318660" y="4987121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500" b="1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35" name="Заголовок 3">
            <a:extLst>
              <a:ext uri="{FF2B5EF4-FFF2-40B4-BE49-F238E27FC236}">
                <a16:creationId xmlns:a16="http://schemas.microsoft.com/office/drawing/2014/main" id="{59FE1F22-EA27-4598-900F-ECC46496D473}"/>
              </a:ext>
            </a:extLst>
          </p:cNvPr>
          <p:cNvSpPr txBox="1">
            <a:spLocks/>
          </p:cNvSpPr>
          <p:nvPr/>
        </p:nvSpPr>
        <p:spPr>
          <a:xfrm>
            <a:off x="1318660" y="5846176"/>
            <a:ext cx="2781701" cy="101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500" b="1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pic>
        <p:nvPicPr>
          <p:cNvPr id="13" name="Picture 2" descr="\\10.10.1.1\teacher\стенд учителя\IMG_8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346" y="510746"/>
            <a:ext cx="1433384" cy="204298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09815" y="4654378"/>
            <a:ext cx="86085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Социально-педагогическое сопровождение детей, попавших в трудную жизненную ситуацию, – это взаимодействие социального педагога или социального работника (и других специалистов) с ребенком и его семьей в процессе построения индивидуальной траектории решения проблемной ситуации. </a:t>
            </a:r>
            <a:br>
              <a:rPr lang="ru-RU" b="1" dirty="0">
                <a:solidFill>
                  <a:srgbClr val="5D317D"/>
                </a:solidFill>
                <a:latin typeface="Actay Wide Bd" pitchFamily="50" charset="-52"/>
              </a:rPr>
            </a:br>
            <a:endParaRPr lang="ru-RU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4485" y="2784389"/>
            <a:ext cx="863325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«На формирование личности огромную роль оказывает внутрисемейная жизнь, и не только взаимоотношения ребенка и родителей, но и самих взрослых. Постоянные ссоры между ними, ложь, конфликты, драки, деспотизм способствуют срывам в нервной деятельности ребенка и невротическим состоянием». </a:t>
            </a:r>
          </a:p>
          <a:p>
            <a:pPr algn="r">
              <a:buNone/>
            </a:pPr>
            <a:r>
              <a:rPr lang="ru-RU" sz="1400" b="1" dirty="0"/>
              <a:t>Известный детский психиатр М. И. Буянов</a:t>
            </a:r>
          </a:p>
        </p:txBody>
      </p:sp>
    </p:spTree>
    <p:extLst>
      <p:ext uri="{BB962C8B-B14F-4D97-AF65-F5344CB8AC3E}">
        <p14:creationId xmlns:p14="http://schemas.microsoft.com/office/powerpoint/2010/main" val="298243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BCD9286-F481-4385-936C-A24CADAB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3" y="172997"/>
            <a:ext cx="9588843" cy="634312"/>
          </a:xfrm>
        </p:spPr>
        <p:txBody>
          <a:bodyPr>
            <a:noAutofit/>
          </a:bodyPr>
          <a:lstStyle/>
          <a:p>
            <a:r>
              <a:rPr lang="ru-RU" sz="1800" b="1" dirty="0"/>
              <a:t>Согласно закону Российской Федерации "Об основных гарантиях прав детей в Российской Федерации" дети, находящиеся в трудной жизненной ситуации - это</a:t>
            </a:r>
            <a:br>
              <a:rPr lang="ru-RU" sz="1800" b="1" dirty="0"/>
            </a:br>
            <a:endParaRPr lang="ru-RU" sz="18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581974"/>
            <a:ext cx="9088186" cy="420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0043" y="807309"/>
            <a:ext cx="980302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оставшиеся без попечения родителей;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дети- инвалиды;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недостатки в психическом и (или) физическом развитии;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- жертвы вооруженных и межнациональных конфликтов, экологических и техногенных катастроф, стихийных бедствий;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из семей беженцев и вынужденных переселенцев;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оказавшиеся в экстремальных условиях;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дети-жертвы насилия;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находящиеся в специальных учебно-воспитательных учреждениях;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проживающие в малообеспеченных семьях;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отклонениями в поведении;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жизнедеятельность которых объективно нарушена в результате сложившихся обстоятельств самостоятельно или с помощью семьи.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дети, являющиеся членами семьи граждан, являющихся (являвшихся) военнослужащими или сотрудниками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сотрудниками органов внутренних дел Российской Федерации, принимающими (принимавшим) участие в специальной военной операции на территориях Украины, Донецкой Народной Республики, Луганской Народной Республики, Запорожской и Херсонской областей, сотрудниками уголовно-исполнительной системы Российской Федерации, выполняющими (выполнявшими) возложенные на них задачи на указанных территориях в период проведения специальной военной операции, граждан Российской Федерации, призванных на военную службу по мобилизации в Вооруженные Силы Российской Федерации, в том числе погибших (умерших) при исполнении обязанностей военной службы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581974"/>
            <a:ext cx="9088186" cy="420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5735" y="571071"/>
            <a:ext cx="10515600" cy="458659"/>
          </a:xfrm>
        </p:spPr>
        <p:txBody>
          <a:bodyPr>
            <a:normAutofit/>
          </a:bodyPr>
          <a:lstStyle/>
          <a:p>
            <a:r>
              <a:rPr lang="ru-RU" sz="1800" b="1" dirty="0"/>
              <a:t>В правовом аспекте социально-педагогическая поддержка рассматривается в двух вариантах: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3038" y="1661991"/>
            <a:ext cx="1000073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 деятельность, направленная на создание условий реализации прав детей, оказавшихся в трудной жизненной ситуации,</a:t>
            </a:r>
            <a:r>
              <a:rPr kumimoji="0" lang="ru-RU" sz="16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 проблемами социального взаимодействия, здоровья, одаренных детей.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 система деятельности учреждений и организаций различной ведомственной принадлежности, направленная на обеспечение мер по сопровождению детей,</a:t>
            </a:r>
            <a:r>
              <a:rPr kumimoji="0" lang="ru-RU" sz="16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оказавшихся в трудной жизненной ситуации, и решение их проблем.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581974"/>
            <a:ext cx="9088186" cy="420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5735" y="571071"/>
            <a:ext cx="10515600" cy="458659"/>
          </a:xfrm>
        </p:spPr>
        <p:txBody>
          <a:bodyPr>
            <a:normAutofit/>
          </a:bodyPr>
          <a:lstStyle/>
          <a:p>
            <a:r>
              <a:rPr lang="ru-RU" sz="1800" b="1" dirty="0"/>
              <a:t>Направления по обеспечению социально-педагогической поддержки: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3038" y="1276865"/>
            <a:ext cx="9918357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dirty="0"/>
              <a:t>1.Пропаганда и разъяснение прав детей, семьи;</a:t>
            </a:r>
          </a:p>
          <a:p>
            <a:pPr lvl="0"/>
            <a:r>
              <a:rPr lang="ru-RU" sz="1600" dirty="0"/>
              <a:t>2.Изучение, диагностирование, разрешение конфликтов, проблем, трудных жизненных ситуаций, затрагивающих интересы ребенка, на ранних стадиях развития с целью предотвращения серьезных последствий;</a:t>
            </a:r>
          </a:p>
          <a:p>
            <a:pPr lvl="0"/>
            <a:r>
              <a:rPr lang="ru-RU" sz="1600" dirty="0"/>
              <a:t>3.Выявление запросов, потребностей детей и разработка мер поддержки отдельных учащихся с привлечением специалистов из соответствующих организаций;</a:t>
            </a:r>
          </a:p>
          <a:p>
            <a:pPr lvl="0"/>
            <a:r>
              <a:rPr lang="ru-RU" sz="1600" dirty="0"/>
              <a:t>4.Индивидуальное и групповое консультирование детей, родителей, педагогов по вопросам разрешения проблемных ситуаций, конфликтов, снятию стресса, воспитанию детей в семье;</a:t>
            </a:r>
          </a:p>
          <a:p>
            <a:pPr lvl="0"/>
            <a:r>
              <a:rPr lang="ru-RU" sz="1600" dirty="0"/>
              <a:t>5.Индивидуальное сопровождение ребенка, направленное на преодоление проблем познавательной, коммуникативной деятельности, в том числе обучение по индивидуальным образовательным программам и планам;</a:t>
            </a:r>
          </a:p>
          <a:p>
            <a:pPr lvl="0"/>
            <a:r>
              <a:rPr lang="ru-RU" sz="1600" dirty="0"/>
              <a:t>6.Организация деятельности детей и подростков разных категорий в свободное от учебы время;</a:t>
            </a:r>
          </a:p>
          <a:p>
            <a:pPr lvl="0"/>
            <a:r>
              <a:rPr lang="ru-RU" sz="1600" dirty="0"/>
              <a:t>организация реабилитационных лагерей для </a:t>
            </a:r>
            <a:r>
              <a:rPr lang="ru-RU" sz="1600" dirty="0" err="1"/>
              <a:t>дезадаптированных</a:t>
            </a:r>
            <a:r>
              <a:rPr lang="ru-RU" sz="1600" dirty="0"/>
              <a:t> детей;</a:t>
            </a:r>
          </a:p>
          <a:p>
            <a:pPr lvl="0"/>
            <a:r>
              <a:rPr lang="ru-RU" sz="1600" dirty="0"/>
              <a:t>7.Проведение летних профильных смен (трудовых, </a:t>
            </a:r>
            <a:r>
              <a:rPr lang="ru-RU" sz="1600" dirty="0" err="1"/>
              <a:t>досуговых</a:t>
            </a:r>
            <a:r>
              <a:rPr lang="ru-RU" sz="1600" dirty="0"/>
              <a:t>, спортивных) по месту жительства подростков на базе клубов, школ и других учреждений;</a:t>
            </a:r>
          </a:p>
          <a:p>
            <a:pPr lvl="0"/>
            <a:r>
              <a:rPr lang="ru-RU" sz="1600" dirty="0"/>
              <a:t>8.Организация летнего оздоровительного отдыха детей из необеспеченных, многодетных, асоциальных семей;</a:t>
            </a:r>
          </a:p>
          <a:p>
            <a:pPr lvl="0"/>
            <a:r>
              <a:rPr lang="ru-RU" sz="1600" dirty="0"/>
              <a:t>9.Организация работы с одаренными детьми (летние профильные смены, конкурсы, смотры и др.).</a:t>
            </a: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194486"/>
            <a:ext cx="9088186" cy="4596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5735" y="571071"/>
            <a:ext cx="10515600" cy="458659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Учреждения и организации, которые различаются составом, категориями детей, их охватом, формами поддержки: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6118" y="1169773"/>
            <a:ext cx="934994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бразовательные учреждения, в том числе: дошкольные учреждения, общеобразовательные школы всех видов, учреждения начального и среднего профессионального образования, учреждения системы специального образования, учреждения дополнительного образования.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чреждения социального обслуживания: детские приюты, центры помощи семье и детям, центры реабилитации, службы доверия, консультационные центры.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3.Учреждения культуры, спорта, молодежной политики: центры занятости подростков и молодежи, молодежные общественные приемные, молодежные биржи труда и др..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ежведомственные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психолого-медико-социально-педагогические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центры и службы разного уровня, психолого-педагогические комиссии.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одразделения по делам несовершеннолетних в структуре правоохранительных органов.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омиссии по делам несовершеннолетних и защите их прав.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7.Учреждения здравоохранения.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194486"/>
            <a:ext cx="9088186" cy="4596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5735" y="571071"/>
            <a:ext cx="10515600" cy="458659"/>
          </a:xfrm>
        </p:spPr>
        <p:txBody>
          <a:bodyPr>
            <a:normAutofit/>
          </a:bodyPr>
          <a:lstStyle/>
          <a:p>
            <a:r>
              <a:rPr lang="ru-RU" sz="1800" b="1" dirty="0"/>
              <a:t>Участие детей мероприятиях  Белоярского района: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6118" y="1169773"/>
            <a:ext cx="9349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D:\рабочий стол\материалы для доклада на семинар 2017 г\Рисунок Ивановой 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850" y="1153296"/>
            <a:ext cx="3558746" cy="2685535"/>
          </a:xfrm>
          <a:prstGeom prst="rect">
            <a:avLst/>
          </a:prstGeom>
          <a:noFill/>
        </p:spPr>
      </p:pic>
      <p:pic>
        <p:nvPicPr>
          <p:cNvPr id="20483" name="Picture 3" descr="D:\рабочий стол\материалы для доклада на семинар 2017 г\Рисунок Новосёловой В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517" y="1178010"/>
            <a:ext cx="3049115" cy="2562450"/>
          </a:xfrm>
          <a:prstGeom prst="rect">
            <a:avLst/>
          </a:prstGeom>
          <a:noFill/>
        </p:spPr>
      </p:pic>
      <p:pic>
        <p:nvPicPr>
          <p:cNvPr id="20484" name="Picture 4" descr="D:\рабочий стол\рисунки А.А\Рисунок Макаровой Д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331" y="3845237"/>
            <a:ext cx="3685831" cy="2456709"/>
          </a:xfrm>
          <a:prstGeom prst="rect">
            <a:avLst/>
          </a:prstGeom>
          <a:noFill/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333104" y="3823386"/>
          <a:ext cx="4061253" cy="244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Презентация" r:id="rId6" imgW="6094431" imgH="3427315" progId="PowerPoint.Show.12">
                  <p:embed/>
                </p:oleObj>
              </mc:Choice>
              <mc:Fallback>
                <p:oleObj name="Презентация" r:id="rId6" imgW="6094431" imgH="3427315" progId="PowerPoint.Show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104" y="3823386"/>
                        <a:ext cx="4061253" cy="244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6" descr="D:\рабочий стол\рисунки А.А\Благополучие семьи- глазами детей.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8452" y="288324"/>
            <a:ext cx="2342199" cy="3419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194486"/>
            <a:ext cx="9088186" cy="4596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5735" y="571071"/>
            <a:ext cx="10515600" cy="458659"/>
          </a:xfrm>
        </p:spPr>
        <p:txBody>
          <a:bodyPr>
            <a:normAutofit/>
          </a:bodyPr>
          <a:lstStyle/>
          <a:p>
            <a:r>
              <a:rPr lang="ru-RU" sz="1800" b="1" dirty="0"/>
              <a:t>Участие детей мероприятиях  Белоярского района: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6118" y="1169773"/>
            <a:ext cx="9349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D:\рабочий стол\фото мероприятий 2022г\IMG_20211119_16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957" y="1269636"/>
            <a:ext cx="1744650" cy="2063566"/>
          </a:xfrm>
          <a:prstGeom prst="rect">
            <a:avLst/>
          </a:prstGeom>
          <a:noFill/>
        </p:spPr>
      </p:pic>
      <p:pic>
        <p:nvPicPr>
          <p:cNvPr id="21510" name="Picture 6" descr="D:\рабочий стол\фото мероприятий 2022г\IMG_20211211_144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670" y="1294002"/>
            <a:ext cx="2336778" cy="1922164"/>
          </a:xfrm>
          <a:prstGeom prst="rect">
            <a:avLst/>
          </a:prstGeom>
          <a:noFill/>
        </p:spPr>
      </p:pic>
      <p:pic>
        <p:nvPicPr>
          <p:cNvPr id="21511" name="Picture 7" descr="D:\рабочий стол\фото мероприятий 2022г\IMG_20211229_100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1804" y="1351103"/>
            <a:ext cx="2234501" cy="1675876"/>
          </a:xfrm>
          <a:prstGeom prst="rect">
            <a:avLst/>
          </a:prstGeom>
          <a:noFill/>
        </p:spPr>
      </p:pic>
      <p:pic>
        <p:nvPicPr>
          <p:cNvPr id="21512" name="Picture 8" descr="D:\рабочий стол\фото мероприятий 2022г\IMG_20220217_163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7084" y="1104812"/>
            <a:ext cx="1636461" cy="2181948"/>
          </a:xfrm>
          <a:prstGeom prst="rect">
            <a:avLst/>
          </a:prstGeom>
          <a:noFill/>
        </p:spPr>
      </p:pic>
      <p:pic>
        <p:nvPicPr>
          <p:cNvPr id="21514" name="Picture 10" descr="D:\рабочий стол\фото мероприятий 2022г\IMG_20220217_1707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573" y="3501082"/>
            <a:ext cx="1980150" cy="2640200"/>
          </a:xfrm>
          <a:prstGeom prst="rect">
            <a:avLst/>
          </a:prstGeom>
          <a:noFill/>
        </p:spPr>
      </p:pic>
      <p:pic>
        <p:nvPicPr>
          <p:cNvPr id="21515" name="Picture 11" descr="D:\рабочий стол\фото мероприятий 2022г\IMG_20221117_1450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5807" y="3637106"/>
            <a:ext cx="3216166" cy="2412124"/>
          </a:xfrm>
          <a:prstGeom prst="rect">
            <a:avLst/>
          </a:prstGeom>
          <a:noFill/>
        </p:spPr>
      </p:pic>
      <p:pic>
        <p:nvPicPr>
          <p:cNvPr id="21516" name="Picture 12" descr="D:\рабочий стол\фото мероприятий 2022г\фото апрель 2022\встреча с ОДН и библиотек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52897" y="3594539"/>
            <a:ext cx="3258207" cy="2443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02375-E376-471C-9829-6DE849E5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9" y="3034"/>
            <a:ext cx="1962916" cy="6854966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492BEC93-4AFD-45CA-A97B-2597E85CCCD9}"/>
              </a:ext>
            </a:extLst>
          </p:cNvPr>
          <p:cNvSpPr txBox="1">
            <a:spLocks/>
          </p:cNvSpPr>
          <p:nvPr/>
        </p:nvSpPr>
        <p:spPr>
          <a:xfrm>
            <a:off x="171144" y="1194486"/>
            <a:ext cx="9088186" cy="4596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solidFill>
                <a:srgbClr val="5D317D"/>
              </a:solidFill>
              <a:latin typeface="Actay Wide Bd" pitchFamily="50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5735" y="571071"/>
            <a:ext cx="10515600" cy="458659"/>
          </a:xfrm>
        </p:spPr>
        <p:txBody>
          <a:bodyPr>
            <a:normAutofit/>
          </a:bodyPr>
          <a:lstStyle/>
          <a:p>
            <a:r>
              <a:rPr lang="ru-RU" sz="1800" b="1" dirty="0"/>
              <a:t>Участие детей мероприятиях  Белоярского района: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6118" y="1169773"/>
            <a:ext cx="9349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D:\рабочий стол\рисунки А.А\29-09-2023_15-11-31\IMG_20230503_093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796" y="1057774"/>
            <a:ext cx="2684300" cy="2013225"/>
          </a:xfrm>
          <a:prstGeom prst="rect">
            <a:avLst/>
          </a:prstGeom>
          <a:noFill/>
        </p:spPr>
      </p:pic>
      <p:pic>
        <p:nvPicPr>
          <p:cNvPr id="39940" name="Picture 4" descr="D:\рабочий стол\рисунки А.А\29-09-2023_15-11-31\IMG_20230214_13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732" y="1120140"/>
            <a:ext cx="2781598" cy="2086198"/>
          </a:xfrm>
          <a:prstGeom prst="rect">
            <a:avLst/>
          </a:prstGeom>
          <a:noFill/>
        </p:spPr>
      </p:pic>
      <p:pic>
        <p:nvPicPr>
          <p:cNvPr id="39941" name="Picture 5" descr="D:\рабочий стол\рисунки А.А\29-09-2023_15-11-31\IMG_20230119_154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8213" y="3437856"/>
            <a:ext cx="2921726" cy="2093323"/>
          </a:xfrm>
          <a:prstGeom prst="rect">
            <a:avLst/>
          </a:prstGeom>
          <a:noFill/>
        </p:spPr>
      </p:pic>
      <p:pic>
        <p:nvPicPr>
          <p:cNvPr id="39942" name="Picture 6" descr="D:\рабочий стол\рисунки А.А\29-09-2023_15-11-31\IMG_20221209_154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8801" y="3529345"/>
            <a:ext cx="2862745" cy="2147059"/>
          </a:xfrm>
          <a:prstGeom prst="rect">
            <a:avLst/>
          </a:prstGeom>
          <a:noFill/>
        </p:spPr>
      </p:pic>
      <p:pic>
        <p:nvPicPr>
          <p:cNvPr id="39943" name="Picture 7" descr="D:\рабочий стол\рисунки А.А\29-09-2023_15-11-31\IMG_20230212_1411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0731" y="1124889"/>
            <a:ext cx="2749534" cy="2062151"/>
          </a:xfrm>
          <a:prstGeom prst="rect">
            <a:avLst/>
          </a:prstGeom>
          <a:noFill/>
        </p:spPr>
      </p:pic>
      <p:pic>
        <p:nvPicPr>
          <p:cNvPr id="39946" name="Picture 10" descr="D:\рабочий стол\фото мероприятий 2022г\IMG_20211118_1603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3500" y="3238500"/>
            <a:ext cx="1971675" cy="262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918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820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Actay Wide Bd</vt:lpstr>
      <vt:lpstr>Arial</vt:lpstr>
      <vt:lpstr>Calibri</vt:lpstr>
      <vt:lpstr>Calibri Light</vt:lpstr>
      <vt:lpstr>Montserrat</vt:lpstr>
      <vt:lpstr>Times New Roman</vt:lpstr>
      <vt:lpstr>Тема Office</vt:lpstr>
      <vt:lpstr>Презентация</vt:lpstr>
      <vt:lpstr>Сопровождение ребенка, находящегося в трудной жизненной ситуации, в семье.</vt:lpstr>
      <vt:lpstr>Кобзева Алла Анатольевна  </vt:lpstr>
      <vt:lpstr>Согласно закону Российской Федерации "Об основных гарантиях прав детей в Российской Федерации" дети, находящиеся в трудной жизненной ситуации - это </vt:lpstr>
      <vt:lpstr>В правовом аспекте социально-педагогическая поддержка рассматривается в двух вариантах:</vt:lpstr>
      <vt:lpstr>Направления по обеспечению социально-педагогической поддержки:</vt:lpstr>
      <vt:lpstr>Учреждения и организации, которые различаются составом, категориями детей, их охватом, формами поддержки: </vt:lpstr>
      <vt:lpstr>Участие детей мероприятиях  Белоярского района:</vt:lpstr>
      <vt:lpstr>Участие детей мероприятиях  Белоярского района:</vt:lpstr>
      <vt:lpstr>Участие детей мероприятиях  Белоярского района:</vt:lpstr>
      <vt:lpstr>БЛАГОДАРЮ ЗА ВНИМАНИЕ!</vt:lpstr>
      <vt:lpstr>Кобзева Алла Анатольевна (педагогический стаж 35 лет, социальным педагогом – 21 год) социальный педагог СОШ №2 г. Белоярский  Ханты-Мансийский автономный округ-Югра 2023 год E-mal: kobzevabel2school@mail.ru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 «Новые электронные цифровые платформы  и сервисы для повышения качества помощи  детям и семьям с детьми»</dc:title>
  <dc:creator>Анна Кудрявцева</dc:creator>
  <cp:lastModifiedBy> Овчинникова Елена Викторовна </cp:lastModifiedBy>
  <cp:revision>27</cp:revision>
  <dcterms:created xsi:type="dcterms:W3CDTF">2023-08-31T06:03:38Z</dcterms:created>
  <dcterms:modified xsi:type="dcterms:W3CDTF">2023-10-02T09:36:28Z</dcterms:modified>
</cp:coreProperties>
</file>