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8F93"/>
    <a:srgbClr val="FBFBFB"/>
    <a:srgbClr val="19B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38625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85" y="69166"/>
            <a:ext cx="1726719" cy="10820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538" y="4005064"/>
            <a:ext cx="2978461" cy="2852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2042"/>
            <a:ext cx="1014399" cy="10143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31840" y="5877272"/>
            <a:ext cx="5144713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"/>
              </a:spcAft>
            </a:pPr>
            <a:r>
              <a:rPr lang="ru-RU" sz="1400" dirty="0" smtClean="0">
                <a:solidFill>
                  <a:srgbClr val="0070C0"/>
                </a:solidFill>
                <a:latin typeface="Museo Sans Cyrl 900" pitchFamily="50" charset="-52"/>
              </a:rPr>
              <a:t>Ханты-Мансийский автономный округ – Югра</a:t>
            </a:r>
          </a:p>
          <a:p>
            <a:pPr algn="ctr">
              <a:spcAft>
                <a:spcPts val="120"/>
              </a:spcAft>
            </a:pPr>
            <a:endParaRPr lang="ru-RU" sz="800" dirty="0" smtClean="0">
              <a:solidFill>
                <a:srgbClr val="0070C0"/>
              </a:solidFill>
              <a:latin typeface="Museo Sans Cyrl 900" pitchFamily="50" charset="-52"/>
            </a:endParaRPr>
          </a:p>
          <a:p>
            <a:pPr algn="ctr">
              <a:spcAft>
                <a:spcPts val="120"/>
              </a:spcAft>
            </a:pPr>
            <a:r>
              <a:rPr lang="ru-RU" sz="1400" dirty="0" smtClean="0">
                <a:solidFill>
                  <a:srgbClr val="0070C0"/>
                </a:solidFill>
                <a:latin typeface="Museo Sans Cyrl 900" pitchFamily="50" charset="-52"/>
              </a:rPr>
              <a:t>пгт. Междуреченский</a:t>
            </a:r>
            <a:endParaRPr lang="ru-RU" sz="1400" dirty="0">
              <a:solidFill>
                <a:srgbClr val="0070C0"/>
              </a:solidFill>
              <a:latin typeface="Museo Sans Cyrl 900" pitchFamily="50" charset="-52"/>
            </a:endParaRPr>
          </a:p>
        </p:txBody>
      </p:sp>
      <p:pic>
        <p:nvPicPr>
          <p:cNvPr id="8" name="Рисунок 7" descr="F:\софия !!!\ЛОГОТИП РОНДО\viber imag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9167"/>
            <a:ext cx="1256475" cy="10972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846991" y="2545246"/>
            <a:ext cx="68714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19B6E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«Школа приемных родителей как необходимое условие для успешного воспитания приемных детей»</a:t>
            </a:r>
            <a:endParaRPr lang="ru-RU" sz="3200" dirty="0">
              <a:solidFill>
                <a:srgbClr val="19B6E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0D6FD2-8C72-FF6A-3A05-1BFA8F0ADA32}"/>
              </a:ext>
            </a:extLst>
          </p:cNvPr>
          <p:cNvSpPr txBox="1"/>
          <p:nvPr/>
        </p:nvSpPr>
        <p:spPr>
          <a:xfrm>
            <a:off x="3491880" y="1425550"/>
            <a:ext cx="5486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Местная общественная организация многодетных семей </a:t>
            </a:r>
            <a:r>
              <a:rPr lang="ru-RU" b="1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Кондинского</a:t>
            </a:r>
            <a:r>
              <a:rPr lang="ru-RU" b="1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  «София»</a:t>
            </a:r>
          </a:p>
        </p:txBody>
      </p:sp>
    </p:spTree>
    <p:extLst>
      <p:ext uri="{BB962C8B-B14F-4D97-AF65-F5344CB8AC3E}">
        <p14:creationId xmlns:p14="http://schemas.microsoft.com/office/powerpoint/2010/main" val="199909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44308"/>
            <a:ext cx="3563888" cy="3413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325557"/>
            <a:ext cx="1027047" cy="983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1593" y="1721708"/>
            <a:ext cx="747363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1200"/>
              </a:spcAft>
            </a:pPr>
            <a:r>
              <a:rPr lang="ru-RU" sz="2000" b="1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Стаж работы ШПР </a:t>
            </a:r>
            <a:r>
              <a:rPr lang="ru-RU" sz="2000" b="1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000" b="1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ru-RU" sz="2000" b="1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lang="ru-RU" sz="2000" b="1" dirty="0">
              <a:solidFill>
                <a:srgbClr val="378F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1950" algn="just">
              <a:spcAft>
                <a:spcPts val="1200"/>
              </a:spcAft>
            </a:pPr>
            <a:r>
              <a:rPr lang="ru-RU" sz="2000" b="1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Подготовку  </a:t>
            </a:r>
            <a:r>
              <a:rPr lang="ru-RU" sz="2000" b="1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прошли - 45 </a:t>
            </a:r>
            <a:r>
              <a:rPr lang="ru-RU" sz="2000" b="1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человек, желающих принять на воспитание в свою семью ребенка, оставшегося без попечения </a:t>
            </a:r>
            <a:r>
              <a:rPr lang="ru-RU" sz="2000" b="1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родителей</a:t>
            </a:r>
            <a:endParaRPr lang="ru-RU" sz="2000" b="1" dirty="0">
              <a:solidFill>
                <a:srgbClr val="378F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1950" algn="just">
              <a:spcAft>
                <a:spcPts val="1200"/>
              </a:spcAft>
            </a:pPr>
            <a:r>
              <a:rPr lang="ru-RU" sz="2000" b="1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Приёмными родителями стали - 16 </a:t>
            </a:r>
            <a:r>
              <a:rPr lang="ru-RU" sz="2000" b="1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</a:t>
            </a:r>
            <a:endParaRPr lang="ru-RU" sz="2000" b="1" dirty="0">
              <a:solidFill>
                <a:srgbClr val="378F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1950" algn="just">
              <a:spcAft>
                <a:spcPts val="1200"/>
              </a:spcAft>
            </a:pPr>
            <a:r>
              <a:rPr lang="ru-RU" sz="2000" b="1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Приняты на воспитание в </a:t>
            </a:r>
            <a:r>
              <a:rPr lang="ru-RU" sz="2000" b="1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семью - 23 ребенка</a:t>
            </a:r>
            <a:endParaRPr lang="ru-RU" sz="2000" b="1" dirty="0">
              <a:solidFill>
                <a:srgbClr val="378F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1950" algn="just">
              <a:spcAft>
                <a:spcPts val="1200"/>
              </a:spcAft>
            </a:pPr>
            <a:r>
              <a:rPr lang="ru-RU" sz="2000" b="1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качестве кандидатов в опекуны (попечители), приемные родители, усыновители поставлены </a:t>
            </a:r>
            <a:r>
              <a:rPr lang="ru-RU" sz="2000" b="1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000" b="1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учёт - 11 граждан </a:t>
            </a:r>
          </a:p>
          <a:p>
            <a:pPr indent="361950" algn="just">
              <a:spcAft>
                <a:spcPts val="1200"/>
              </a:spcAft>
            </a:pPr>
            <a:r>
              <a:rPr lang="ru-RU" sz="2000" b="1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Случаи вторичного </a:t>
            </a:r>
            <a:r>
              <a:rPr lang="ru-RU" sz="2000" b="1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сиротства - 0</a:t>
            </a:r>
            <a:endParaRPr lang="ru-RU" sz="2000" b="1" dirty="0">
              <a:solidFill>
                <a:srgbClr val="378F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39" y="298781"/>
            <a:ext cx="1279940" cy="8021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2145"/>
            <a:ext cx="755376" cy="755376"/>
          </a:xfrm>
          <a:prstGeom prst="rect">
            <a:avLst/>
          </a:prstGeom>
        </p:spPr>
      </p:pic>
      <p:pic>
        <p:nvPicPr>
          <p:cNvPr id="9" name="Рисунок 8" descr="F:\софия !!!\ЛОГОТИП РОНДО\viber imag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79" y="188640"/>
            <a:ext cx="917869" cy="91224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B0D6FD2-8C72-FF6A-3A05-1BFA8F0ADA32}"/>
              </a:ext>
            </a:extLst>
          </p:cNvPr>
          <p:cNvSpPr txBox="1"/>
          <p:nvPr/>
        </p:nvSpPr>
        <p:spPr>
          <a:xfrm>
            <a:off x="2915816" y="188640"/>
            <a:ext cx="5991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9B6E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Местная общественная организация многодетных семей </a:t>
            </a:r>
            <a:r>
              <a:rPr lang="ru-RU" sz="2400" b="1" dirty="0">
                <a:solidFill>
                  <a:srgbClr val="19B6E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Кондинского</a:t>
            </a:r>
            <a:r>
              <a:rPr lang="ru-RU" sz="2400" b="1" dirty="0">
                <a:solidFill>
                  <a:srgbClr val="19B6E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  «София»</a:t>
            </a:r>
          </a:p>
        </p:txBody>
      </p:sp>
    </p:spTree>
    <p:extLst>
      <p:ext uri="{BB962C8B-B14F-4D97-AF65-F5344CB8AC3E}">
        <p14:creationId xmlns:p14="http://schemas.microsoft.com/office/powerpoint/2010/main" val="27190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12" y="3861048"/>
            <a:ext cx="3203988" cy="29969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461057"/>
            <a:ext cx="1027047" cy="9837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5230" y="1591196"/>
            <a:ext cx="4278818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Зачем родителям Школа</a:t>
            </a:r>
            <a:r>
              <a:rPr lang="ru-RU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indent="361950"/>
            <a:endParaRPr lang="ru-RU" sz="900" b="1" dirty="0">
              <a:solidFill>
                <a:srgbClr val="378F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1950"/>
            <a:r>
              <a:rPr lang="ru-RU" sz="2000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закон </a:t>
            </a:r>
            <a:r>
              <a:rPr lang="ru-RU" sz="2000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обязывает;</a:t>
            </a:r>
          </a:p>
          <a:p>
            <a:pPr indent="361950"/>
            <a:r>
              <a:rPr lang="ru-RU" sz="2000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помогает </a:t>
            </a:r>
            <a:r>
              <a:rPr lang="ru-RU" sz="2000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узнать </a:t>
            </a:r>
            <a:r>
              <a:rPr lang="ru-RU" sz="2000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</a:t>
            </a:r>
            <a:r>
              <a:rPr lang="ru-RU" sz="2000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особенностях </a:t>
            </a:r>
            <a:r>
              <a:rPr lang="ru-RU" sz="2000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приёмных детей;</a:t>
            </a:r>
          </a:p>
          <a:p>
            <a:pPr indent="361950"/>
            <a:r>
              <a:rPr lang="ru-RU" sz="2000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помогает </a:t>
            </a:r>
            <a:r>
              <a:rPr lang="ru-RU" sz="2000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разобраться </a:t>
            </a:r>
            <a:r>
              <a:rPr lang="ru-RU" sz="2000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000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своих мотивах;</a:t>
            </a:r>
          </a:p>
          <a:p>
            <a:pPr indent="361950"/>
            <a:r>
              <a:rPr lang="ru-RU" sz="2000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помогает </a:t>
            </a:r>
            <a:r>
              <a:rPr lang="ru-RU" sz="2000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определить </a:t>
            </a:r>
            <a:r>
              <a:rPr lang="ru-RU" sz="2000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ресурсность</a:t>
            </a:r>
            <a:r>
              <a:rPr lang="ru-RU" sz="2000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indent="361950"/>
            <a:r>
              <a:rPr lang="ru-RU" sz="2000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учит </a:t>
            </a:r>
            <a:r>
              <a:rPr lang="ru-RU" sz="2000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справляться </a:t>
            </a:r>
            <a:r>
              <a:rPr lang="ru-RU" sz="2000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2000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нетипичными педагогическими проблемами;</a:t>
            </a:r>
          </a:p>
          <a:p>
            <a:pPr indent="361950"/>
            <a:r>
              <a:rPr lang="ru-RU" sz="2000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оказывает </a:t>
            </a:r>
            <a:r>
              <a:rPr lang="ru-RU" sz="2000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поддержку после принятия ребёнка </a:t>
            </a:r>
            <a:r>
              <a:rPr lang="ru-RU" sz="2000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000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семью и т</a:t>
            </a:r>
            <a:r>
              <a:rPr lang="ru-RU" sz="2000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</a:t>
            </a:r>
            <a:r>
              <a:rPr lang="ru-RU" sz="2000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571691"/>
              </p:ext>
            </p:extLst>
          </p:nvPr>
        </p:nvGraphicFramePr>
        <p:xfrm>
          <a:off x="5220072" y="1988840"/>
          <a:ext cx="3448394" cy="2583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Точечный рисунок" r:id="rId5" imgW="3253680" imgH="2438280" progId="Paint.Picture">
                  <p:embed/>
                </p:oleObj>
              </mc:Choice>
              <mc:Fallback>
                <p:oleObj name="Точечный рисунок" r:id="rId5" imgW="3253680" imgH="2438280" progId="Paint.Picture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20072" y="1988840"/>
                        <a:ext cx="3448394" cy="2583772"/>
                      </a:xfrm>
                      <a:prstGeom prst="rect">
                        <a:avLst/>
                      </a:prstGeom>
                      <a:ln w="38100">
                        <a:solidFill>
                          <a:srgbClr val="378F93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39" y="298781"/>
            <a:ext cx="1279940" cy="8021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2145"/>
            <a:ext cx="755376" cy="755376"/>
          </a:xfrm>
          <a:prstGeom prst="rect">
            <a:avLst/>
          </a:prstGeom>
        </p:spPr>
      </p:pic>
      <p:pic>
        <p:nvPicPr>
          <p:cNvPr id="12" name="Рисунок 11" descr="F:\софия !!!\ЛОГОТИП РОНДО\viber image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79" y="188640"/>
            <a:ext cx="989877" cy="91224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B0D6FD2-8C72-FF6A-3A05-1BFA8F0ADA32}"/>
              </a:ext>
            </a:extLst>
          </p:cNvPr>
          <p:cNvSpPr txBox="1"/>
          <p:nvPr/>
        </p:nvSpPr>
        <p:spPr>
          <a:xfrm>
            <a:off x="2915816" y="188640"/>
            <a:ext cx="5991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9B6E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Местная общественная организация многодетных семей </a:t>
            </a:r>
            <a:r>
              <a:rPr lang="ru-RU" sz="2400" b="1" dirty="0">
                <a:solidFill>
                  <a:srgbClr val="19B6E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Кондинского</a:t>
            </a:r>
            <a:r>
              <a:rPr lang="ru-RU" sz="2400" b="1" dirty="0">
                <a:solidFill>
                  <a:srgbClr val="19B6E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  «София»</a:t>
            </a:r>
          </a:p>
        </p:txBody>
      </p:sp>
    </p:spTree>
    <p:extLst>
      <p:ext uri="{BB962C8B-B14F-4D97-AF65-F5344CB8AC3E}">
        <p14:creationId xmlns:p14="http://schemas.microsoft.com/office/powerpoint/2010/main" val="20295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44308"/>
            <a:ext cx="3563888" cy="3413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0552">
            <a:off x="7332016" y="5264785"/>
            <a:ext cx="1027047" cy="9837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1984128"/>
            <a:ext cx="4896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Кодекс специалистов ШПР: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Конфиденциальность</a:t>
            </a:r>
          </a:p>
          <a:p>
            <a:pPr marL="457200" indent="-457200">
              <a:buAutoNum type="arabicPeriod" startAt="2"/>
            </a:pPr>
            <a:r>
              <a:rPr lang="ru-RU" sz="2400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Уважение</a:t>
            </a:r>
          </a:p>
          <a:p>
            <a:r>
              <a:rPr lang="ru-RU" sz="2400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2400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400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Компетентность</a:t>
            </a:r>
            <a:endParaRPr lang="ru-RU" sz="2400" dirty="0">
              <a:solidFill>
                <a:srgbClr val="378F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Стремление к нововведениям и профессиональному </a:t>
            </a:r>
            <a:r>
              <a:rPr lang="ru-RU" sz="2400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развитию </a:t>
            </a:r>
            <a:endParaRPr lang="ru-RU" sz="2400" dirty="0">
              <a:solidFill>
                <a:srgbClr val="378F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ru-RU" sz="2400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Принятие </a:t>
            </a:r>
            <a:endParaRPr lang="ru-RU" sz="2400" dirty="0">
              <a:solidFill>
                <a:srgbClr val="378F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ru-RU" sz="2400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Гибкость</a:t>
            </a:r>
          </a:p>
          <a:p>
            <a:r>
              <a:rPr lang="ru-RU" sz="2400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2400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400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Ответственность</a:t>
            </a:r>
            <a:endParaRPr lang="ru-RU" sz="2400" dirty="0">
              <a:solidFill>
                <a:srgbClr val="378F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C:\Users\Пользователь\Desktop\семинар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3465944" cy="2309185"/>
          </a:xfrm>
          <a:prstGeom prst="rect">
            <a:avLst/>
          </a:prstGeom>
          <a:noFill/>
          <a:ln w="28575">
            <a:solidFill>
              <a:srgbClr val="378F9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39" y="298781"/>
            <a:ext cx="1279940" cy="8021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2145"/>
            <a:ext cx="755376" cy="755376"/>
          </a:xfrm>
          <a:prstGeom prst="rect">
            <a:avLst/>
          </a:prstGeom>
        </p:spPr>
      </p:pic>
      <p:pic>
        <p:nvPicPr>
          <p:cNvPr id="10" name="Рисунок 9" descr="F:\софия !!!\ЛОГОТИП РОНДО\viber image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79" y="298781"/>
            <a:ext cx="917869" cy="80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0D6FD2-8C72-FF6A-3A05-1BFA8F0ADA32}"/>
              </a:ext>
            </a:extLst>
          </p:cNvPr>
          <p:cNvSpPr txBox="1"/>
          <p:nvPr/>
        </p:nvSpPr>
        <p:spPr>
          <a:xfrm>
            <a:off x="2915816" y="188640"/>
            <a:ext cx="5991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9B6E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Местная общественная организация многодетных семей </a:t>
            </a:r>
            <a:r>
              <a:rPr lang="ru-RU" sz="2400" b="1" dirty="0">
                <a:solidFill>
                  <a:srgbClr val="19B6E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Кондинского</a:t>
            </a:r>
            <a:r>
              <a:rPr lang="ru-RU" sz="2400" b="1" dirty="0">
                <a:solidFill>
                  <a:srgbClr val="19B6E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  «София»</a:t>
            </a:r>
          </a:p>
        </p:txBody>
      </p:sp>
    </p:spTree>
    <p:extLst>
      <p:ext uri="{BB962C8B-B14F-4D97-AF65-F5344CB8AC3E}">
        <p14:creationId xmlns:p14="http://schemas.microsoft.com/office/powerpoint/2010/main" val="394360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478907"/>
            <a:ext cx="2483768" cy="23790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871" y="5733256"/>
            <a:ext cx="715776" cy="6856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0375" y="1468844"/>
            <a:ext cx="8135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Школа приёмных родителей - это возможность обдумать свои действия «на берегу», просчитать каждый шаг и правильно рассчитать ресурс, а при необходимости и желании – возможность получения профессиональной психологической </a:t>
            </a:r>
            <a:r>
              <a:rPr lang="ru-RU" sz="2000" dirty="0" smtClean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помощи</a:t>
            </a:r>
            <a:endParaRPr lang="ru-RU" sz="2000" dirty="0">
              <a:solidFill>
                <a:srgbClr val="378F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AutoShape 2" descr="https://www.astrobl.ru/sites/default/files/images/additional/img_20190607_1018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4" descr="https://www.astrobl.ru/sites/default/files/images/additional/img_20190607_10181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698" y="2924944"/>
            <a:ext cx="3520718" cy="2640539"/>
          </a:xfrm>
          <a:prstGeom prst="rect">
            <a:avLst/>
          </a:prstGeom>
          <a:noFill/>
          <a:ln w="28575">
            <a:solidFill>
              <a:srgbClr val="378F93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4"/>
          <a:stretch/>
        </p:blipFill>
        <p:spPr>
          <a:xfrm>
            <a:off x="763250" y="2931465"/>
            <a:ext cx="3680132" cy="2634018"/>
          </a:xfrm>
          <a:prstGeom prst="rect">
            <a:avLst/>
          </a:prstGeom>
          <a:noFill/>
          <a:ln w="28575">
            <a:solidFill>
              <a:srgbClr val="378F93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39" y="298781"/>
            <a:ext cx="1279940" cy="8021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322145"/>
            <a:ext cx="755376" cy="755376"/>
          </a:xfrm>
          <a:prstGeom prst="rect">
            <a:avLst/>
          </a:prstGeom>
        </p:spPr>
      </p:pic>
      <p:pic>
        <p:nvPicPr>
          <p:cNvPr id="13" name="Рисунок 12" descr="F:\софия !!!\ЛОГОТИП РОНДО\viber image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79" y="298781"/>
            <a:ext cx="928013" cy="80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0D6FD2-8C72-FF6A-3A05-1BFA8F0ADA32}"/>
              </a:ext>
            </a:extLst>
          </p:cNvPr>
          <p:cNvSpPr txBox="1"/>
          <p:nvPr/>
        </p:nvSpPr>
        <p:spPr>
          <a:xfrm>
            <a:off x="2915816" y="188640"/>
            <a:ext cx="5991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9B6E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Местная общественная организация многодетных семей </a:t>
            </a:r>
            <a:r>
              <a:rPr lang="ru-RU" sz="2400" b="1" dirty="0">
                <a:solidFill>
                  <a:srgbClr val="19B6E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Кондинского</a:t>
            </a:r>
            <a:r>
              <a:rPr lang="ru-RU" sz="2400" b="1" dirty="0">
                <a:solidFill>
                  <a:srgbClr val="19B6E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  «София»</a:t>
            </a:r>
          </a:p>
        </p:txBody>
      </p:sp>
    </p:spTree>
    <p:extLst>
      <p:ext uri="{BB962C8B-B14F-4D97-AF65-F5344CB8AC3E}">
        <p14:creationId xmlns:p14="http://schemas.microsoft.com/office/powerpoint/2010/main" val="37045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17" y="3356992"/>
            <a:ext cx="3563888" cy="3413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242577"/>
            <a:ext cx="1027047" cy="98376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134714" y="2114437"/>
            <a:ext cx="9144000" cy="666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rgbClr val="378F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6615" y="3090365"/>
            <a:ext cx="6261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Васечкина Ольга Викторовна,</a:t>
            </a:r>
            <a:endParaRPr lang="ru-RU" sz="2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педагог-психолог </a:t>
            </a:r>
            <a:r>
              <a:rPr lang="ru-RU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МООМСКР «София»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5365" y="3912882"/>
            <a:ext cx="512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Телефон: </a:t>
            </a:r>
            <a:r>
              <a:rPr lang="ru-RU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+8 910 446 86 21</a:t>
            </a:r>
            <a:endParaRPr lang="ru-RU" sz="2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E-mail:</a:t>
            </a:r>
            <a:r>
              <a:rPr lang="en-US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moomskr_sofiya@mail.ru</a:t>
            </a:r>
            <a:endParaRPr lang="ru-RU" sz="2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39" y="298781"/>
            <a:ext cx="1279940" cy="8021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322145"/>
            <a:ext cx="755376" cy="755376"/>
          </a:xfrm>
          <a:prstGeom prst="rect">
            <a:avLst/>
          </a:prstGeom>
        </p:spPr>
      </p:pic>
      <p:pic>
        <p:nvPicPr>
          <p:cNvPr id="13" name="Рисунок 12" descr="F:\софия !!!\ЛОГОТИП РОНДО\viber imag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79" y="181801"/>
            <a:ext cx="989877" cy="91908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0D6FD2-8C72-FF6A-3A05-1BFA8F0ADA32}"/>
              </a:ext>
            </a:extLst>
          </p:cNvPr>
          <p:cNvSpPr txBox="1"/>
          <p:nvPr/>
        </p:nvSpPr>
        <p:spPr>
          <a:xfrm>
            <a:off x="3018191" y="181801"/>
            <a:ext cx="5991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9B6E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Местная общественная организация многодетных семей </a:t>
            </a:r>
            <a:r>
              <a:rPr lang="ru-RU" sz="2400" b="1" dirty="0">
                <a:solidFill>
                  <a:srgbClr val="19B6E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Кондинского</a:t>
            </a:r>
            <a:r>
              <a:rPr lang="ru-RU" sz="2400" b="1" dirty="0">
                <a:solidFill>
                  <a:srgbClr val="19B6E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  «София»</a:t>
            </a:r>
          </a:p>
        </p:txBody>
      </p:sp>
    </p:spTree>
    <p:extLst>
      <p:ext uri="{BB962C8B-B14F-4D97-AF65-F5344CB8AC3E}">
        <p14:creationId xmlns:p14="http://schemas.microsoft.com/office/powerpoint/2010/main" val="276130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226</Words>
  <Application>Microsoft Office PowerPoint</Application>
  <PresentationFormat>Экран (4:3)</PresentationFormat>
  <Paragraphs>38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Museo Sans Cyrl 900</vt:lpstr>
      <vt:lpstr>Tahoma</vt:lpstr>
      <vt:lpstr>Times New Roman</vt:lpstr>
      <vt:lpstr>Verdana</vt:lpstr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Бисс Евгений Юрьевич</dc:creator>
  <cp:lastModifiedBy> Овчинникова Елена Викторовна </cp:lastModifiedBy>
  <cp:revision>20</cp:revision>
  <dcterms:created xsi:type="dcterms:W3CDTF">2022-08-10T06:26:13Z</dcterms:created>
  <dcterms:modified xsi:type="dcterms:W3CDTF">2022-09-13T09:01:20Z</dcterms:modified>
</cp:coreProperties>
</file>