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5"/>
  </p:notesMasterIdLst>
  <p:sldIdLst>
    <p:sldId id="270" r:id="rId2"/>
    <p:sldId id="257" r:id="rId3"/>
    <p:sldId id="271" r:id="rId4"/>
    <p:sldId id="272" r:id="rId5"/>
    <p:sldId id="275" r:id="rId6"/>
    <p:sldId id="276" r:id="rId7"/>
    <p:sldId id="277" r:id="rId8"/>
    <p:sldId id="274" r:id="rId9"/>
    <p:sldId id="278" r:id="rId10"/>
    <p:sldId id="281" r:id="rId11"/>
    <p:sldId id="279" r:id="rId12"/>
    <p:sldId id="280" r:id="rId13"/>
    <p:sldId id="28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27C"/>
    <a:srgbClr val="1A5EAD"/>
    <a:srgbClr val="39ACC9"/>
    <a:srgbClr val="4BB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8" autoAdjust="0"/>
    <p:restoredTop sz="94748" autoAdjust="0"/>
  </p:normalViewPr>
  <p:slideViewPr>
    <p:cSldViewPr>
      <p:cViewPr varScale="1">
        <p:scale>
          <a:sx n="106" d="100"/>
          <a:sy n="106" d="100"/>
        </p:scale>
        <p:origin x="168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470472440944901E-2"/>
          <c:y val="5.5651081892275397E-2"/>
          <c:w val="0.63242852161976404"/>
          <c:h val="0.92698929509624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Проблемы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66FF"/>
              </a:solidFill>
            </c:spPr>
          </c:dPt>
          <c:dPt>
            <c:idx val="2"/>
            <c:invertIfNegative val="0"/>
            <c:bubble3D val="0"/>
            <c:spPr>
              <a:solidFill>
                <a:srgbClr val="3ACBD2"/>
              </a:solidFill>
              <a:ln>
                <a:solidFill>
                  <a:srgbClr val="3ACBD2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8E51BB"/>
              </a:solidFill>
            </c:spPr>
          </c:dPt>
          <c:dPt>
            <c:idx val="5"/>
            <c:invertIfNegative val="0"/>
            <c:bubble3D val="0"/>
            <c:spPr>
              <a:solidFill>
                <a:srgbClr val="EC5120"/>
              </a:solidFill>
            </c:spPr>
          </c:dPt>
          <c:dLbls>
            <c:spPr>
              <a:noFill/>
              <a:ln w="25382"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>
                    <a:solidFill>
                      <a:srgbClr val="1A5EAD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нарушения поведения детей</c:v>
                </c:pt>
                <c:pt idx="1">
                  <c:v>недостаточная компетентность  родителей в вопросах воспитания детей</c:v>
                </c:pt>
                <c:pt idx="2">
                  <c:v>зависимость родителей от мнения окружающих</c:v>
                </c:pt>
                <c:pt idx="3">
                  <c:v>акцентирование внимания на бытовых проблемах</c:v>
                </c:pt>
                <c:pt idx="4">
                  <c:v>отсутствие организации детского досуга</c:v>
                </c:pt>
                <c:pt idx="5">
                  <c:v>неумение справляться с потребностями подростков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65</c:v>
                </c:pt>
                <c:pt idx="1">
                  <c:v>57</c:v>
                </c:pt>
                <c:pt idx="2">
                  <c:v>43</c:v>
                </c:pt>
                <c:pt idx="3">
                  <c:v>72</c:v>
                </c:pt>
                <c:pt idx="4">
                  <c:v>48</c:v>
                </c:pt>
                <c:pt idx="5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54248144"/>
        <c:axId val="954251952"/>
      </c:barChart>
      <c:catAx>
        <c:axId val="9542481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54251952"/>
        <c:crosses val="autoZero"/>
        <c:auto val="1"/>
        <c:lblAlgn val="ctr"/>
        <c:lblOffset val="100"/>
        <c:noMultiLvlLbl val="0"/>
      </c:catAx>
      <c:valAx>
        <c:axId val="954251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954248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680964751528796"/>
          <c:y val="3.1731557525624052E-2"/>
          <c:w val="0.28051218022299601"/>
          <c:h val="0.92857315486989844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lang="ru-RU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68354132328699E-2"/>
          <c:y val="8.2376908533919102E-2"/>
          <c:w val="0.86949939790125597"/>
          <c:h val="0.57478093609745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несовершеннолетние с девиантным поведением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</c:v>
                </c:pt>
                <c:pt idx="1">
                  <c:v>60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несовершеннолетние из замещающих семей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78</c:v>
                </c:pt>
                <c:pt idx="1">
                  <c:v>84</c:v>
                </c:pt>
                <c:pt idx="2">
                  <c:v>88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семьи, находящиеся в социально опасном положении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36</c:v>
                </c:pt>
                <c:pt idx="1">
                  <c:v>22</c:v>
                </c:pt>
                <c:pt idx="2">
                  <c:v>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семьи, находящиеся в трудной жизненной ситуации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4</c:v>
                </c:pt>
                <c:pt idx="1">
                  <c:v>7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54249776"/>
        <c:axId val="954248688"/>
      </c:barChart>
      <c:catAx>
        <c:axId val="95424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rgbClr val="1A5E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954248688"/>
        <c:crosses val="autoZero"/>
        <c:auto val="1"/>
        <c:lblAlgn val="ctr"/>
        <c:lblOffset val="100"/>
        <c:noMultiLvlLbl val="0"/>
      </c:catAx>
      <c:valAx>
        <c:axId val="954248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424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512578616352201"/>
          <c:y val="0.74767080745341596"/>
          <c:w val="0.85015723270440202"/>
          <c:h val="0.22631987577639801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F39A2-F8E1-4EE1-BFFA-B64CF0E1AC57}" type="datetimeFigureOut">
              <a:rPr lang="ru-RU" smtClean="0"/>
              <a:t>13.09.2022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D4FFE-0918-41EF-BB1B-31AECA07FD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67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D4FFE-0918-41EF-BB1B-31AECA07FD3E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303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D4FFE-0918-41EF-BB1B-31AECA07FD3E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18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D4FFE-0918-41EF-BB1B-31AECA07FD3E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78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D4FFE-0918-41EF-BB1B-31AECA07FD3E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80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D4FFE-0918-41EF-BB1B-31AECA07FD3E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857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D4FFE-0918-41EF-BB1B-31AECA07FD3E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05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D4FFE-0918-41EF-BB1B-31AECA07FD3E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337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D4FFE-0918-41EF-BB1B-31AECA07FD3E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718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D4FFE-0918-41EF-BB1B-31AECA07FD3E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402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D4FFE-0918-41EF-BB1B-31AECA07FD3E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707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D4FFE-0918-41EF-BB1B-31AECA07FD3E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645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D4FFE-0918-41EF-BB1B-31AECA07FD3E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471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D4FFE-0918-41EF-BB1B-31AECA07FD3E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53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61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9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76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97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754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83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13.09.2022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02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073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13.09.2022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26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65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88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13.09.2022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0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386259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62144" y="4914"/>
            <a:ext cx="2663873" cy="25516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6984"/>
            <a:ext cx="1924113" cy="12057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9012" y="4850871"/>
            <a:ext cx="3797364" cy="1403573"/>
          </a:xfrm>
        </p:spPr>
        <p:txBody>
          <a:bodyPr>
            <a:noAutofit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Иванчина Жанна Михайловна, 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заведующий отделением психологической 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помощи гражданам бюджетного  учреждения 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Ханты-Мансийского автономного округа - Югры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«Лангепасский комплексный центр 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социального обслуживания населения»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99682"/>
            <a:ext cx="1013094" cy="10130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58566" y="2276872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39AC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Индивидуальные </a:t>
            </a:r>
            <a:r>
              <a:rPr lang="ru-RU" sz="2400" b="1" dirty="0" smtClean="0">
                <a:solidFill>
                  <a:srgbClr val="39AC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психологические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39AC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400" b="1" dirty="0">
                <a:solidFill>
                  <a:srgbClr val="39AC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социальные особенности </a:t>
            </a:r>
            <a:r>
              <a:rPr lang="ru-RU" sz="2400" b="1" dirty="0" smtClean="0">
                <a:solidFill>
                  <a:srgbClr val="39AC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семьи  </a:t>
            </a:r>
            <a:r>
              <a:rPr lang="ru-RU" sz="2400" b="1" dirty="0">
                <a:solidFill>
                  <a:srgbClr val="39AC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основа комплексной помощи семьям </a:t>
            </a:r>
            <a:endParaRPr lang="ru-RU" sz="2400" b="1" dirty="0" smtClean="0">
              <a:solidFill>
                <a:srgbClr val="39AC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39AC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2400" b="1" dirty="0">
                <a:solidFill>
                  <a:srgbClr val="39AC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детьми, </a:t>
            </a:r>
            <a:r>
              <a:rPr lang="ru-RU" sz="2400" b="1" dirty="0" smtClean="0">
                <a:solidFill>
                  <a:srgbClr val="39AC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оказавшимся </a:t>
            </a:r>
            <a:r>
              <a:rPr lang="ru-RU" sz="2400" b="1" dirty="0">
                <a:solidFill>
                  <a:srgbClr val="39AC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социально опасном положении, </a:t>
            </a:r>
            <a:r>
              <a:rPr lang="ru-RU" sz="2400" b="1" dirty="0" smtClean="0">
                <a:solidFill>
                  <a:srgbClr val="39AC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трудной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39AC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жизненной ситуации</a:t>
            </a:r>
            <a:endParaRPr lang="ru-RU" sz="2000" dirty="0">
              <a:solidFill>
                <a:srgbClr val="1A5EA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153" y="183549"/>
            <a:ext cx="1205325" cy="1242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444308"/>
            <a:ext cx="3563888" cy="34136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301208"/>
            <a:ext cx="1027047" cy="9837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21604"/>
            <a:ext cx="1335163" cy="8367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28900" y="519063"/>
            <a:ext cx="6102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Межведомственное взаимодействие</a:t>
            </a:r>
            <a:endParaRPr lang="ru-RU" sz="2400" dirty="0">
              <a:solidFill>
                <a:srgbClr val="4FB2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46861" y="1231627"/>
            <a:ext cx="8229595" cy="5201405"/>
            <a:chOff x="457200" y="1628442"/>
            <a:chExt cx="8229595" cy="4654606"/>
          </a:xfrm>
          <a:solidFill>
            <a:srgbClr val="39ACC9"/>
          </a:solidFill>
        </p:grpSpPr>
        <p:sp>
          <p:nvSpPr>
            <p:cNvPr id="10" name="Полилиния 9"/>
            <p:cNvSpPr/>
            <p:nvPr/>
          </p:nvSpPr>
          <p:spPr>
            <a:xfrm>
              <a:off x="457200" y="1628442"/>
              <a:ext cx="8229595" cy="644528"/>
            </a:xfrm>
            <a:custGeom>
              <a:avLst/>
              <a:gdLst>
                <a:gd name="connsiteX0" fmla="*/ 0 w 8229595"/>
                <a:gd name="connsiteY0" fmla="*/ 0 h 938902"/>
                <a:gd name="connsiteX1" fmla="*/ 8229595 w 8229595"/>
                <a:gd name="connsiteY1" fmla="*/ 0 h 938902"/>
                <a:gd name="connsiteX2" fmla="*/ 8229595 w 8229595"/>
                <a:gd name="connsiteY2" fmla="*/ 938902 h 938902"/>
                <a:gd name="connsiteX3" fmla="*/ 0 w 8229595"/>
                <a:gd name="connsiteY3" fmla="*/ 938902 h 938902"/>
                <a:gd name="connsiteX4" fmla="*/ 0 w 8229595"/>
                <a:gd name="connsiteY4" fmla="*/ 0 h 93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595" h="938902">
                  <a:moveTo>
                    <a:pt x="0" y="0"/>
                  </a:moveTo>
                  <a:lnTo>
                    <a:pt x="8229595" y="0"/>
                  </a:lnTo>
                  <a:lnTo>
                    <a:pt x="8229595" y="938902"/>
                  </a:lnTo>
                  <a:lnTo>
                    <a:pt x="0" y="938902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КДН и ЗП, органы опеки и попечительства, ОМВД России по г. </a:t>
              </a:r>
              <a:r>
                <a:rPr lang="ru-RU" sz="1400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Лангепасу</a:t>
              </a:r>
              <a:r>
                <a:rPr lang="ru-RU" sz="1400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образовательные учреждения, БУ «</a:t>
              </a:r>
              <a:r>
                <a:rPr lang="ru-RU" sz="1400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Лангепасская</a:t>
              </a:r>
              <a:r>
                <a:rPr lang="ru-RU" sz="1400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городская больница», БУ «Лангепасский центр занятости»</a:t>
              </a:r>
              <a:endParaRPr lang="ru-RU" sz="14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983604" y="4645042"/>
              <a:ext cx="2038716" cy="864748"/>
            </a:xfrm>
            <a:custGeom>
              <a:avLst/>
              <a:gdLst>
                <a:gd name="connsiteX0" fmla="*/ 0 w 1906711"/>
                <a:gd name="connsiteY0" fmla="*/ 0 h 1144026"/>
                <a:gd name="connsiteX1" fmla="*/ 1906711 w 1906711"/>
                <a:gd name="connsiteY1" fmla="*/ 0 h 1144026"/>
                <a:gd name="connsiteX2" fmla="*/ 1906711 w 1906711"/>
                <a:gd name="connsiteY2" fmla="*/ 1144026 h 1144026"/>
                <a:gd name="connsiteX3" fmla="*/ 0 w 1906711"/>
                <a:gd name="connsiteY3" fmla="*/ 1144026 h 1144026"/>
                <a:gd name="connsiteX4" fmla="*/ 0 w 1906711"/>
                <a:gd name="connsiteY4" fmla="*/ 0 h 114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6711" h="1144026">
                  <a:moveTo>
                    <a:pt x="0" y="0"/>
                  </a:moveTo>
                  <a:lnTo>
                    <a:pt x="1906711" y="0"/>
                  </a:lnTo>
                  <a:lnTo>
                    <a:pt x="1906711" y="1144026"/>
                  </a:lnTo>
                  <a:lnTo>
                    <a:pt x="0" y="1144026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Несовершеннолетние, находящиеся в СОП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3707897" y="3924957"/>
              <a:ext cx="1906711" cy="1040309"/>
            </a:xfrm>
            <a:custGeom>
              <a:avLst/>
              <a:gdLst>
                <a:gd name="connsiteX0" fmla="*/ 0 w 1906711"/>
                <a:gd name="connsiteY0" fmla="*/ 0 h 1144026"/>
                <a:gd name="connsiteX1" fmla="*/ 1906711 w 1906711"/>
                <a:gd name="connsiteY1" fmla="*/ 0 h 1144026"/>
                <a:gd name="connsiteX2" fmla="*/ 1906711 w 1906711"/>
                <a:gd name="connsiteY2" fmla="*/ 1144026 h 1144026"/>
                <a:gd name="connsiteX3" fmla="*/ 0 w 1906711"/>
                <a:gd name="connsiteY3" fmla="*/ 1144026 h 1144026"/>
                <a:gd name="connsiteX4" fmla="*/ 0 w 1906711"/>
                <a:gd name="connsiteY4" fmla="*/ 0 h 114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6711" h="1144026">
                  <a:moveTo>
                    <a:pt x="0" y="0"/>
                  </a:moveTo>
                  <a:lnTo>
                    <a:pt x="1906711" y="0"/>
                  </a:lnTo>
                  <a:lnTo>
                    <a:pt x="1906711" y="1144026"/>
                  </a:lnTo>
                  <a:lnTo>
                    <a:pt x="0" y="1144026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Городская междисциплинарная команда</a:t>
              </a: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6335021" y="4396946"/>
              <a:ext cx="1906711" cy="799708"/>
            </a:xfrm>
            <a:custGeom>
              <a:avLst/>
              <a:gdLst>
                <a:gd name="connsiteX0" fmla="*/ 0 w 1906711"/>
                <a:gd name="connsiteY0" fmla="*/ 0 h 1144026"/>
                <a:gd name="connsiteX1" fmla="*/ 1906711 w 1906711"/>
                <a:gd name="connsiteY1" fmla="*/ 0 h 1144026"/>
                <a:gd name="connsiteX2" fmla="*/ 1906711 w 1906711"/>
                <a:gd name="connsiteY2" fmla="*/ 1144026 h 1144026"/>
                <a:gd name="connsiteX3" fmla="*/ 0 w 1906711"/>
                <a:gd name="connsiteY3" fmla="*/ 1144026 h 1144026"/>
                <a:gd name="connsiteX4" fmla="*/ 0 w 1906711"/>
                <a:gd name="connsiteY4" fmla="*/ 0 h 114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6711" h="1144026">
                  <a:moveTo>
                    <a:pt x="0" y="0"/>
                  </a:moveTo>
                  <a:lnTo>
                    <a:pt x="1906711" y="0"/>
                  </a:lnTo>
                  <a:lnTo>
                    <a:pt x="1906711" y="1144026"/>
                  </a:lnTo>
                  <a:lnTo>
                    <a:pt x="0" y="1144026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Семья, находящаяся в социально опасном положении(СОП)</a:t>
              </a: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2411753" y="3204879"/>
              <a:ext cx="4430015" cy="500644"/>
            </a:xfrm>
            <a:custGeom>
              <a:avLst/>
              <a:gdLst>
                <a:gd name="connsiteX0" fmla="*/ 0 w 4430015"/>
                <a:gd name="connsiteY0" fmla="*/ 0 h 584174"/>
                <a:gd name="connsiteX1" fmla="*/ 4430015 w 4430015"/>
                <a:gd name="connsiteY1" fmla="*/ 0 h 584174"/>
                <a:gd name="connsiteX2" fmla="*/ 4430015 w 4430015"/>
                <a:gd name="connsiteY2" fmla="*/ 584174 h 584174"/>
                <a:gd name="connsiteX3" fmla="*/ 0 w 4430015"/>
                <a:gd name="connsiteY3" fmla="*/ 584174 h 584174"/>
                <a:gd name="connsiteX4" fmla="*/ 0 w 4430015"/>
                <a:gd name="connsiteY4" fmla="*/ 0 h 584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0015" h="584174">
                  <a:moveTo>
                    <a:pt x="0" y="0"/>
                  </a:moveTo>
                  <a:lnTo>
                    <a:pt x="4430015" y="0"/>
                  </a:lnTo>
                  <a:lnTo>
                    <a:pt x="4430015" y="584174"/>
                  </a:lnTo>
                  <a:lnTo>
                    <a:pt x="0" y="58417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Отделение психологической помощи гражданам</a:t>
              </a: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971604" y="2484802"/>
              <a:ext cx="7377391" cy="511067"/>
            </a:xfrm>
            <a:custGeom>
              <a:avLst/>
              <a:gdLst>
                <a:gd name="connsiteX0" fmla="*/ 0 w 7377391"/>
                <a:gd name="connsiteY0" fmla="*/ 0 h 611699"/>
                <a:gd name="connsiteX1" fmla="*/ 7377391 w 7377391"/>
                <a:gd name="connsiteY1" fmla="*/ 0 h 611699"/>
                <a:gd name="connsiteX2" fmla="*/ 7377391 w 7377391"/>
                <a:gd name="connsiteY2" fmla="*/ 611699 h 611699"/>
                <a:gd name="connsiteX3" fmla="*/ 0 w 7377391"/>
                <a:gd name="connsiteY3" fmla="*/ 611699 h 611699"/>
                <a:gd name="connsiteX4" fmla="*/ 0 w 7377391"/>
                <a:gd name="connsiteY4" fmla="*/ 0 h 61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7391" h="611699">
                  <a:moveTo>
                    <a:pt x="0" y="0"/>
                  </a:moveTo>
                  <a:lnTo>
                    <a:pt x="7377391" y="0"/>
                  </a:lnTo>
                  <a:lnTo>
                    <a:pt x="7377391" y="611699"/>
                  </a:lnTo>
                  <a:lnTo>
                    <a:pt x="0" y="611699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БУ «Лангепасский комплексный центр социального обслуживания населения»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3707904" y="5196654"/>
              <a:ext cx="1906711" cy="1086394"/>
            </a:xfrm>
            <a:custGeom>
              <a:avLst/>
              <a:gdLst>
                <a:gd name="connsiteX0" fmla="*/ 0 w 1906711"/>
                <a:gd name="connsiteY0" fmla="*/ 0 h 1144026"/>
                <a:gd name="connsiteX1" fmla="*/ 1906711 w 1906711"/>
                <a:gd name="connsiteY1" fmla="*/ 0 h 1144026"/>
                <a:gd name="connsiteX2" fmla="*/ 1906711 w 1906711"/>
                <a:gd name="connsiteY2" fmla="*/ 1144026 h 1144026"/>
                <a:gd name="connsiteX3" fmla="*/ 0 w 1906711"/>
                <a:gd name="connsiteY3" fmla="*/ 1144026 h 1144026"/>
                <a:gd name="connsiteX4" fmla="*/ 0 w 1906711"/>
                <a:gd name="connsiteY4" fmla="*/ 0 h 114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6711" h="1144026">
                  <a:moveTo>
                    <a:pt x="0" y="0"/>
                  </a:moveTo>
                  <a:lnTo>
                    <a:pt x="1906711" y="0"/>
                  </a:lnTo>
                  <a:lnTo>
                    <a:pt x="1906711" y="1144026"/>
                  </a:lnTo>
                  <a:lnTo>
                    <a:pt x="0" y="1144026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КДН и ЗП</a:t>
              </a: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467545" y="3276889"/>
              <a:ext cx="1656180" cy="979057"/>
            </a:xfrm>
            <a:custGeom>
              <a:avLst/>
              <a:gdLst>
                <a:gd name="connsiteX0" fmla="*/ 0 w 1405665"/>
                <a:gd name="connsiteY0" fmla="*/ 0 h 1160226"/>
                <a:gd name="connsiteX1" fmla="*/ 1405665 w 1405665"/>
                <a:gd name="connsiteY1" fmla="*/ 0 h 1160226"/>
                <a:gd name="connsiteX2" fmla="*/ 1405665 w 1405665"/>
                <a:gd name="connsiteY2" fmla="*/ 1160226 h 1160226"/>
                <a:gd name="connsiteX3" fmla="*/ 0 w 1405665"/>
                <a:gd name="connsiteY3" fmla="*/ 1160226 h 1160226"/>
                <a:gd name="connsiteX4" fmla="*/ 0 w 1405665"/>
                <a:gd name="connsiteY4" fmla="*/ 0 h 116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5665" h="1160226">
                  <a:moveTo>
                    <a:pt x="0" y="0"/>
                  </a:moveTo>
                  <a:lnTo>
                    <a:pt x="1405665" y="0"/>
                  </a:lnTo>
                  <a:lnTo>
                    <a:pt x="1405665" y="1160226"/>
                  </a:lnTo>
                  <a:lnTo>
                    <a:pt x="0" y="1160226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Общественные организации, благотворители</a:t>
              </a:r>
            </a:p>
          </p:txBody>
        </p:sp>
      </p:grpSp>
      <p:sp>
        <p:nvSpPr>
          <p:cNvPr id="22" name="Стрелка вниз 21"/>
          <p:cNvSpPr/>
          <p:nvPr/>
        </p:nvSpPr>
        <p:spPr>
          <a:xfrm rot="3410502" flipH="1">
            <a:off x="3228482" y="4415472"/>
            <a:ext cx="209626" cy="626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 rot="14439628" flipH="1" flipV="1">
            <a:off x="2185892" y="3284070"/>
            <a:ext cx="170736" cy="2588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4310257" y="2039075"/>
            <a:ext cx="261743" cy="1430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8" name="Стрелка вниз 27"/>
          <p:cNvSpPr/>
          <p:nvPr/>
        </p:nvSpPr>
        <p:spPr>
          <a:xfrm rot="18775649">
            <a:off x="5866529" y="4162562"/>
            <a:ext cx="187877" cy="5914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низ 28"/>
          <p:cNvSpPr/>
          <p:nvPr/>
        </p:nvSpPr>
        <p:spPr>
          <a:xfrm>
            <a:off x="4288658" y="2829092"/>
            <a:ext cx="261743" cy="1430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4499992" y="3613667"/>
            <a:ext cx="261743" cy="173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4530644" y="5029851"/>
            <a:ext cx="261743" cy="173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5236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862796" y="-7696"/>
            <a:ext cx="2281203" cy="21850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03852"/>
            <a:ext cx="781834" cy="7488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5163" cy="8367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28485" y="989414"/>
            <a:ext cx="6651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Внутриведомственное </a:t>
            </a:r>
            <a:r>
              <a:rPr lang="ru-RU" sz="2400" b="1" dirty="0" smtClean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взаимодействие</a:t>
            </a:r>
            <a:endParaRPr lang="ru-RU" sz="2400" dirty="0">
              <a:solidFill>
                <a:srgbClr val="4FB2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476146" y="1643943"/>
            <a:ext cx="8128302" cy="4706478"/>
            <a:chOff x="714438" y="1956701"/>
            <a:chExt cx="7975683" cy="4530301"/>
          </a:xfrm>
        </p:grpSpPr>
        <p:sp>
          <p:nvSpPr>
            <p:cNvPr id="33" name="Полилиния 32"/>
            <p:cNvSpPr/>
            <p:nvPr/>
          </p:nvSpPr>
          <p:spPr>
            <a:xfrm>
              <a:off x="4276424" y="2470158"/>
              <a:ext cx="254438" cy="131877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54438" y="0"/>
                  </a:moveTo>
                  <a:lnTo>
                    <a:pt x="254438" y="1035385"/>
                  </a:lnTo>
                  <a:lnTo>
                    <a:pt x="0" y="1035385"/>
                  </a:lnTo>
                </a:path>
              </a:pathLst>
            </a:custGeom>
            <a:noFill/>
            <a:ln w="28575">
              <a:solidFill>
                <a:srgbClr val="4BB288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Полилиния 33"/>
            <p:cNvSpPr/>
            <p:nvPr/>
          </p:nvSpPr>
          <p:spPr>
            <a:xfrm>
              <a:off x="4519766" y="2559332"/>
              <a:ext cx="1397182" cy="207077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830798"/>
                  </a:lnTo>
                  <a:lnTo>
                    <a:pt x="1397182" y="1830798"/>
                  </a:lnTo>
                  <a:lnTo>
                    <a:pt x="1397182" y="2070770"/>
                  </a:lnTo>
                </a:path>
              </a:pathLst>
            </a:custGeom>
            <a:noFill/>
            <a:ln w="28575">
              <a:solidFill>
                <a:srgbClr val="4BB288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Полилиния 34"/>
            <p:cNvSpPr/>
            <p:nvPr/>
          </p:nvSpPr>
          <p:spPr>
            <a:xfrm>
              <a:off x="3123331" y="2550971"/>
              <a:ext cx="1407672" cy="20762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407672" y="0"/>
                  </a:moveTo>
                  <a:lnTo>
                    <a:pt x="1407672" y="1836295"/>
                  </a:lnTo>
                  <a:lnTo>
                    <a:pt x="0" y="1836295"/>
                  </a:lnTo>
                  <a:lnTo>
                    <a:pt x="0" y="2076266"/>
                  </a:lnTo>
                </a:path>
              </a:pathLst>
            </a:custGeom>
            <a:noFill/>
            <a:ln w="28575">
              <a:solidFill>
                <a:srgbClr val="4BB288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Полилиния 35"/>
            <p:cNvSpPr/>
            <p:nvPr/>
          </p:nvSpPr>
          <p:spPr>
            <a:xfrm>
              <a:off x="3018694" y="1956701"/>
              <a:ext cx="2876804" cy="623367"/>
            </a:xfrm>
            <a:custGeom>
              <a:avLst/>
              <a:gdLst>
                <a:gd name="connsiteX0" fmla="*/ 0 w 2285441"/>
                <a:gd name="connsiteY0" fmla="*/ 0 h 1142720"/>
                <a:gd name="connsiteX1" fmla="*/ 2285441 w 2285441"/>
                <a:gd name="connsiteY1" fmla="*/ 0 h 1142720"/>
                <a:gd name="connsiteX2" fmla="*/ 2285441 w 2285441"/>
                <a:gd name="connsiteY2" fmla="*/ 1142720 h 1142720"/>
                <a:gd name="connsiteX3" fmla="*/ 0 w 2285441"/>
                <a:gd name="connsiteY3" fmla="*/ 1142720 h 1142720"/>
                <a:gd name="connsiteX4" fmla="*/ 0 w 2285441"/>
                <a:gd name="connsiteY4" fmla="*/ 0 h 114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5441" h="1142720">
                  <a:moveTo>
                    <a:pt x="0" y="0"/>
                  </a:moveTo>
                  <a:lnTo>
                    <a:pt x="2285441" y="0"/>
                  </a:lnTo>
                  <a:lnTo>
                    <a:pt x="2285441" y="1142720"/>
                  </a:lnTo>
                  <a:lnTo>
                    <a:pt x="0" y="1142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ACC9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Несовершеннолетние, семьи</a:t>
              </a:r>
              <a:endParaRPr lang="ru-RU" sz="14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714438" y="4627237"/>
              <a:ext cx="3924436" cy="1859765"/>
            </a:xfrm>
            <a:custGeom>
              <a:avLst/>
              <a:gdLst>
                <a:gd name="connsiteX0" fmla="*/ 0 w 2285441"/>
                <a:gd name="connsiteY0" fmla="*/ 0 h 1142720"/>
                <a:gd name="connsiteX1" fmla="*/ 2285441 w 2285441"/>
                <a:gd name="connsiteY1" fmla="*/ 0 h 1142720"/>
                <a:gd name="connsiteX2" fmla="*/ 2285441 w 2285441"/>
                <a:gd name="connsiteY2" fmla="*/ 1142720 h 1142720"/>
                <a:gd name="connsiteX3" fmla="*/ 0 w 2285441"/>
                <a:gd name="connsiteY3" fmla="*/ 1142720 h 1142720"/>
                <a:gd name="connsiteX4" fmla="*/ 0 w 2285441"/>
                <a:gd name="connsiteY4" fmla="*/ 0 h 114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5441" h="1142720">
                  <a:moveTo>
                    <a:pt x="0" y="0"/>
                  </a:moveTo>
                  <a:lnTo>
                    <a:pt x="2285441" y="0"/>
                  </a:lnTo>
                  <a:lnTo>
                    <a:pt x="2285441" y="1142720"/>
                  </a:lnTo>
                  <a:lnTo>
                    <a:pt x="0" y="1142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ACC9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Отделение социального </a:t>
              </a:r>
            </a:p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сопровождения граждан</a:t>
              </a:r>
            </a:p>
            <a:p>
              <a:pPr algn="ctr"/>
              <a:endParaRPr lang="ru-RU" sz="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ru-RU" sz="1400" i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Выявление семей находящихся </a:t>
              </a:r>
              <a:br>
                <a:rPr lang="ru-RU" sz="1400" i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1400" i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 социально опасном положении или </a:t>
              </a:r>
              <a:br>
                <a:rPr lang="ru-RU" sz="1400" i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1400" i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трудной жизненной ситуации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ru-RU" sz="6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ru-RU" sz="1400" i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Содействие в оформлении мер социальной поддержки семьи</a:t>
              </a:r>
              <a:endParaRPr lang="ru-RU" sz="14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4906243" y="4615539"/>
              <a:ext cx="3783878" cy="1871463"/>
            </a:xfrm>
            <a:custGeom>
              <a:avLst/>
              <a:gdLst>
                <a:gd name="connsiteX0" fmla="*/ 0 w 2285441"/>
                <a:gd name="connsiteY0" fmla="*/ 0 h 1142720"/>
                <a:gd name="connsiteX1" fmla="*/ 2285441 w 2285441"/>
                <a:gd name="connsiteY1" fmla="*/ 0 h 1142720"/>
                <a:gd name="connsiteX2" fmla="*/ 2285441 w 2285441"/>
                <a:gd name="connsiteY2" fmla="*/ 1142720 h 1142720"/>
                <a:gd name="connsiteX3" fmla="*/ 0 w 2285441"/>
                <a:gd name="connsiteY3" fmla="*/ 1142720 h 1142720"/>
                <a:gd name="connsiteX4" fmla="*/ 0 w 2285441"/>
                <a:gd name="connsiteY4" fmla="*/ 0 h 114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5441" h="1142720">
                  <a:moveTo>
                    <a:pt x="0" y="0"/>
                  </a:moveTo>
                  <a:lnTo>
                    <a:pt x="2285441" y="0"/>
                  </a:lnTo>
                  <a:lnTo>
                    <a:pt x="2285441" y="1142720"/>
                  </a:lnTo>
                  <a:lnTo>
                    <a:pt x="0" y="1142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ACC9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Отделение социальной адаптации </a:t>
              </a:r>
              <a:br>
                <a:rPr lang="ru-RU" sz="1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1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для лиц без определенного места жительства, лиц освободившихся </a:t>
              </a:r>
              <a:br>
                <a:rPr lang="ru-RU" sz="1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1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из мест лишения свободы</a:t>
              </a:r>
            </a:p>
            <a:p>
              <a:pPr algn="ctr"/>
              <a:endParaRPr lang="ru-RU" sz="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ru-RU" sz="1400" i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Организация мероприятий с родителями имеющими паталогические зависимости</a:t>
              </a:r>
              <a:endParaRPr lang="ru-RU" sz="14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2035456" y="2992427"/>
              <a:ext cx="2285441" cy="1142720"/>
            </a:xfrm>
            <a:custGeom>
              <a:avLst/>
              <a:gdLst>
                <a:gd name="connsiteX0" fmla="*/ 0 w 2285441"/>
                <a:gd name="connsiteY0" fmla="*/ 0 h 1142720"/>
                <a:gd name="connsiteX1" fmla="*/ 2285441 w 2285441"/>
                <a:gd name="connsiteY1" fmla="*/ 0 h 1142720"/>
                <a:gd name="connsiteX2" fmla="*/ 2285441 w 2285441"/>
                <a:gd name="connsiteY2" fmla="*/ 1142720 h 1142720"/>
                <a:gd name="connsiteX3" fmla="*/ 0 w 2285441"/>
                <a:gd name="connsiteY3" fmla="*/ 1142720 h 1142720"/>
                <a:gd name="connsiteX4" fmla="*/ 0 w 2285441"/>
                <a:gd name="connsiteY4" fmla="*/ 0 h 114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5441" h="1142720">
                  <a:moveTo>
                    <a:pt x="0" y="0"/>
                  </a:moveTo>
                  <a:lnTo>
                    <a:pt x="2285441" y="0"/>
                  </a:lnTo>
                  <a:lnTo>
                    <a:pt x="2285441" y="1142720"/>
                  </a:lnTo>
                  <a:lnTo>
                    <a:pt x="0" y="1142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ACC9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Отделение психологической помощи гражданам </a:t>
              </a:r>
              <a:endPara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21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9634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3"/>
            <a:ext cx="1043608" cy="6540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99792" y="447055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Инновация в 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программе</a:t>
            </a:r>
            <a:endParaRPr lang="ru-RU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149132"/>
            <a:ext cx="644773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Инновационный психологический проект  «#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Свободаобщения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algn="ctr">
              <a:buNone/>
            </a:pPr>
            <a:endParaRPr lang="ru-RU" sz="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ru-RU" sz="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- 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вовлечение несовершеннолетних 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организацию волонтерской 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деятельности разной направленности</a:t>
            </a: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" descr="C:\Users\Маша\Desktop\конкурс22\IMG-10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9693" y="2704032"/>
            <a:ext cx="3304755" cy="3317256"/>
          </a:xfrm>
          <a:prstGeom prst="rect">
            <a:avLst/>
          </a:prstGeom>
          <a:noFill/>
        </p:spPr>
      </p:pic>
      <p:pic>
        <p:nvPicPr>
          <p:cNvPr id="26" name="Picture 3" descr="C:\Users\Маша\Desktop\конкурс22\IMG-15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2704032"/>
            <a:ext cx="3353993" cy="33142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455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244" y="4293096"/>
            <a:ext cx="2677755" cy="25649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661248"/>
            <a:ext cx="771680" cy="7391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" y="0"/>
            <a:ext cx="1335163" cy="8367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50779" y="591071"/>
            <a:ext cx="6102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9AC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Итоги реализации программы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384" y="1358104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</a:t>
            </a:r>
            <a:r>
              <a:rPr lang="ru-RU" sz="2000" b="1" dirty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97%</a:t>
            </a:r>
            <a:r>
              <a:rPr lang="ru-RU" sz="2000" dirty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несовершеннолетних наблюдается положительная динамика в общении со </a:t>
            </a:r>
            <a:r>
              <a:rPr lang="ru-RU" sz="2000" dirty="0" smtClean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сверстниками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4FB2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</a:t>
            </a:r>
            <a:r>
              <a:rPr lang="ru-RU" sz="2000" b="1" dirty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75%</a:t>
            </a:r>
            <a:r>
              <a:rPr lang="ru-RU" sz="2000" dirty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семей наблюдается нормализация детско-родительских </a:t>
            </a:r>
            <a:r>
              <a:rPr lang="ru-RU" sz="2000" dirty="0" smtClean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отношений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4FB2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90%</a:t>
            </a:r>
            <a:r>
              <a:rPr lang="ru-RU" sz="2000" dirty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семей оказана своевременная комплексная помощь в решении их </a:t>
            </a:r>
            <a:r>
              <a:rPr lang="ru-RU" sz="2000" dirty="0" smtClean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4FB2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100%</a:t>
            </a:r>
            <a:r>
              <a:rPr lang="ru-RU" sz="2000" dirty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ru-RU" sz="2000" dirty="0" smtClean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составляет </a:t>
            </a:r>
            <a:r>
              <a:rPr lang="ru-RU" sz="2000" dirty="0" smtClean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степень </a:t>
            </a:r>
            <a:r>
              <a:rPr lang="ru-RU" sz="2000" dirty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удовлетворенности получателей социальных услуг оказанными </a:t>
            </a:r>
            <a:r>
              <a:rPr lang="ru-RU" sz="2000" dirty="0" smtClean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услугами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4FB2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</a:t>
            </a:r>
            <a:r>
              <a:rPr lang="ru-RU" sz="2000" b="1" dirty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65%</a:t>
            </a:r>
            <a:r>
              <a:rPr lang="ru-RU" sz="2000" dirty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родителей наблюдается повышение уровня правовой культуры и компетентности в вопросах воспитания </a:t>
            </a:r>
            <a:r>
              <a:rPr lang="ru-RU" sz="2000" dirty="0" smtClean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4FB2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100%</a:t>
            </a:r>
            <a:r>
              <a:rPr lang="ru-RU" sz="2000" dirty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результат </a:t>
            </a:r>
            <a:r>
              <a:rPr lang="ru-RU" sz="2000" dirty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эффективность межведомственного взаимодействия </a:t>
            </a:r>
            <a:r>
              <a:rPr lang="ru-RU" sz="2000" dirty="0" smtClean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показывает</a:t>
            </a:r>
            <a:endParaRPr lang="ru-RU" sz="2000" dirty="0">
              <a:solidFill>
                <a:srgbClr val="4FB2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50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444308"/>
            <a:ext cx="3563888" cy="34136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4752">
            <a:off x="7289369" y="5301208"/>
            <a:ext cx="1027047" cy="9837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692"/>
            <a:ext cx="1335163" cy="83671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979712" y="293747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39AC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Проблемы семей, </a:t>
            </a:r>
            <a:r>
              <a:rPr lang="ru-RU" sz="2400" b="1" dirty="0" smtClean="0">
                <a:solidFill>
                  <a:srgbClr val="39AC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находящихся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39AC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400" b="1" dirty="0">
                <a:solidFill>
                  <a:srgbClr val="39AC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трудной </a:t>
            </a:r>
            <a:r>
              <a:rPr lang="ru-RU" sz="2400" b="1" dirty="0" smtClean="0">
                <a:solidFill>
                  <a:srgbClr val="39AC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жизненной ситуации</a:t>
            </a:r>
            <a:endParaRPr lang="ru-RU" sz="2000" dirty="0">
              <a:solidFill>
                <a:srgbClr val="1A5EA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6" name="Замещающее содержимое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919880394"/>
              </p:ext>
            </p:extLst>
          </p:nvPr>
        </p:nvGraphicFramePr>
        <p:xfrm>
          <a:off x="340729" y="1412776"/>
          <a:ext cx="5860318" cy="4758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7" name="Замещающее содержимое 99"/>
          <p:cNvPicPr>
            <a:picLocks noGrp="1" noChangeAspect="1"/>
          </p:cNvPicPr>
          <p:nvPr>
            <p:ph idx="4294967295"/>
          </p:nvPr>
        </p:nvPicPr>
        <p:blipFill>
          <a:blip r:embed="rId7"/>
          <a:stretch>
            <a:fillRect/>
          </a:stretch>
        </p:blipFill>
        <p:spPr>
          <a:xfrm>
            <a:off x="6271281" y="1697151"/>
            <a:ext cx="2527608" cy="15744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Изображение 100"/>
          <p:cNvPicPr/>
          <p:nvPr/>
        </p:nvPicPr>
        <p:blipFill>
          <a:blip r:embed="rId8"/>
          <a:stretch>
            <a:fillRect/>
          </a:stretch>
        </p:blipFill>
        <p:spPr>
          <a:xfrm>
            <a:off x="6271281" y="3501008"/>
            <a:ext cx="2527608" cy="16837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996095"/>
            <a:ext cx="2987823" cy="28619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393" y="5445224"/>
            <a:ext cx="1027047" cy="9837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793"/>
            <a:ext cx="1335163" cy="8367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51720" y="293747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39AC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и </a:t>
            </a:r>
            <a:r>
              <a:rPr lang="ru-RU" sz="2400" b="1" dirty="0" smtClean="0">
                <a:solidFill>
                  <a:srgbClr val="39AC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 комплексной программы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39AC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«Шаг навстречу»</a:t>
            </a:r>
            <a:endParaRPr lang="ru-RU" sz="2000" dirty="0">
              <a:solidFill>
                <a:srgbClr val="39AC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Объект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969056922"/>
              </p:ext>
            </p:extLst>
          </p:nvPr>
        </p:nvGraphicFramePr>
        <p:xfrm>
          <a:off x="5827355" y="1196752"/>
          <a:ext cx="3249930" cy="3260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Текстовое поле 3"/>
          <p:cNvSpPr txBox="1"/>
          <p:nvPr/>
        </p:nvSpPr>
        <p:spPr>
          <a:xfrm rot="16200000">
            <a:off x="5681433" y="3823572"/>
            <a:ext cx="960519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en-US" sz="1200" dirty="0">
                <a:solidFill>
                  <a:srgbClr val="1A5E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Категория </a:t>
            </a:r>
            <a:endParaRPr lang="ru-RU" altLang="en-US" sz="1200" dirty="0">
              <a:solidFill>
                <a:srgbClr val="1A5EA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295950" y="1268760"/>
            <a:ext cx="5464690" cy="5256584"/>
          </a:xfrm>
        </p:spPr>
        <p:txBody>
          <a:bodyPr>
            <a:normAutofit fontScale="25000" lnSpcReduction="20000"/>
          </a:bodyPr>
          <a:lstStyle/>
          <a:p>
            <a:pPr marL="0" indent="0" algn="just" defTabSz="914400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ru-RU" altLang="en-US" sz="4800" b="1" dirty="0" smtClean="0">
                <a:solidFill>
                  <a:srgbClr val="1A5E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</a:t>
            </a:r>
            <a:r>
              <a:rPr lang="ru-RU" altLang="en-US" sz="4800" b="1" dirty="0">
                <a:solidFill>
                  <a:srgbClr val="1A5E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>
                <a:solidFill>
                  <a:srgbClr val="1A5E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и развитие эффективной комплексной системы оказания помощи семьям с детьми, оказавшимся в социально опасном положении, трудной жизненной ситуации, основанной на учете индивидуальных психологических и социальных особенностях семей        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endParaRPr lang="ru-RU" sz="4800" b="1" dirty="0" smtClean="0">
              <a:solidFill>
                <a:srgbClr val="1A5EA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1A5E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Задачи:</a:t>
            </a:r>
            <a:endParaRPr lang="ru-RU" sz="4800" dirty="0" smtClean="0">
              <a:solidFill>
                <a:srgbClr val="1A5EA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0"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sz="4800" dirty="0" smtClean="0">
                <a:solidFill>
                  <a:srgbClr val="1A5E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Организация межведомственного социального сопровождения семей и детей, находящихся в социально опасном положении</a:t>
            </a:r>
          </a:p>
          <a:p>
            <a:pPr indent="0" algn="just" fontAlgn="base">
              <a:lnSpc>
                <a:spcPct val="120000"/>
              </a:lnSpc>
              <a:spcBef>
                <a:spcPts val="0"/>
              </a:spcBef>
            </a:pPr>
            <a:endParaRPr lang="ru-RU" sz="2000" dirty="0" smtClean="0">
              <a:solidFill>
                <a:srgbClr val="1A5EA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0"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sz="4800" dirty="0" smtClean="0">
                <a:solidFill>
                  <a:srgbClr val="1A5E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Создание условий для нормализации ситуации в семьях, находящихся в социально опасном положении, вызванном угрозой лишения родителей родительских прав, угрозой жестокого обращения </a:t>
            </a:r>
            <a:br>
              <a:rPr lang="ru-RU" sz="4800" dirty="0" smtClean="0">
                <a:solidFill>
                  <a:srgbClr val="1A5E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800" dirty="0" smtClean="0">
                <a:solidFill>
                  <a:srgbClr val="1A5E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ребенком; временным ограничением родителей в родительских правах; лишением родителей родительских прав</a:t>
            </a:r>
            <a:endParaRPr lang="ru-RU" sz="4800" dirty="0">
              <a:solidFill>
                <a:srgbClr val="1A5EA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0" algn="just" fontAlgn="base">
              <a:lnSpc>
                <a:spcPct val="120000"/>
              </a:lnSpc>
              <a:spcBef>
                <a:spcPts val="0"/>
              </a:spcBef>
            </a:pPr>
            <a:endParaRPr lang="ru-RU" sz="4400" dirty="0" smtClean="0">
              <a:solidFill>
                <a:srgbClr val="1A5EA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0"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sz="4800" dirty="0" smtClean="0">
                <a:solidFill>
                  <a:srgbClr val="1A5E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Оказание адресной помощи, правовой и социально-психологической поддержки, а также посредством взаимодействия со специалистами различных социальных служб и учреждений города, призванных оказывать содействие семьям</a:t>
            </a:r>
          </a:p>
          <a:p>
            <a:pPr indent="0" algn="just" fontAlgn="base">
              <a:lnSpc>
                <a:spcPct val="120000"/>
              </a:lnSpc>
              <a:spcBef>
                <a:spcPts val="0"/>
              </a:spcBef>
            </a:pPr>
            <a:endParaRPr lang="ru-RU" sz="4400" dirty="0" smtClean="0">
              <a:solidFill>
                <a:srgbClr val="1A5EA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0"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sz="4800" dirty="0" smtClean="0">
                <a:solidFill>
                  <a:srgbClr val="1A5E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Внедрение комплекса профилактических мероприятий для семей, находящихся в социально опасном положении, направленных на профилактику насилия в семье, безнадзорности детей, вовлечения детей в раннюю алкоголизацию и привитие антиобщественной модели поведения</a:t>
            </a:r>
            <a:endParaRPr lang="ru-RU" sz="4800" dirty="0">
              <a:solidFill>
                <a:srgbClr val="1A5EA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0" algn="just" fontAlgn="base">
              <a:lnSpc>
                <a:spcPct val="120000"/>
              </a:lnSpc>
              <a:spcBef>
                <a:spcPts val="0"/>
              </a:spcBef>
            </a:pPr>
            <a:endParaRPr lang="ru-RU" sz="4400" dirty="0" smtClean="0">
              <a:solidFill>
                <a:srgbClr val="1A5EA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0"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sz="4800" dirty="0" smtClean="0">
                <a:solidFill>
                  <a:srgbClr val="1A5E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Повышение компетенции специалистов, работающих и в интересах детей и семей, в том числе психологов, специалистов по работе </a:t>
            </a:r>
            <a:br>
              <a:rPr lang="ru-RU" sz="4800" dirty="0" smtClean="0">
                <a:solidFill>
                  <a:srgbClr val="1A5E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800" dirty="0" smtClean="0">
                <a:solidFill>
                  <a:srgbClr val="1A5E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семьей</a:t>
            </a:r>
          </a:p>
        </p:txBody>
      </p:sp>
    </p:spTree>
    <p:extLst>
      <p:ext uri="{BB962C8B-B14F-4D97-AF65-F5344CB8AC3E}">
        <p14:creationId xmlns:p14="http://schemas.microsoft.com/office/powerpoint/2010/main" val="9659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958" y="3789040"/>
            <a:ext cx="3162796" cy="30295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373216"/>
            <a:ext cx="1027047" cy="9837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1335163" cy="8367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25470" y="365755"/>
            <a:ext cx="71092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9AC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</a:t>
            </a:r>
            <a:r>
              <a:rPr lang="ru-RU" sz="2400" b="1" dirty="0" smtClean="0">
                <a:solidFill>
                  <a:srgbClr val="39AC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направления </a:t>
            </a:r>
            <a:r>
              <a:rPr lang="ru-RU" sz="2400" b="1" dirty="0">
                <a:solidFill>
                  <a:srgbClr val="39AC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используемые </a:t>
            </a:r>
            <a:endParaRPr lang="ru-RU" sz="2400" b="1" dirty="0" smtClean="0">
              <a:solidFill>
                <a:srgbClr val="39AC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39AC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sz="2400" b="1" dirty="0">
                <a:solidFill>
                  <a:srgbClr val="39AC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реализации программы</a:t>
            </a:r>
            <a:endParaRPr lang="ru-RU" sz="2400" dirty="0">
              <a:solidFill>
                <a:srgbClr val="39AC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84775" y="1614480"/>
            <a:ext cx="74168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Профилактическая работа с семьей, </a:t>
            </a:r>
            <a:r>
              <a:rPr lang="ru-RU" sz="2000" b="1" dirty="0" smtClean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родителями</a:t>
            </a: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4FB2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Профилактическая работа с </a:t>
            </a:r>
            <a:r>
              <a:rPr lang="ru-RU" sz="2000" b="1" dirty="0" smtClean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несовершеннолетними</a:t>
            </a: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4FB2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Межведомственное и внутриведомственное взаимодействие по соблюдению прав и законных интересов несовершеннолетних</a:t>
            </a:r>
            <a:endParaRPr lang="ru-RU" sz="2000" dirty="0">
              <a:solidFill>
                <a:srgbClr val="4FB2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21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963416"/>
          </a:xfrm>
          <a:prstGeom prst="rect">
            <a:avLst/>
          </a:prstGeom>
          <a:effectLst/>
        </p:spPr>
      </p:pic>
      <p:sp>
        <p:nvSpPr>
          <p:cNvPr id="4" name="Прямоугольник 3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6104" cy="5866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35696" y="869811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Профилактическая работа </a:t>
            </a:r>
            <a:endParaRPr lang="ru-RU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семьей, родителями</a:t>
            </a:r>
          </a:p>
        </p:txBody>
      </p:sp>
      <p:pic>
        <p:nvPicPr>
          <p:cNvPr id="10" name="Picture 2" descr="C:\Users\Маша\Desktop\конкурс22\0ddebf7a-ba2c-4e70-8576-5124d1a6f7c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83568" y="1988840"/>
            <a:ext cx="4752528" cy="267329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1" name="Picture 2" descr="C:\Users\St2\Desktop\Методическая папка\ФОТО. РАБОТА\2017 год\февраль занятие с зам. семьями\IMG_6388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381" y="3671130"/>
            <a:ext cx="4176464" cy="278220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74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866" y="3404852"/>
            <a:ext cx="3563888" cy="34136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229200"/>
            <a:ext cx="1027047" cy="9837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6" y="5892"/>
            <a:ext cx="1335163" cy="8367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25470" y="365755"/>
            <a:ext cx="71092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9AC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Технологии и методы </a:t>
            </a:r>
            <a:br>
              <a:rPr lang="ru-RU" sz="2400" b="1" dirty="0">
                <a:solidFill>
                  <a:srgbClr val="39AC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solidFill>
                  <a:srgbClr val="39AC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работе с семьей, родителями</a:t>
            </a:r>
            <a:endParaRPr lang="ru-RU" sz="2400" dirty="0">
              <a:solidFill>
                <a:srgbClr val="39AC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67643" y="1596927"/>
            <a:ext cx="6408713" cy="3664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Технология семейный психолог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Технология медиации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Сопровождение замещающих семей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со случаем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Экстренная детская помощь</a:t>
            </a:r>
          </a:p>
        </p:txBody>
      </p:sp>
    </p:spTree>
    <p:extLst>
      <p:ext uri="{BB962C8B-B14F-4D97-AF65-F5344CB8AC3E}">
        <p14:creationId xmlns:p14="http://schemas.microsoft.com/office/powerpoint/2010/main" val="86743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9634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" y="0"/>
            <a:ext cx="940326" cy="5892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35696" y="871045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Профилактическая работа 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несовершеннолетними</a:t>
            </a:r>
          </a:p>
        </p:txBody>
      </p:sp>
      <p:pic>
        <p:nvPicPr>
          <p:cNvPr id="12" name="Picture 2" descr="C:\Users\Маша\Desktop\конкурс22\df56d8a0-9a3a-47a3-9f77-6d5475bb43d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803" y="2305726"/>
            <a:ext cx="2215005" cy="349953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5" name="Picture 3" descr="C:\Users\Маша\Desktop\конкурс22\IMG-18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478374" y="2743168"/>
            <a:ext cx="3499538" cy="262465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6" name="Picture 4" descr="C:\Users\Маша\Desktop\конкурс22\IMG-42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0701" y="1916832"/>
            <a:ext cx="2923846" cy="220460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7" name="Picture 5" descr="C:\Users\Маша\Desktop\конкурс22\IMG-40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0638" y="4221088"/>
            <a:ext cx="2926921" cy="219519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4880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444308"/>
            <a:ext cx="3563888" cy="34136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301208"/>
            <a:ext cx="1027047" cy="9837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159"/>
            <a:ext cx="1335163" cy="8367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55059" y="293747"/>
            <a:ext cx="6102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9AC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Технологии и методы в работе </a:t>
            </a:r>
            <a:endParaRPr lang="ru-RU" sz="2400" b="1" dirty="0" smtClean="0">
              <a:solidFill>
                <a:srgbClr val="39AC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39AC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2400" b="1" dirty="0">
                <a:solidFill>
                  <a:srgbClr val="39AC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несовершеннолетними </a:t>
            </a:r>
            <a:endParaRPr lang="ru-RU" sz="2400" dirty="0">
              <a:solidFill>
                <a:srgbClr val="39AC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2807" y="1483170"/>
            <a:ext cx="68407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Детский телефон доверия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отдыха и оздоровления несовершеннолетних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Профилактическая работа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Благотворительность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Дружественная детям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4FB2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Клубная деятельность </a:t>
            </a:r>
          </a:p>
        </p:txBody>
      </p:sp>
    </p:spTree>
    <p:extLst>
      <p:ext uri="{BB962C8B-B14F-4D97-AF65-F5344CB8AC3E}">
        <p14:creationId xmlns:p14="http://schemas.microsoft.com/office/powerpoint/2010/main" val="25074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9634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1004307" cy="6293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997278"/>
            <a:ext cx="6102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Технологии и методы в работе </a:t>
            </a:r>
            <a:endParaRPr lang="ru-RU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несовершеннолетними 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265569" y="2276872"/>
            <a:ext cx="6320623" cy="3672408"/>
            <a:chOff x="669168" y="550149"/>
            <a:chExt cx="7615101" cy="5159198"/>
          </a:xfrm>
        </p:grpSpPr>
        <p:sp>
          <p:nvSpPr>
            <p:cNvPr id="10" name="Полилиния 9"/>
            <p:cNvSpPr/>
            <p:nvPr/>
          </p:nvSpPr>
          <p:spPr>
            <a:xfrm>
              <a:off x="4386150" y="2674404"/>
              <a:ext cx="2044340" cy="9729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663016"/>
                  </a:lnTo>
                  <a:lnTo>
                    <a:pt x="2044340" y="663016"/>
                  </a:lnTo>
                  <a:lnTo>
                    <a:pt x="2044340" y="972920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2341810" y="2674404"/>
              <a:ext cx="2044340" cy="9729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044340" y="0"/>
                  </a:moveTo>
                  <a:lnTo>
                    <a:pt x="2044340" y="663016"/>
                  </a:lnTo>
                  <a:lnTo>
                    <a:pt x="0" y="663016"/>
                  </a:lnTo>
                  <a:lnTo>
                    <a:pt x="0" y="972920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15"/>
            <p:cNvSpPr/>
            <p:nvPr/>
          </p:nvSpPr>
          <p:spPr>
            <a:xfrm>
              <a:off x="2713508" y="550149"/>
              <a:ext cx="3345284" cy="212425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2917806" y="726707"/>
              <a:ext cx="3917105" cy="2124255"/>
            </a:xfrm>
            <a:custGeom>
              <a:avLst/>
              <a:gdLst>
                <a:gd name="connsiteX0" fmla="*/ 0 w 3345284"/>
                <a:gd name="connsiteY0" fmla="*/ 212426 h 2124255"/>
                <a:gd name="connsiteX1" fmla="*/ 62218 w 3345284"/>
                <a:gd name="connsiteY1" fmla="*/ 62218 h 2124255"/>
                <a:gd name="connsiteX2" fmla="*/ 212426 w 3345284"/>
                <a:gd name="connsiteY2" fmla="*/ 0 h 2124255"/>
                <a:gd name="connsiteX3" fmla="*/ 3132858 w 3345284"/>
                <a:gd name="connsiteY3" fmla="*/ 0 h 2124255"/>
                <a:gd name="connsiteX4" fmla="*/ 3283066 w 3345284"/>
                <a:gd name="connsiteY4" fmla="*/ 62218 h 2124255"/>
                <a:gd name="connsiteX5" fmla="*/ 3345284 w 3345284"/>
                <a:gd name="connsiteY5" fmla="*/ 212426 h 2124255"/>
                <a:gd name="connsiteX6" fmla="*/ 3345284 w 3345284"/>
                <a:gd name="connsiteY6" fmla="*/ 1911829 h 2124255"/>
                <a:gd name="connsiteX7" fmla="*/ 3283066 w 3345284"/>
                <a:gd name="connsiteY7" fmla="*/ 2062037 h 2124255"/>
                <a:gd name="connsiteX8" fmla="*/ 3132858 w 3345284"/>
                <a:gd name="connsiteY8" fmla="*/ 2124255 h 2124255"/>
                <a:gd name="connsiteX9" fmla="*/ 212426 w 3345284"/>
                <a:gd name="connsiteY9" fmla="*/ 2124255 h 2124255"/>
                <a:gd name="connsiteX10" fmla="*/ 62218 w 3345284"/>
                <a:gd name="connsiteY10" fmla="*/ 2062037 h 2124255"/>
                <a:gd name="connsiteX11" fmla="*/ 0 w 3345284"/>
                <a:gd name="connsiteY11" fmla="*/ 1911829 h 2124255"/>
                <a:gd name="connsiteX12" fmla="*/ 0 w 3345284"/>
                <a:gd name="connsiteY12" fmla="*/ 212426 h 212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45284" h="2124255">
                  <a:moveTo>
                    <a:pt x="0" y="212426"/>
                  </a:moveTo>
                  <a:cubicBezTo>
                    <a:pt x="0" y="156087"/>
                    <a:pt x="22381" y="102056"/>
                    <a:pt x="62218" y="62218"/>
                  </a:cubicBezTo>
                  <a:cubicBezTo>
                    <a:pt x="102056" y="22380"/>
                    <a:pt x="156087" y="0"/>
                    <a:pt x="212426" y="0"/>
                  </a:cubicBezTo>
                  <a:lnTo>
                    <a:pt x="3132858" y="0"/>
                  </a:lnTo>
                  <a:cubicBezTo>
                    <a:pt x="3189197" y="0"/>
                    <a:pt x="3243228" y="22381"/>
                    <a:pt x="3283066" y="62218"/>
                  </a:cubicBezTo>
                  <a:cubicBezTo>
                    <a:pt x="3322904" y="102056"/>
                    <a:pt x="3345284" y="156087"/>
                    <a:pt x="3345284" y="212426"/>
                  </a:cubicBezTo>
                  <a:lnTo>
                    <a:pt x="3345284" y="1911829"/>
                  </a:lnTo>
                  <a:cubicBezTo>
                    <a:pt x="3345284" y="1968168"/>
                    <a:pt x="3322903" y="2022199"/>
                    <a:pt x="3283066" y="2062037"/>
                  </a:cubicBezTo>
                  <a:cubicBezTo>
                    <a:pt x="3243228" y="2101875"/>
                    <a:pt x="3189197" y="2124255"/>
                    <a:pt x="3132858" y="2124255"/>
                  </a:cubicBezTo>
                  <a:lnTo>
                    <a:pt x="212426" y="2124255"/>
                  </a:lnTo>
                  <a:cubicBezTo>
                    <a:pt x="156087" y="2124255"/>
                    <a:pt x="102056" y="2101874"/>
                    <a:pt x="62218" y="2062037"/>
                  </a:cubicBezTo>
                  <a:cubicBezTo>
                    <a:pt x="22380" y="2022199"/>
                    <a:pt x="0" y="1968168"/>
                    <a:pt x="0" y="1911829"/>
                  </a:cubicBezTo>
                  <a:lnTo>
                    <a:pt x="0" y="21242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8417" tIns="138417" rIns="138417" bIns="13841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1A5EA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Межведомственное </a:t>
              </a:r>
              <a:br>
                <a:rPr lang="ru-RU" sz="1600" b="1" kern="1200" dirty="0" smtClean="0">
                  <a:solidFill>
                    <a:srgbClr val="1A5EA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1600" b="1" kern="1200" dirty="0" smtClean="0">
                  <a:solidFill>
                    <a:srgbClr val="1A5EA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 внутриведомственное взаимодействие </a:t>
              </a:r>
              <a:br>
                <a:rPr lang="ru-RU" sz="1600" b="1" kern="1200" dirty="0" smtClean="0">
                  <a:solidFill>
                    <a:srgbClr val="1A5EA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1600" b="1" kern="1200" dirty="0" smtClean="0">
                  <a:solidFill>
                    <a:srgbClr val="1A5EA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 соблюдению прав </a:t>
              </a:r>
              <a:br>
                <a:rPr lang="ru-RU" sz="1600" b="1" kern="1200" dirty="0" smtClean="0">
                  <a:solidFill>
                    <a:srgbClr val="1A5EA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1600" b="1" kern="1200" dirty="0" smtClean="0">
                  <a:solidFill>
                    <a:srgbClr val="1A5EA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 законных интересов несовершеннолетних</a:t>
              </a:r>
              <a:endParaRPr lang="ru-RU" sz="1600" kern="1200" dirty="0">
                <a:solidFill>
                  <a:srgbClr val="1A5E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669168" y="3953563"/>
              <a:ext cx="3345284" cy="157922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олилиния 18"/>
            <p:cNvSpPr/>
            <p:nvPr/>
          </p:nvSpPr>
          <p:spPr>
            <a:xfrm>
              <a:off x="913825" y="4130121"/>
              <a:ext cx="3345284" cy="1579226"/>
            </a:xfrm>
            <a:custGeom>
              <a:avLst/>
              <a:gdLst>
                <a:gd name="connsiteX0" fmla="*/ 0 w 3345284"/>
                <a:gd name="connsiteY0" fmla="*/ 212426 h 2124255"/>
                <a:gd name="connsiteX1" fmla="*/ 62218 w 3345284"/>
                <a:gd name="connsiteY1" fmla="*/ 62218 h 2124255"/>
                <a:gd name="connsiteX2" fmla="*/ 212426 w 3345284"/>
                <a:gd name="connsiteY2" fmla="*/ 0 h 2124255"/>
                <a:gd name="connsiteX3" fmla="*/ 3132858 w 3345284"/>
                <a:gd name="connsiteY3" fmla="*/ 0 h 2124255"/>
                <a:gd name="connsiteX4" fmla="*/ 3283066 w 3345284"/>
                <a:gd name="connsiteY4" fmla="*/ 62218 h 2124255"/>
                <a:gd name="connsiteX5" fmla="*/ 3345284 w 3345284"/>
                <a:gd name="connsiteY5" fmla="*/ 212426 h 2124255"/>
                <a:gd name="connsiteX6" fmla="*/ 3345284 w 3345284"/>
                <a:gd name="connsiteY6" fmla="*/ 1911829 h 2124255"/>
                <a:gd name="connsiteX7" fmla="*/ 3283066 w 3345284"/>
                <a:gd name="connsiteY7" fmla="*/ 2062037 h 2124255"/>
                <a:gd name="connsiteX8" fmla="*/ 3132858 w 3345284"/>
                <a:gd name="connsiteY8" fmla="*/ 2124255 h 2124255"/>
                <a:gd name="connsiteX9" fmla="*/ 212426 w 3345284"/>
                <a:gd name="connsiteY9" fmla="*/ 2124255 h 2124255"/>
                <a:gd name="connsiteX10" fmla="*/ 62218 w 3345284"/>
                <a:gd name="connsiteY10" fmla="*/ 2062037 h 2124255"/>
                <a:gd name="connsiteX11" fmla="*/ 0 w 3345284"/>
                <a:gd name="connsiteY11" fmla="*/ 1911829 h 2124255"/>
                <a:gd name="connsiteX12" fmla="*/ 0 w 3345284"/>
                <a:gd name="connsiteY12" fmla="*/ 212426 h 212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45284" h="2124255">
                  <a:moveTo>
                    <a:pt x="0" y="212426"/>
                  </a:moveTo>
                  <a:cubicBezTo>
                    <a:pt x="0" y="156087"/>
                    <a:pt x="22381" y="102056"/>
                    <a:pt x="62218" y="62218"/>
                  </a:cubicBezTo>
                  <a:cubicBezTo>
                    <a:pt x="102056" y="22380"/>
                    <a:pt x="156087" y="0"/>
                    <a:pt x="212426" y="0"/>
                  </a:cubicBezTo>
                  <a:lnTo>
                    <a:pt x="3132858" y="0"/>
                  </a:lnTo>
                  <a:cubicBezTo>
                    <a:pt x="3189197" y="0"/>
                    <a:pt x="3243228" y="22381"/>
                    <a:pt x="3283066" y="62218"/>
                  </a:cubicBezTo>
                  <a:cubicBezTo>
                    <a:pt x="3322904" y="102056"/>
                    <a:pt x="3345284" y="156087"/>
                    <a:pt x="3345284" y="212426"/>
                  </a:cubicBezTo>
                  <a:lnTo>
                    <a:pt x="3345284" y="1911829"/>
                  </a:lnTo>
                  <a:cubicBezTo>
                    <a:pt x="3345284" y="1968168"/>
                    <a:pt x="3322903" y="2022199"/>
                    <a:pt x="3283066" y="2062037"/>
                  </a:cubicBezTo>
                  <a:cubicBezTo>
                    <a:pt x="3243228" y="2101875"/>
                    <a:pt x="3189197" y="2124255"/>
                    <a:pt x="3132858" y="2124255"/>
                  </a:cubicBezTo>
                  <a:lnTo>
                    <a:pt x="212426" y="2124255"/>
                  </a:lnTo>
                  <a:cubicBezTo>
                    <a:pt x="156087" y="2124255"/>
                    <a:pt x="102056" y="2101874"/>
                    <a:pt x="62218" y="2062037"/>
                  </a:cubicBezTo>
                  <a:cubicBezTo>
                    <a:pt x="22380" y="2022199"/>
                    <a:pt x="0" y="1968168"/>
                    <a:pt x="0" y="1911829"/>
                  </a:cubicBezTo>
                  <a:lnTo>
                    <a:pt x="0" y="21242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8417" tIns="138417" rIns="138417" bIns="13841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1A5EA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Межведомственное взаимодействие</a:t>
              </a:r>
              <a:endParaRPr lang="ru-RU" sz="1600" kern="1200" dirty="0">
                <a:solidFill>
                  <a:srgbClr val="1A5E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4757849" y="3953563"/>
              <a:ext cx="3345284" cy="152132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олилиния 20"/>
            <p:cNvSpPr/>
            <p:nvPr/>
          </p:nvSpPr>
          <p:spPr>
            <a:xfrm>
              <a:off x="4938985" y="4130121"/>
              <a:ext cx="3345284" cy="1579226"/>
            </a:xfrm>
            <a:custGeom>
              <a:avLst/>
              <a:gdLst>
                <a:gd name="connsiteX0" fmla="*/ 0 w 3345284"/>
                <a:gd name="connsiteY0" fmla="*/ 212426 h 2124255"/>
                <a:gd name="connsiteX1" fmla="*/ 62218 w 3345284"/>
                <a:gd name="connsiteY1" fmla="*/ 62218 h 2124255"/>
                <a:gd name="connsiteX2" fmla="*/ 212426 w 3345284"/>
                <a:gd name="connsiteY2" fmla="*/ 0 h 2124255"/>
                <a:gd name="connsiteX3" fmla="*/ 3132858 w 3345284"/>
                <a:gd name="connsiteY3" fmla="*/ 0 h 2124255"/>
                <a:gd name="connsiteX4" fmla="*/ 3283066 w 3345284"/>
                <a:gd name="connsiteY4" fmla="*/ 62218 h 2124255"/>
                <a:gd name="connsiteX5" fmla="*/ 3345284 w 3345284"/>
                <a:gd name="connsiteY5" fmla="*/ 212426 h 2124255"/>
                <a:gd name="connsiteX6" fmla="*/ 3345284 w 3345284"/>
                <a:gd name="connsiteY6" fmla="*/ 1911829 h 2124255"/>
                <a:gd name="connsiteX7" fmla="*/ 3283066 w 3345284"/>
                <a:gd name="connsiteY7" fmla="*/ 2062037 h 2124255"/>
                <a:gd name="connsiteX8" fmla="*/ 3132858 w 3345284"/>
                <a:gd name="connsiteY8" fmla="*/ 2124255 h 2124255"/>
                <a:gd name="connsiteX9" fmla="*/ 212426 w 3345284"/>
                <a:gd name="connsiteY9" fmla="*/ 2124255 h 2124255"/>
                <a:gd name="connsiteX10" fmla="*/ 62218 w 3345284"/>
                <a:gd name="connsiteY10" fmla="*/ 2062037 h 2124255"/>
                <a:gd name="connsiteX11" fmla="*/ 0 w 3345284"/>
                <a:gd name="connsiteY11" fmla="*/ 1911829 h 2124255"/>
                <a:gd name="connsiteX12" fmla="*/ 0 w 3345284"/>
                <a:gd name="connsiteY12" fmla="*/ 212426 h 212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45284" h="2124255">
                  <a:moveTo>
                    <a:pt x="0" y="212426"/>
                  </a:moveTo>
                  <a:cubicBezTo>
                    <a:pt x="0" y="156087"/>
                    <a:pt x="22381" y="102056"/>
                    <a:pt x="62218" y="62218"/>
                  </a:cubicBezTo>
                  <a:cubicBezTo>
                    <a:pt x="102056" y="22380"/>
                    <a:pt x="156087" y="0"/>
                    <a:pt x="212426" y="0"/>
                  </a:cubicBezTo>
                  <a:lnTo>
                    <a:pt x="3132858" y="0"/>
                  </a:lnTo>
                  <a:cubicBezTo>
                    <a:pt x="3189197" y="0"/>
                    <a:pt x="3243228" y="22381"/>
                    <a:pt x="3283066" y="62218"/>
                  </a:cubicBezTo>
                  <a:cubicBezTo>
                    <a:pt x="3322904" y="102056"/>
                    <a:pt x="3345284" y="156087"/>
                    <a:pt x="3345284" y="212426"/>
                  </a:cubicBezTo>
                  <a:lnTo>
                    <a:pt x="3345284" y="1911829"/>
                  </a:lnTo>
                  <a:cubicBezTo>
                    <a:pt x="3345284" y="1968168"/>
                    <a:pt x="3322903" y="2022199"/>
                    <a:pt x="3283066" y="2062037"/>
                  </a:cubicBezTo>
                  <a:cubicBezTo>
                    <a:pt x="3243228" y="2101875"/>
                    <a:pt x="3189197" y="2124255"/>
                    <a:pt x="3132858" y="2124255"/>
                  </a:cubicBezTo>
                  <a:lnTo>
                    <a:pt x="212426" y="2124255"/>
                  </a:lnTo>
                  <a:cubicBezTo>
                    <a:pt x="156087" y="2124255"/>
                    <a:pt x="102056" y="2101874"/>
                    <a:pt x="62218" y="2062037"/>
                  </a:cubicBezTo>
                  <a:cubicBezTo>
                    <a:pt x="22380" y="2022199"/>
                    <a:pt x="0" y="1968168"/>
                    <a:pt x="0" y="1911829"/>
                  </a:cubicBezTo>
                  <a:lnTo>
                    <a:pt x="0" y="21242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8417" tIns="138417" rIns="138417" bIns="13841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1A5EA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Внутриведомственное взаимодействие</a:t>
              </a:r>
              <a:endParaRPr lang="ru-RU" sz="1600" kern="1200" dirty="0">
                <a:solidFill>
                  <a:srgbClr val="1A5E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801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</TotalTime>
  <Words>379</Words>
  <Application>Microsoft Office PowerPoint</Application>
  <PresentationFormat>Экран (4:3)</PresentationFormat>
  <Paragraphs>122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Тема Office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1.</dc:title>
  <dc:creator>Маша</dc:creator>
  <cp:lastModifiedBy> Овчинникова Елена Викторовна </cp:lastModifiedBy>
  <cp:revision>83</cp:revision>
  <dcterms:created xsi:type="dcterms:W3CDTF">2022-03-08T12:28:00Z</dcterms:created>
  <dcterms:modified xsi:type="dcterms:W3CDTF">2022-09-13T09:28:29Z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2C8F3F42D4AA46348519557C04F883C5</vt:lpwstr>
  </property>
  <property fmtid="{D5CDD505-2E9C-101B-9397-08002B2CF9AE}" pid="3" name="KSOProductBuildVer">
    <vt:lpwstr>1049-11.2.0.11210</vt:lpwstr>
  </property>
</Properties>
</file>