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2" r:id="rId5"/>
    <p:sldId id="263" r:id="rId6"/>
    <p:sldId id="264" r:id="rId7"/>
    <p:sldId id="268" r:id="rId8"/>
    <p:sldId id="270" r:id="rId9"/>
    <p:sldId id="269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7" autoAdjust="0"/>
    <p:restoredTop sz="94627" autoAdjust="0"/>
  </p:normalViewPr>
  <p:slideViewPr>
    <p:cSldViewPr>
      <p:cViewPr varScale="1">
        <p:scale>
          <a:sx n="106" d="100"/>
          <a:sy n="106" d="100"/>
        </p:scale>
        <p:origin x="130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0638-FAE1-475D-8E7C-9D3BA10C14E0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87F3A-8246-4C60-AE8A-F6B6D2556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89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87F3A-8246-4C60-AE8A-F6B6D2556FD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15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5" y="0"/>
            <a:ext cx="9149392" cy="688538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566071" y="1297182"/>
            <a:ext cx="1944217" cy="1944217"/>
            <a:chOff x="4566071" y="1297182"/>
            <a:chExt cx="1944217" cy="1944217"/>
          </a:xfrm>
        </p:grpSpPr>
        <p:sp>
          <p:nvSpPr>
            <p:cNvPr id="9" name="Овал 8"/>
            <p:cNvSpPr/>
            <p:nvPr/>
          </p:nvSpPr>
          <p:spPr>
            <a:xfrm>
              <a:off x="4566071" y="1297182"/>
              <a:ext cx="1944217" cy="1944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1">
                    <a:lumMod val="75000"/>
                  </a:schemeClr>
                </a:solidFill>
                <a:latin typeface="Museo Sans Cyrl 900" pitchFamily="50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685831" y="1412776"/>
              <a:ext cx="1704696" cy="170469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7" r="19053"/>
          <a:stretch/>
        </p:blipFill>
        <p:spPr>
          <a:xfrm>
            <a:off x="7236296" y="0"/>
            <a:ext cx="1907704" cy="1874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88" y="332656"/>
            <a:ext cx="1539119" cy="964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725469"/>
            <a:ext cx="554461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Museo Sans Cyrl 900" pitchFamily="50" charset="-52"/>
              </a:rPr>
              <a:t>XII</a:t>
            </a:r>
            <a:r>
              <a:rPr lang="en-US" sz="1600" b="1" dirty="0" smtClean="0">
                <a:solidFill>
                  <a:schemeClr val="bg1"/>
                </a:solidFill>
                <a:latin typeface="Museo Sans Cyrl 900" pitchFamily="50" charset="-52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  <a:latin typeface="Museo Sans Cyrl 900" pitchFamily="50" charset="-52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Museo Sans Cyrl 900" pitchFamily="50" charset="-52"/>
              </a:rPr>
              <a:t>ВСЕРОССИЙСКИЙ ФОРУМ</a:t>
            </a:r>
          </a:p>
          <a:p>
            <a:pPr>
              <a:spcAft>
                <a:spcPts val="120"/>
              </a:spcAft>
            </a:pPr>
            <a:r>
              <a:rPr lang="ru-RU" sz="1600" b="1" dirty="0">
                <a:solidFill>
                  <a:schemeClr val="bg1"/>
                </a:solidFill>
                <a:latin typeface="Museo Sans Cyrl 900" pitchFamily="50" charset="-52"/>
              </a:rPr>
              <a:t>«ВМЕСТЕ – РАДИ ДЕТЕЙ!»</a:t>
            </a:r>
          </a:p>
          <a:p>
            <a:pPr>
              <a:spcAft>
                <a:spcPts val="120"/>
              </a:spcAft>
            </a:pPr>
            <a:r>
              <a:rPr lang="ru-RU" sz="1600" b="1" dirty="0">
                <a:solidFill>
                  <a:schemeClr val="bg1"/>
                </a:solidFill>
                <a:latin typeface="Museo Sans Cyrl 900" pitchFamily="50" charset="-52"/>
              </a:rPr>
              <a:t>ДОСТУПНАЯ И КАЧЕСТВЕННАЯ ПОМОЩЬ»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431" y="1841873"/>
            <a:ext cx="151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useo Sans Cyrl 900" pitchFamily="50" charset="-52"/>
              </a:rPr>
              <a:t>21-23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useo Sans Cyrl 9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2431" y="2348099"/>
            <a:ext cx="14654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Museo Sans Cyrl 900" pitchFamily="50" charset="-52"/>
              </a:rPr>
              <a:t>СЕНТЯБРЯ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Museo Sans Cyrl 900" pitchFamily="50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57" y="5834882"/>
            <a:ext cx="318919" cy="504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4128" y="5877272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ЭФФЕКТИВНЫЕ СОЦИАЛЬНЫЕ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ПРАКТИКИ ЮГРЫ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03" y="3933055"/>
            <a:ext cx="8070576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Museo Sans Cyrl 900" pitchFamily="50" charset="-52"/>
              </a:rPr>
              <a:t>Благотворительный проект</a:t>
            </a:r>
          </a:p>
          <a:p>
            <a:pPr>
              <a:spcAft>
                <a:spcPts val="12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Museo Sans Cyrl 900" pitchFamily="50" charset="-52"/>
              </a:rPr>
              <a:t>«Добрая сказка входит в дом»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303" y="5330825"/>
            <a:ext cx="546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seo Sans Cyrl 500" pitchFamily="50" charset="-52"/>
              </a:rPr>
              <a:t>МАУ «Театр актера и куклы «Петрушка»</a:t>
            </a:r>
            <a:endParaRPr lang="ru-RU" dirty="0">
              <a:solidFill>
                <a:schemeClr val="bg1"/>
              </a:solidFill>
              <a:latin typeface="Museo Sans Cyrl 5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79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" y="116632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28154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ОБЩЕСТВЕННОЕ</a:t>
            </a:r>
            <a:r>
              <a:rPr lang="ru-RU" sz="2400" b="1" dirty="0" smtClean="0">
                <a:solidFill>
                  <a:srgbClr val="218277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ПРИЗНАНИЕ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87" y="2852936"/>
            <a:ext cx="5040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useo Sans Cyrl 900"/>
              </a:rPr>
              <a:t>Проект отмечен специальным дипломом </a:t>
            </a:r>
          </a:p>
          <a:p>
            <a:pPr algn="ctr"/>
            <a:r>
              <a:rPr lang="ru-RU" sz="2000" dirty="0" smtClean="0">
                <a:latin typeface="Museo Sans Cyrl 900"/>
              </a:rPr>
              <a:t>городского конкурса «Успех года» </a:t>
            </a:r>
          </a:p>
          <a:p>
            <a:pPr algn="ctr"/>
            <a:r>
              <a:rPr lang="ru-RU" sz="2000" dirty="0" smtClean="0">
                <a:latin typeface="Museo Sans Cyrl 900"/>
              </a:rPr>
              <a:t>в номинации </a:t>
            </a:r>
          </a:p>
          <a:p>
            <a:pPr algn="ctr"/>
            <a:r>
              <a:rPr lang="ru-RU" sz="2000" dirty="0" smtClean="0">
                <a:latin typeface="Museo Sans Cyrl 900"/>
              </a:rPr>
              <a:t>«Культурно-просветительская деятельность </a:t>
            </a:r>
          </a:p>
          <a:p>
            <a:pPr algn="ctr"/>
            <a:r>
              <a:rPr lang="ru-RU" sz="2000" dirty="0" smtClean="0">
                <a:latin typeface="Museo Sans Cyrl 900"/>
              </a:rPr>
              <a:t>в сфере культуры» </a:t>
            </a:r>
          </a:p>
          <a:p>
            <a:pPr algn="ctr"/>
            <a:r>
              <a:rPr lang="ru-RU" sz="2000" dirty="0" smtClean="0">
                <a:latin typeface="Museo Sans Cyrl 900"/>
              </a:rPr>
              <a:t>Сургут, 2015 г.</a:t>
            </a:r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6" name="Picture 2" descr="C:\Users\User-PC\Desktop\Специальный диплом Добрая сказка входит в до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58965"/>
            <a:ext cx="3708276" cy="5310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5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150"/>
            <a:ext cx="9144000" cy="395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225"/>
            <a:ext cx="1512876" cy="948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255" y="6021288"/>
            <a:ext cx="3548705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Museo Sans Cyrl 900" pitchFamily="50" charset="-52"/>
              </a:rPr>
              <a:t>Ханты-Мансийский автономный округ – Югра</a:t>
            </a:r>
          </a:p>
          <a:p>
            <a:pPr algn="ctr">
              <a:spcAft>
                <a:spcPts val="120"/>
              </a:spcAft>
            </a:pPr>
            <a:endParaRPr lang="ru-RU" sz="1100" b="1" dirty="0" smtClean="0">
              <a:solidFill>
                <a:schemeClr val="bg1"/>
              </a:solidFill>
              <a:latin typeface="Museo Sans Cyrl 900" pitchFamily="50" charset="-52"/>
            </a:endParaRPr>
          </a:p>
          <a:p>
            <a:pPr algn="ctr">
              <a:spcAft>
                <a:spcPts val="12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Museo Sans Cyrl 900" pitchFamily="50" charset="-52"/>
              </a:rPr>
              <a:t>г. Сургут</a:t>
            </a:r>
            <a:endParaRPr lang="ru-RU" sz="1100" b="1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08" y="-98666"/>
            <a:ext cx="1270389" cy="1295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255" y="2299039"/>
            <a:ext cx="794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ru-RU" sz="4800" b="1" dirty="0" smtClean="0">
                <a:solidFill>
                  <a:srgbClr val="189DC9"/>
                </a:solidFill>
                <a:latin typeface="Museo Sans Cyrl 900" pitchFamily="50" charset="-52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12505" r="15245" b="15839"/>
          <a:stretch/>
        </p:blipFill>
        <p:spPr>
          <a:xfrm>
            <a:off x="209357" y="51280"/>
            <a:ext cx="907795" cy="93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31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12"/>
            <a:ext cx="1381443" cy="865714"/>
          </a:xfrm>
          <a:prstGeom prst="rect">
            <a:avLst/>
          </a:prstGeom>
        </p:spPr>
      </p:pic>
      <p:pic>
        <p:nvPicPr>
          <p:cNvPr id="10" name="Picture 2" descr="\\server\Share\3-Зам. Директора\Добрая сказка входит в дом\Фото Добрая сказка входит в дом\UVQg5k3VcF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/>
          <a:stretch/>
        </p:blipFill>
        <p:spPr bwMode="auto">
          <a:xfrm>
            <a:off x="179512" y="1885604"/>
            <a:ext cx="5994176" cy="46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28184" y="1789428"/>
            <a:ext cx="280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useo Sans Cyrl 900"/>
              </a:rPr>
              <a:t>Создание и прокат выездных спектаклей театра кукол в качестве средства реабилитации лежачих детей с ограниченными возможностями здоровья, обслуживающихся в Реабилитационном центре для детей и подростков </a:t>
            </a:r>
          </a:p>
          <a:p>
            <a:r>
              <a:rPr lang="ru-RU" sz="2000" dirty="0" smtClean="0">
                <a:latin typeface="Museo Sans Cyrl 900"/>
              </a:rPr>
              <a:t>с ограниченными возможностями.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3407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ИДЕЯ</a:t>
            </a:r>
            <a:r>
              <a:rPr lang="ru-RU" sz="2400" b="1" dirty="0" smtClean="0">
                <a:solidFill>
                  <a:srgbClr val="218277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ПРОЕКТА</a:t>
            </a:r>
            <a:endParaRPr lang="ru-RU" sz="2400" b="1" dirty="0">
              <a:solidFill>
                <a:srgbClr val="0070C0"/>
              </a:solidFill>
              <a:latin typeface="Museo Sans Cyrl 90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-4834" r="-2476" b="23530"/>
          <a:stretch/>
        </p:blipFill>
        <p:spPr>
          <a:xfrm>
            <a:off x="2369475" y="-158573"/>
            <a:ext cx="1236205" cy="1024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12505" r="15245" b="15839"/>
          <a:stretch/>
        </p:blipFill>
        <p:spPr>
          <a:xfrm>
            <a:off x="147856" y="40664"/>
            <a:ext cx="800642" cy="82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" y="31825"/>
            <a:ext cx="1331640" cy="834504"/>
          </a:xfrm>
          <a:prstGeom prst="rect">
            <a:avLst/>
          </a:prstGeom>
        </p:spPr>
      </p:pic>
      <p:pic>
        <p:nvPicPr>
          <p:cNvPr id="7" name="Picture 2" descr="C:\Users\User-PC\Downloads\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550" y="1988840"/>
            <a:ext cx="4504899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8169" y="11967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УЧАСТНИКИ</a:t>
            </a:r>
            <a:r>
              <a:rPr lang="ru-RU" sz="2400" b="1" dirty="0" smtClean="0">
                <a:solidFill>
                  <a:srgbClr val="218277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ПРОЕКТА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988840"/>
            <a:ext cx="43020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useo Sans Cyrl 900"/>
              </a:rPr>
              <a:t>Комитет культуры Администрации города Сургута </a:t>
            </a:r>
          </a:p>
          <a:p>
            <a:endParaRPr lang="ru-RU" sz="2000" dirty="0" smtClean="0">
              <a:latin typeface="Museo Sans Cyrl 900"/>
            </a:endParaRPr>
          </a:p>
          <a:p>
            <a:r>
              <a:rPr lang="ru-RU" sz="2000" dirty="0" smtClean="0">
                <a:latin typeface="Museo Sans Cyrl 900"/>
              </a:rPr>
              <a:t>Муниципальное автономное учреждение </a:t>
            </a:r>
          </a:p>
          <a:p>
            <a:r>
              <a:rPr lang="ru-RU" sz="2000" dirty="0" smtClean="0">
                <a:latin typeface="Museo Sans Cyrl 900"/>
              </a:rPr>
              <a:t>«Театр актёра и куклы «Петрушка»</a:t>
            </a:r>
          </a:p>
          <a:p>
            <a:endParaRPr lang="ru-RU" sz="2000" dirty="0" smtClean="0">
              <a:latin typeface="Museo Sans Cyrl 900"/>
            </a:endParaRPr>
          </a:p>
          <a:p>
            <a:r>
              <a:rPr lang="ru-RU" sz="2000" dirty="0" smtClean="0">
                <a:latin typeface="Museo Sans Cyrl 900"/>
              </a:rPr>
              <a:t>Реабилитационный центр для детей и подростков с ограниченными </a:t>
            </a:r>
          </a:p>
          <a:p>
            <a:r>
              <a:rPr lang="ru-RU" sz="2000" dirty="0" smtClean="0">
                <a:latin typeface="Museo Sans Cyrl 900"/>
              </a:rPr>
              <a:t>возможностями </a:t>
            </a:r>
          </a:p>
          <a:p>
            <a:endParaRPr lang="ru-RU" sz="2000" dirty="0" smtClean="0">
              <a:latin typeface="Museo Sans Cyrl 900"/>
            </a:endParaRPr>
          </a:p>
          <a:p>
            <a:r>
              <a:rPr lang="ru-RU" sz="2000" dirty="0" smtClean="0">
                <a:latin typeface="Museo Sans Cyrl 900"/>
              </a:rPr>
              <a:t>ООО «Союз производителей игрушек» г. Иваново 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8" y="10926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ЦЕЛЬ И ЗАДАЧИ ПРОЕКТА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3035" y="305068"/>
            <a:ext cx="35755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useo Sans Cyrl 900"/>
              </a:rPr>
              <a:t>Цель </a:t>
            </a:r>
          </a:p>
          <a:p>
            <a:pPr algn="ctr"/>
            <a:r>
              <a:rPr lang="ru-RU" sz="1600" dirty="0" smtClean="0">
                <a:latin typeface="Museo Sans Cyrl 900"/>
              </a:rPr>
              <a:t>Оказать содействие </a:t>
            </a:r>
            <a:r>
              <a:rPr lang="en-US" sz="1600" dirty="0" smtClean="0">
                <a:latin typeface="Museo Sans Cyrl 900"/>
              </a:rPr>
              <a:t/>
            </a:r>
            <a:br>
              <a:rPr lang="en-US" sz="1600" dirty="0" smtClean="0">
                <a:latin typeface="Museo Sans Cyrl 900"/>
              </a:rPr>
            </a:br>
            <a:r>
              <a:rPr lang="ru-RU" sz="1600" dirty="0" smtClean="0">
                <a:latin typeface="Museo Sans Cyrl 900"/>
              </a:rPr>
              <a:t>в нормализации жизнедеятельности семей, воспитывающих ребенка </a:t>
            </a:r>
            <a:r>
              <a:rPr lang="en-US" sz="1600" dirty="0" smtClean="0">
                <a:latin typeface="Museo Sans Cyrl 900"/>
              </a:rPr>
              <a:t/>
            </a:r>
            <a:br>
              <a:rPr lang="en-US" sz="1600" dirty="0" smtClean="0">
                <a:latin typeface="Museo Sans Cyrl 900"/>
              </a:rPr>
            </a:br>
            <a:r>
              <a:rPr lang="ru-RU" sz="1600" dirty="0" smtClean="0">
                <a:latin typeface="Museo Sans Cyrl 900"/>
              </a:rPr>
              <a:t>с ограниченными возможностями здоровья в домашних условиях, его социальной интеграции </a:t>
            </a:r>
            <a:r>
              <a:rPr lang="en-US" sz="1600" dirty="0" smtClean="0">
                <a:latin typeface="Museo Sans Cyrl 900"/>
              </a:rPr>
              <a:t/>
            </a:r>
            <a:br>
              <a:rPr lang="en-US" sz="1600" dirty="0" smtClean="0">
                <a:latin typeface="Museo Sans Cyrl 900"/>
              </a:rPr>
            </a:br>
            <a:r>
              <a:rPr lang="ru-RU" sz="1600" dirty="0" smtClean="0">
                <a:latin typeface="Museo Sans Cyrl 900"/>
              </a:rPr>
              <a:t>в общество, а также создание предпосылок для полноценной самореализации</a:t>
            </a:r>
          </a:p>
          <a:p>
            <a:pPr algn="ctr"/>
            <a:r>
              <a:rPr lang="ru-RU" sz="1600" b="1" dirty="0" smtClean="0">
                <a:latin typeface="Museo Sans Cyrl 900"/>
              </a:rPr>
              <a:t>Задача 1.</a:t>
            </a:r>
          </a:p>
          <a:p>
            <a:pPr algn="ctr"/>
            <a:r>
              <a:rPr lang="ru-RU" sz="1600" dirty="0" smtClean="0">
                <a:latin typeface="Museo Sans Cyrl 900"/>
              </a:rPr>
              <a:t>Создать благоприятные условия для формирования коммуникативных форм поведения, личностного </a:t>
            </a:r>
            <a:r>
              <a:rPr lang="en-US" sz="1600" dirty="0" smtClean="0">
                <a:latin typeface="Museo Sans Cyrl 900"/>
              </a:rPr>
              <a:t/>
            </a:r>
            <a:br>
              <a:rPr lang="en-US" sz="1600" dirty="0" smtClean="0">
                <a:latin typeface="Museo Sans Cyrl 900"/>
              </a:rPr>
            </a:br>
            <a:r>
              <a:rPr lang="ru-RU" sz="1600" dirty="0" smtClean="0">
                <a:latin typeface="Museo Sans Cyrl 900"/>
              </a:rPr>
              <a:t>и творческого потенциала у детей </a:t>
            </a:r>
            <a:r>
              <a:rPr lang="en-US" sz="1600" dirty="0" smtClean="0">
                <a:latin typeface="Museo Sans Cyrl 900"/>
              </a:rPr>
              <a:t/>
            </a:r>
            <a:br>
              <a:rPr lang="en-US" sz="1600" dirty="0" smtClean="0">
                <a:latin typeface="Museo Sans Cyrl 900"/>
              </a:rPr>
            </a:br>
            <a:r>
              <a:rPr lang="ru-RU" sz="1600" dirty="0" smtClean="0">
                <a:latin typeface="Museo Sans Cyrl 900"/>
              </a:rPr>
              <a:t>и подростков с ОВЗ через опосредованное общение с куклой и артистом-кукловодом</a:t>
            </a:r>
          </a:p>
          <a:p>
            <a:pPr algn="ctr"/>
            <a:r>
              <a:rPr lang="ru-RU" sz="1600" b="1" dirty="0" smtClean="0">
                <a:latin typeface="Museo Sans Cyrl 900"/>
              </a:rPr>
              <a:t>Задача 2.</a:t>
            </a:r>
          </a:p>
          <a:p>
            <a:pPr algn="ctr"/>
            <a:r>
              <a:rPr lang="ru-RU" sz="1600" dirty="0" smtClean="0">
                <a:latin typeface="Museo Sans Cyrl 900"/>
              </a:rPr>
              <a:t>Сформировать позитивное отношение детей и подростков </a:t>
            </a:r>
            <a:r>
              <a:rPr lang="en-US" sz="1600" dirty="0" smtClean="0">
                <a:latin typeface="Museo Sans Cyrl 900"/>
              </a:rPr>
              <a:t/>
            </a:r>
            <a:br>
              <a:rPr lang="en-US" sz="1600" dirty="0" smtClean="0">
                <a:latin typeface="Museo Sans Cyrl 900"/>
              </a:rPr>
            </a:br>
            <a:r>
              <a:rPr lang="ru-RU" sz="1600" dirty="0" smtClean="0">
                <a:latin typeface="Museo Sans Cyrl 900"/>
              </a:rPr>
              <a:t>с ОВЗ к окружающему миру через использование метода куклотерапии</a:t>
            </a:r>
          </a:p>
        </p:txBody>
      </p:sp>
      <p:pic>
        <p:nvPicPr>
          <p:cNvPr id="6" name="Picture 2" descr="\\server\Share\3-Зам. Директора\Добрая сказка входит в дом\Фото Добрая сказка входит в дом\Как страусенок друзей искал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" y="2234516"/>
            <a:ext cx="4562286" cy="37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33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38315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КУКЛОТЕРАПИЯ ДАЁТ ПОЗИТИВНЫЙ ЭФФЕКТ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pic>
        <p:nvPicPr>
          <p:cNvPr id="5" name="Picture 2" descr="\\server\Share\3-Зам. Директора\Добрая сказка входит в дом\Фото Добрая сказка входит в дом\Лунный песик, солнечный зайчик и другие сны Чудо-зонт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5" y="2141855"/>
            <a:ext cx="5356679" cy="40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9857" y="2089254"/>
            <a:ext cx="3564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useo Sans Cyrl 900"/>
              </a:rPr>
              <a:t>Образность, наглядность и тактильность метода куклотерапии позволяют ребенку легче вживаться в игровую ситуацию. Опыт общения и взаимодействия с куклой ребенок будет использовать в повседневной жизни</a:t>
            </a:r>
            <a:endParaRPr lang="ru-RU" sz="2400" dirty="0">
              <a:latin typeface="Museo Sans Cyrl 900"/>
            </a:endParaRPr>
          </a:p>
        </p:txBody>
      </p:sp>
    </p:spTree>
    <p:extLst>
      <p:ext uri="{BB962C8B-B14F-4D97-AF65-F5344CB8AC3E}">
        <p14:creationId xmlns:p14="http://schemas.microsoft.com/office/powerpoint/2010/main" val="26293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331640" cy="83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32" y="115501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СПЕКТАКЛИ ПРОЕКТА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78" y="4048014"/>
            <a:ext cx="35512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useo Sans Cyrl 900"/>
              </a:rPr>
              <a:t>«ЛУННЫЙ ПЕСИК СОЛНЕЧНЫЙ ЗАЙЧИК И ДРУГИЕ СНЫ ЧУДО-ЗОНТИКА» (0+)</a:t>
            </a:r>
          </a:p>
          <a:p>
            <a:endParaRPr lang="ru-RU" sz="1400" b="1" dirty="0" smtClean="0">
              <a:latin typeface="Museo Sans Cyrl 900"/>
            </a:endParaRPr>
          </a:p>
          <a:p>
            <a:pPr algn="ctr"/>
            <a:r>
              <a:rPr lang="ru-RU" sz="1200" dirty="0" smtClean="0">
                <a:latin typeface="Museo Sans Cyrl 900"/>
              </a:rPr>
              <a:t>Невероятные путешествия на Луну возможны с помощью Чудо-зонтика, нужно только закрыть глаза и спеть веселую песенку. Трое волшебников рассказывают ребенку добрые истории про вечные истины: верность и ценность каждого живущего. Даже маленького солнечного Зайчика, который на Луне спас дружбу</a:t>
            </a:r>
            <a:endParaRPr lang="ru-RU" sz="1200" dirty="0">
              <a:latin typeface="Museo Sans Cyrl 9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8602" y="4006360"/>
            <a:ext cx="35480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useo Sans Cyrl 900"/>
              </a:rPr>
              <a:t>«КАК СТРАУСЕНОК ДРУЗЕЙ ИСКАЛ» (0+)</a:t>
            </a:r>
          </a:p>
          <a:p>
            <a:endParaRPr lang="ru-RU" sz="1600" b="1" dirty="0" smtClean="0">
              <a:latin typeface="Museo Sans Cyrl 900"/>
            </a:endParaRPr>
          </a:p>
          <a:p>
            <a:endParaRPr lang="ru-RU" sz="1600" b="1" dirty="0" smtClean="0">
              <a:latin typeface="Museo Sans Cyrl 900"/>
            </a:endParaRPr>
          </a:p>
          <a:p>
            <a:pPr algn="ctr"/>
            <a:r>
              <a:rPr lang="ru-RU" sz="1200" dirty="0" smtClean="0">
                <a:latin typeface="Museo Sans Cyrl 900"/>
              </a:rPr>
              <a:t>Путешествие вместе с героями спектакля по Африке позволяет малышу расширить границы восприятия мира и научит мечтать. Экзотические, разноцветные бабочки, длинные лианы, зажигательные африканские ритмы подарят ребенку яркие впечатления</a:t>
            </a:r>
            <a:endParaRPr lang="ru-RU" sz="1200" dirty="0">
              <a:latin typeface="Museo Sans Cyrl 900"/>
            </a:endParaRPr>
          </a:p>
        </p:txBody>
      </p:sp>
      <p:pic>
        <p:nvPicPr>
          <p:cNvPr id="8" name="Picture 2" descr="https://sun9-33.userapi.com/impf/c848536/v848536508/18e125/wZfI7kykynM.jpg?size=1280x853&amp;quality=96&amp;sign=d89811b35c6f5ecffe2a927d62b3a3c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79" y="1639762"/>
            <a:ext cx="3551285" cy="2366598"/>
          </a:xfrm>
          <a:prstGeom prst="rect">
            <a:avLst/>
          </a:prstGeom>
          <a:noFill/>
        </p:spPr>
      </p:pic>
      <p:pic>
        <p:nvPicPr>
          <p:cNvPr id="9" name="Picture 4" descr="https://sun9-81.userapi.com/impg/mgWLiuxn_sSyagMCzYIHu2ERIAo2YVIX2TE0Mg/yCUyQVU1Hsk.jpg?size=1280x853&amp;quality=96&amp;sign=0f8d442e7726e75ba13399565c342ae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8602" y="1616683"/>
            <a:ext cx="3548054" cy="2389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9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" y="32213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592" y="4509120"/>
            <a:ext cx="40956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useo Sans Cyrl 900"/>
              </a:rPr>
              <a:t>«КАК МАША ПОССОРИЛАСЬ С ПОДУШКОЙ» (0+)</a:t>
            </a:r>
          </a:p>
          <a:p>
            <a:endParaRPr lang="ru-RU" sz="1600" b="1" dirty="0" smtClean="0">
              <a:latin typeface="Museo Sans Cyrl 900"/>
            </a:endParaRPr>
          </a:p>
          <a:p>
            <a:pPr algn="ctr"/>
            <a:r>
              <a:rPr lang="ru-RU" sz="1400" dirty="0" smtClean="0">
                <a:latin typeface="Museo Sans Cyrl 900"/>
              </a:rPr>
              <a:t>Ночная сказка отправит ребенка в мир странствий и путешествий, расширит его кругозор. Ребенок узнает особенности ночного обитания животных и птиц. Любопытство, непосредственность и фантазия – важные черты, которые необходимо развивать с детства</a:t>
            </a:r>
            <a:endParaRPr lang="ru-RU" sz="1400" dirty="0">
              <a:latin typeface="Museo Sans Cyrl 900"/>
            </a:endParaRPr>
          </a:p>
        </p:txBody>
      </p:sp>
      <p:pic>
        <p:nvPicPr>
          <p:cNvPr id="5" name="Picture 6" descr="https://sun9-63.userapi.com/impg/qmZ8zXv3_eZOe0b8j51HKCbgMH1Zyi0IR6F2ww/6ShrveArz6I.jpg?size=1280x853&amp;quality=96&amp;sign=14b7fc576f936b28447989ab27b3c09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593" y="1616683"/>
            <a:ext cx="4095682" cy="2729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6634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СПЕКТАКЛИ ПРОЕКТА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pic>
        <p:nvPicPr>
          <p:cNvPr id="7" name="Picture 2" descr="\\server\Share\3-Зам. Директора\Добрая сказка входит в дом\Фото Добрая сказка входит в дом\Первинка перв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4" y="1616683"/>
            <a:ext cx="4095680" cy="27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9494" y="4509120"/>
            <a:ext cx="4095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Museo Sans Cyrl 900"/>
              </a:rPr>
              <a:t>«ПЕРВИНКА ПЕРВАЯ» (0+)</a:t>
            </a:r>
          </a:p>
          <a:p>
            <a:endParaRPr lang="en-US" sz="1600" b="1" dirty="0" smtClean="0">
              <a:latin typeface="Museo Sans Cyrl 900"/>
            </a:endParaRPr>
          </a:p>
          <a:p>
            <a:endParaRPr lang="ru-RU" sz="1600" b="1" dirty="0" smtClean="0">
              <a:latin typeface="Museo Sans Cyrl 900"/>
            </a:endParaRPr>
          </a:p>
          <a:p>
            <a:pPr algn="ctr"/>
            <a:r>
              <a:rPr lang="ru-RU" sz="1400" dirty="0" smtClean="0">
                <a:latin typeface="Museo Sans Cyrl 900"/>
              </a:rPr>
              <a:t>Это веселый и любознательный спектакль-игра, поставленный по мотивам сказок «Курочка Ряба» и «Репка». Он позволяет ещё раз вспомнить потешки и прибаутки, первые сказочные истории, оказывающие огромное влияние на развитие ребенка</a:t>
            </a:r>
            <a:endParaRPr lang="ru-RU" sz="1400" dirty="0">
              <a:latin typeface="Museo Sans Cyrl 900"/>
            </a:endParaRPr>
          </a:p>
        </p:txBody>
      </p:sp>
    </p:spTree>
    <p:extLst>
      <p:ext uri="{BB962C8B-B14F-4D97-AF65-F5344CB8AC3E}">
        <p14:creationId xmlns:p14="http://schemas.microsoft.com/office/powerpoint/2010/main" val="22739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" y="-13686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2687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ВОЛШЕБНАЯ МУЗЫКА И ДОБРЫЕ ПЕРСОНАЖИ 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1568" y="2123530"/>
            <a:ext cx="343992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Museo Sans Cyrl 900"/>
              </a:rPr>
              <a:t>Для детей с ограниченными возможностями здоровья, которые большую часть времени проводят в пространстве квартиры и в окружении только членов семьи, это замечательная возможность перенестись вместе с героями сказки в совершенно неизведанный для них мир.</a:t>
            </a:r>
            <a:endParaRPr lang="ru-RU" sz="1900" dirty="0">
              <a:latin typeface="Museo Sans Cyrl 9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00" y="5484666"/>
            <a:ext cx="89649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Museo Sans Cyrl 900"/>
              </a:rPr>
              <a:t>Благодаря своей компактности и мобильности, театр кукол может предоставить лежачему ребенку с ограниченными возможностями здоровья «живое общение» через игру профессионального актёра с куклой. А после спектакля герои сказки дарят детям антистрессовую игрушку</a:t>
            </a:r>
            <a:endParaRPr lang="ru-RU" sz="1900" dirty="0">
              <a:latin typeface="Museo Sans Cyrl 900"/>
            </a:endParaRPr>
          </a:p>
        </p:txBody>
      </p:sp>
      <p:pic>
        <p:nvPicPr>
          <p:cNvPr id="7" name="Picture 1" descr="C:\Users\User-PC\Downloads\B0BEE9C3-DD9E-440C-9180-DAA08DEF21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53845"/>
            <a:ext cx="5112568" cy="351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9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323528" y="3140968"/>
            <a:ext cx="84249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" y="37689"/>
            <a:ext cx="1331640" cy="834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752863"/>
            <a:ext cx="4104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Museo Sans Cyrl 900"/>
              </a:rPr>
              <a:t>С ноября 2014 г.</a:t>
            </a:r>
            <a:endParaRPr lang="ru-RU" sz="1900" dirty="0">
              <a:latin typeface="Museo Sans Cyrl 900"/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395536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1475656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555776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4860032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6084168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672" y="34758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2014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9210" y="34917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2015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349171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2016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2017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34917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2018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34917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2019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7236296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2021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077072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6 показов      32 показа      20 показов       17 показов          10 показов        5 показов         8 показов      4 показа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304" y="4845223"/>
            <a:ext cx="397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useo Sans Cyrl 900"/>
              </a:rPr>
              <a:t>ВСЕГО 102 ПОКАЗА</a:t>
            </a:r>
            <a:endParaRPr lang="ru-RU" sz="2800" b="1" dirty="0">
              <a:solidFill>
                <a:srgbClr val="0070C0"/>
              </a:solidFill>
              <a:latin typeface="Museo Sans Cyrl 90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26876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8277"/>
                </a:solidFill>
                <a:latin typeface="Museo Sans Cyrl 900"/>
              </a:rPr>
              <a:t>РЕАЛИЗАЦИЯ ПРОЕКТА </a:t>
            </a:r>
            <a:endParaRPr lang="ru-RU" sz="2400" b="1" dirty="0">
              <a:solidFill>
                <a:srgbClr val="218277"/>
              </a:solidFill>
              <a:latin typeface="Museo Sans Cyrl 900"/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3707904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Кольцо 22"/>
          <p:cNvSpPr/>
          <p:nvPr/>
        </p:nvSpPr>
        <p:spPr>
          <a:xfrm>
            <a:off x="8244408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5172" y="34758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2022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489</Words>
  <Application>Microsoft Office PowerPoint</Application>
  <PresentationFormat>Экран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Museo Sans Cyrl 500</vt:lpstr>
      <vt:lpstr>Museo Sans Cyrl 900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Бисс Евгений Юрьевич</dc:creator>
  <cp:lastModifiedBy> Овчинникова Елена Викторовна </cp:lastModifiedBy>
  <cp:revision>20</cp:revision>
  <dcterms:created xsi:type="dcterms:W3CDTF">2022-08-10T06:26:13Z</dcterms:created>
  <dcterms:modified xsi:type="dcterms:W3CDTF">2022-09-09T10:10:01Z</dcterms:modified>
</cp:coreProperties>
</file>