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2" r:id="rId6"/>
    <p:sldId id="261" r:id="rId7"/>
    <p:sldId id="281" r:id="rId8"/>
    <p:sldId id="263" r:id="rId9"/>
    <p:sldId id="282" r:id="rId10"/>
    <p:sldId id="269" r:id="rId11"/>
    <p:sldId id="264" r:id="rId12"/>
    <p:sldId id="270" r:id="rId13"/>
    <p:sldId id="271" r:id="rId14"/>
    <p:sldId id="273" r:id="rId15"/>
    <p:sldId id="272" r:id="rId16"/>
    <p:sldId id="274" r:id="rId17"/>
    <p:sldId id="277" r:id="rId18"/>
    <p:sldId id="276" r:id="rId19"/>
    <p:sldId id="275" r:id="rId20"/>
    <p:sldId id="278" r:id="rId21"/>
    <p:sldId id="279" r:id="rId22"/>
    <p:sldId id="28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A08"/>
    <a:srgbClr val="FFEDAB"/>
    <a:srgbClr val="FFE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860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2BD85-7F82-4823-B54D-98DF748D4CE4}" type="datetimeFigureOut">
              <a:rPr lang="ru-RU" smtClean="0"/>
              <a:pPr/>
              <a:t>вт 29.07.25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93F68-BB53-4B5F-B77A-8A5142961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87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649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877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247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536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745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737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575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525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66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808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84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8348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99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615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861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757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91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144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004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850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93F68-BB53-4B5F-B77A-8A5142961C2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396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79D4660-ADD9-4035-8B57-C092CA1AC1E1}" type="datetimeFigureOut">
              <a:rPr lang="ru-RU" smtClean="0"/>
              <a:pPr/>
              <a:t>вт 29.07.25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0EB785B-43DC-48E2-9F25-53E0F88DD89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08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D4660-ADD9-4035-8B57-C092CA1AC1E1}" type="datetimeFigureOut">
              <a:rPr lang="ru-RU" smtClean="0"/>
              <a:pPr/>
              <a:t>вт 29.07.25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785B-43DC-48E2-9F25-53E0F88DD8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8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D4660-ADD9-4035-8B57-C092CA1AC1E1}" type="datetimeFigureOut">
              <a:rPr lang="ru-RU" smtClean="0"/>
              <a:pPr/>
              <a:t>вт 29.07.25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785B-43DC-48E2-9F25-53E0F88DD8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738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D4660-ADD9-4035-8B57-C092CA1AC1E1}" type="datetimeFigureOut">
              <a:rPr lang="ru-RU" smtClean="0"/>
              <a:pPr/>
              <a:t>вт 29.07.25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785B-43DC-48E2-9F25-53E0F88DD8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144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D4660-ADD9-4035-8B57-C092CA1AC1E1}" type="datetimeFigureOut">
              <a:rPr lang="ru-RU" smtClean="0"/>
              <a:pPr/>
              <a:t>вт 29.07.25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785B-43DC-48E2-9F25-53E0F88DD89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71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D4660-ADD9-4035-8B57-C092CA1AC1E1}" type="datetimeFigureOut">
              <a:rPr lang="ru-RU" smtClean="0"/>
              <a:pPr/>
              <a:t>вт 29.07.25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785B-43DC-48E2-9F25-53E0F88DD8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04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D4660-ADD9-4035-8B57-C092CA1AC1E1}" type="datetimeFigureOut">
              <a:rPr lang="ru-RU" smtClean="0"/>
              <a:pPr/>
              <a:t>вт 29.07.25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785B-43DC-48E2-9F25-53E0F88DD8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7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D4660-ADD9-4035-8B57-C092CA1AC1E1}" type="datetimeFigureOut">
              <a:rPr lang="ru-RU" smtClean="0"/>
              <a:pPr/>
              <a:t>вт 29.07.25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785B-43DC-48E2-9F25-53E0F88DD8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85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D4660-ADD9-4035-8B57-C092CA1AC1E1}" type="datetimeFigureOut">
              <a:rPr lang="ru-RU" smtClean="0"/>
              <a:pPr/>
              <a:t>вт 29.07.25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785B-43DC-48E2-9F25-53E0F88DD8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63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D4660-ADD9-4035-8B57-C092CA1AC1E1}" type="datetimeFigureOut">
              <a:rPr lang="ru-RU" smtClean="0"/>
              <a:pPr/>
              <a:t>вт 29.07.25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785B-43DC-48E2-9F25-53E0F88DD8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26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D4660-ADD9-4035-8B57-C092CA1AC1E1}" type="datetimeFigureOut">
              <a:rPr lang="ru-RU" smtClean="0"/>
              <a:pPr/>
              <a:t>вт 29.07.25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785B-43DC-48E2-9F25-53E0F88DD8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59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979D4660-ADD9-4035-8B57-C092CA1AC1E1}" type="datetimeFigureOut">
              <a:rPr lang="ru-RU" smtClean="0"/>
              <a:pPr/>
              <a:t>вт 29.07.25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0EB785B-43DC-48E2-9F25-53E0F88DD8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89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EDC08AE-4CDE-42A1-BF7E-5FFF9EBF8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0" t="6747" b="3180"/>
          <a:stretch/>
        </p:blipFill>
        <p:spPr>
          <a:xfrm>
            <a:off x="0" y="-1"/>
            <a:ext cx="1840663" cy="68674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390249-57B9-4A60-9890-D4E34BE22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84" y="769255"/>
            <a:ext cx="7475220" cy="2926080"/>
          </a:xfrm>
        </p:spPr>
        <p:txBody>
          <a:bodyPr/>
          <a:lstStyle/>
          <a:p>
            <a:r>
              <a:rPr lang="ru-RU" sz="2800" dirty="0" smtClean="0"/>
              <a:t>«путешествие по России за 21 день»</a:t>
            </a:r>
            <a:endParaRPr lang="ru-RU" sz="2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EA7674E-3E7D-41FD-9E41-917FB300EF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программа  летней </a:t>
            </a:r>
            <a:r>
              <a:rPr lang="ru-RU" dirty="0" smtClean="0"/>
              <a:t>оздоровительной </a:t>
            </a:r>
            <a:r>
              <a:rPr lang="ru-RU" dirty="0" smtClean="0"/>
              <a:t>смены</a:t>
            </a:r>
            <a:endParaRPr lang="ru-RU" dirty="0"/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B9679AE5-F8E6-4797-9A6E-B208FB8F88FF}"/>
              </a:ext>
            </a:extLst>
          </p:cNvPr>
          <p:cNvSpPr txBox="1">
            <a:spLocks/>
          </p:cNvSpPr>
          <p:nvPr/>
        </p:nvSpPr>
        <p:spPr>
          <a:xfrm>
            <a:off x="382824" y="212035"/>
            <a:ext cx="8365250" cy="1004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 Бюджетное учреждение Ханты-Мансийского автономного округа-Югры </a:t>
            </a:r>
          </a:p>
          <a:p>
            <a:r>
              <a:rPr lang="ru-RU" b="1" dirty="0"/>
              <a:t>        «Нижневартовский районный комплексный центр социального обслуживания населения»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184412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2C2A5C-49B4-480D-A4B5-7CBFE80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4" y="198748"/>
            <a:ext cx="8050491" cy="109115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Реализация программы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D379EE8-2C69-47FC-8136-2E342E63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74" y="4986780"/>
            <a:ext cx="2513264" cy="188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EE611387-21E9-44DD-B9B2-90461698C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931" y="1289902"/>
            <a:ext cx="7712136" cy="2631650"/>
          </a:xfrm>
        </p:spPr>
        <p:txBody>
          <a:bodyPr>
            <a:noAutofit/>
          </a:bodyPr>
          <a:lstStyle/>
          <a:p>
            <a:pPr marL="0" indent="3600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/>
              <a:t>Достижение поставленных целей и задач </a:t>
            </a:r>
            <a:r>
              <a:rPr lang="ru-RU" sz="2400" dirty="0" smtClean="0"/>
              <a:t>осуществляется </a:t>
            </a:r>
            <a:r>
              <a:rPr lang="ru-RU" sz="2400" dirty="0"/>
              <a:t>через организацию общих </a:t>
            </a:r>
            <a:r>
              <a:rPr lang="ru-RU" sz="2400" dirty="0" smtClean="0"/>
              <a:t> </a:t>
            </a:r>
            <a:r>
              <a:rPr lang="ru-RU" sz="2400" dirty="0"/>
              <a:t>мероприятий по тематическим дням. </a:t>
            </a:r>
          </a:p>
          <a:p>
            <a:pPr marL="0" indent="3600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/>
              <a:t>Среди посещавших </a:t>
            </a:r>
            <a:r>
              <a:rPr lang="ru-RU" sz="2400" dirty="0" smtClean="0"/>
              <a:t>летнюю оздоровительную смену, были дети-инвалиды, дети с ограниченными возможностями здоровья, </a:t>
            </a:r>
            <a:r>
              <a:rPr lang="ru-RU" sz="2400" dirty="0"/>
              <a:t>дети из многодетных, неполных, малообеспеченных </a:t>
            </a:r>
            <a:r>
              <a:rPr lang="ru-RU" sz="2400" dirty="0" smtClean="0"/>
              <a:t>семей, дети из семей СОП. </a:t>
            </a:r>
            <a:endParaRPr lang="ru-RU" sz="2400" dirty="0"/>
          </a:p>
          <a:p>
            <a:pPr marL="0" indent="3600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 smtClean="0"/>
              <a:t>Можем </a:t>
            </a:r>
            <a:r>
              <a:rPr lang="ru-RU" sz="2400" dirty="0"/>
              <a:t>отметить, что каждый ребёнок </a:t>
            </a:r>
            <a:r>
              <a:rPr lang="ru-RU" sz="2400" dirty="0" smtClean="0"/>
              <a:t>может </a:t>
            </a:r>
            <a:r>
              <a:rPr lang="ru-RU" sz="2400" dirty="0"/>
              <a:t>проявить себя и реализовать свои потребности в творческой и познавательной деятельности. Жизнь детей в </a:t>
            </a:r>
            <a:r>
              <a:rPr lang="ru-RU" sz="2400" dirty="0" smtClean="0"/>
              <a:t>отделении </a:t>
            </a:r>
            <a:r>
              <a:rPr lang="ru-RU" sz="2400" dirty="0" smtClean="0"/>
              <a:t>яркая, интересная </a:t>
            </a:r>
            <a:r>
              <a:rPr lang="ru-RU" sz="2400" dirty="0"/>
              <a:t>и очень </a:t>
            </a:r>
            <a:r>
              <a:rPr lang="ru-RU" sz="2400" dirty="0" smtClean="0"/>
              <a:t>насыщенная.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93104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EC21ACA-5070-46C9-839F-9C57D637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92" y="243527"/>
            <a:ext cx="8762215" cy="4743253"/>
          </a:xfrm>
        </p:spPr>
        <p:txBody>
          <a:bodyPr>
            <a:noAutofit/>
          </a:bodyPr>
          <a:lstStyle/>
          <a:p>
            <a:pPr marL="0" indent="3600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/>
              <a:t>На протяжении каждой смены большое внимание </a:t>
            </a:r>
            <a:r>
              <a:rPr lang="ru-RU" sz="2400" dirty="0" smtClean="0"/>
              <a:t>уделяется  </a:t>
            </a:r>
            <a:r>
              <a:rPr lang="ru-RU" sz="2400" dirty="0"/>
              <a:t>укреплению здоровья несовершеннолетних. С этой целью ежедневно </a:t>
            </a:r>
            <a:r>
              <a:rPr lang="ru-RU" sz="2400" dirty="0" smtClean="0"/>
              <a:t>проводятся </a:t>
            </a:r>
            <a:r>
              <a:rPr lang="ru-RU" sz="2400" dirty="0"/>
              <a:t>утренние зарядки, спортивные соревнования, конкурсы и эстафеты, а также различные викторины о спорте и основах здорового образа жизни.</a:t>
            </a:r>
          </a:p>
        </p:txBody>
      </p:sp>
      <p:pic>
        <p:nvPicPr>
          <p:cNvPr id="2052" name="Picture 4" descr="C:\Users\voityk\Desktop\Воспитатель Рудницкая Е В\1750242584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3" y="1997805"/>
            <a:ext cx="3288097" cy="446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voityk\Desktop\Воспитатель Рудницкая Е В\17502425847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964466"/>
            <a:ext cx="3190874" cy="450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60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oityk\Desktop\Воспитатель Рудницкая Е В\17502425847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95535"/>
            <a:ext cx="8911988" cy="657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29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EC21ACA-5070-46C9-839F-9C57D637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92" y="243527"/>
            <a:ext cx="8762215" cy="4743253"/>
          </a:xfrm>
        </p:spPr>
        <p:txBody>
          <a:bodyPr>
            <a:noAutofit/>
          </a:bodyPr>
          <a:lstStyle/>
          <a:p>
            <a:pPr marL="0" indent="3600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/>
              <a:t>Лето – замечательное время для реализации детьми своих творческих идей и фантазий. Ребята с большим удовольствием </a:t>
            </a:r>
            <a:r>
              <a:rPr lang="ru-RU" sz="2400" dirty="0" smtClean="0"/>
              <a:t>принимают </a:t>
            </a:r>
            <a:r>
              <a:rPr lang="ru-RU" sz="2400" dirty="0"/>
              <a:t>участие в конкурсах рисунков и поделок. Вместе с инструктором по труду дети </a:t>
            </a:r>
            <a:r>
              <a:rPr lang="ru-RU" sz="2400" dirty="0" smtClean="0"/>
              <a:t>учатся </a:t>
            </a:r>
            <a:r>
              <a:rPr lang="ru-RU" sz="2400" dirty="0"/>
              <a:t>работать с различными материалами и регулярно </a:t>
            </a:r>
            <a:r>
              <a:rPr lang="ru-RU" sz="2400" dirty="0" smtClean="0"/>
              <a:t>оформляются выставки </a:t>
            </a:r>
            <a:r>
              <a:rPr lang="ru-RU" sz="2400" dirty="0"/>
              <a:t>выполненных работ.</a:t>
            </a:r>
          </a:p>
        </p:txBody>
      </p:sp>
      <p:pic>
        <p:nvPicPr>
          <p:cNvPr id="5122" name="Picture 2" descr="C:\Users\voityk\Desktop\Воспитатель Рудницкая Е В\image-22-07-25-02-12-3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6" y="2019300"/>
            <a:ext cx="47053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voityk\Downloads\IMG_83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1738312"/>
            <a:ext cx="4067176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voityk\Desktop\Воспитатель Рудницкая Е В\17528345144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49" y="4138613"/>
            <a:ext cx="37623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46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voityk\Desktop\Воспитатель Рудницкая Е В\incollage_save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61926"/>
            <a:ext cx="8801100" cy="650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3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EC21ACA-5070-46C9-839F-9C57D637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60" y="672152"/>
            <a:ext cx="8762215" cy="1491005"/>
          </a:xfrm>
        </p:spPr>
        <p:txBody>
          <a:bodyPr>
            <a:noAutofit/>
          </a:bodyPr>
          <a:lstStyle/>
          <a:p>
            <a:pPr marL="0" indent="3600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2400" dirty="0" smtClean="0"/>
          </a:p>
          <a:p>
            <a:pPr marL="0" indent="3600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 smtClean="0"/>
              <a:t>Работа </a:t>
            </a:r>
            <a:r>
              <a:rPr lang="ru-RU" sz="2400" dirty="0" smtClean="0"/>
              <a:t>организована </a:t>
            </a:r>
            <a:r>
              <a:rPr lang="ru-RU" sz="2400" dirty="0"/>
              <a:t>в тесном сотрудничестве с КДЦ «Арлекино» и библиотекой, где для ребят </a:t>
            </a:r>
            <a:r>
              <a:rPr lang="ru-RU" sz="2400" dirty="0" smtClean="0"/>
              <a:t>организуются </a:t>
            </a:r>
            <a:r>
              <a:rPr lang="ru-RU" sz="2400" dirty="0"/>
              <a:t>увлекательные познавательно-игровые мероприятия. </a:t>
            </a:r>
          </a:p>
        </p:txBody>
      </p:sp>
      <p:pic>
        <p:nvPicPr>
          <p:cNvPr id="6146" name="Picture 2" descr="C:\Users\voityk\Desktop\Воспитатель Рудницкая Е В\Фото\image-07-08-24-11-5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2752725"/>
            <a:ext cx="432435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voityk\Downloads\incollage_sa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514600"/>
            <a:ext cx="44577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28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ED211BB-08E9-418F-9A96-FA9C32CA15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b="6170"/>
          <a:stretch/>
        </p:blipFill>
        <p:spPr>
          <a:xfrm>
            <a:off x="3524582" y="3243942"/>
            <a:ext cx="5322730" cy="334191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F7DA4F4-99E4-44E1-B9BA-DEA0A27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0"/>
          <a:stretch/>
        </p:blipFill>
        <p:spPr>
          <a:xfrm>
            <a:off x="3987538" y="232844"/>
            <a:ext cx="4859774" cy="29349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5C3D014-FC27-43A3-AB8C-21EF75333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1"/>
          <a:stretch/>
        </p:blipFill>
        <p:spPr>
          <a:xfrm>
            <a:off x="296687" y="232844"/>
            <a:ext cx="3615436" cy="29349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9A606F5-F07D-4A0C-82F6-B44C092B7C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1"/>
          <a:stretch/>
        </p:blipFill>
        <p:spPr>
          <a:xfrm>
            <a:off x="296687" y="3243941"/>
            <a:ext cx="3140279" cy="334191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405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EC21ACA-5070-46C9-839F-9C57D637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92" y="243527"/>
            <a:ext cx="8762215" cy="4743253"/>
          </a:xfrm>
        </p:spPr>
        <p:txBody>
          <a:bodyPr>
            <a:noAutofit/>
          </a:bodyPr>
          <a:lstStyle/>
          <a:p>
            <a:pPr marL="0" indent="3600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/>
              <a:t>Перед педагогическим коллективом </a:t>
            </a:r>
            <a:r>
              <a:rPr lang="ru-RU" sz="2400" dirty="0" smtClean="0"/>
              <a:t>стоит </a:t>
            </a:r>
            <a:r>
              <a:rPr lang="ru-RU" sz="2400" dirty="0"/>
              <a:t>задача формирования у детей коммуникативных навыков, создания и сохранения доброжелательной и комфортной обстановки для детей. Организованные мероприятия </a:t>
            </a:r>
            <a:r>
              <a:rPr lang="ru-RU" sz="2400" dirty="0" smtClean="0"/>
              <a:t>позволяют </a:t>
            </a:r>
            <a:r>
              <a:rPr lang="ru-RU" sz="2400" dirty="0"/>
              <a:t>затронуть все аспекты и направления воспитательной концепции.</a:t>
            </a:r>
          </a:p>
        </p:txBody>
      </p:sp>
      <p:pic>
        <p:nvPicPr>
          <p:cNvPr id="7170" name="Picture 2" descr="C:\Users\voityk\Desktop\Воспитатель Рудницкая Е В\Фото\image-07-08-24-11-40-4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62124"/>
            <a:ext cx="28479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voityk\Desktop\Воспитатель Рудницкая Е В\Фото\image-22-08-24-03-43-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1781174"/>
            <a:ext cx="299085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voityk\Desktop\Воспитатель Рудницкая Е В\Фото\image-22-08-24-03-44-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781174"/>
            <a:ext cx="25717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2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oityk\Desktop\Воспитатель Рудницкая Е В\Фото\incollage_s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00025"/>
            <a:ext cx="447675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voityk\Desktop\Воспитатель Рудницкая Е В\incollage_sa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1695450"/>
            <a:ext cx="4316878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03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EC21ACA-5070-46C9-839F-9C57D637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92" y="243528"/>
            <a:ext cx="8762215" cy="1334902"/>
          </a:xfrm>
        </p:spPr>
        <p:txBody>
          <a:bodyPr>
            <a:noAutofit/>
          </a:bodyPr>
          <a:lstStyle/>
          <a:p>
            <a:pPr marL="0" indent="3600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/>
              <a:t>Каждое запланированное дело </a:t>
            </a:r>
            <a:r>
              <a:rPr lang="ru-RU" sz="2400" dirty="0" smtClean="0"/>
              <a:t>создаёт </a:t>
            </a:r>
            <a:r>
              <a:rPr lang="ru-RU" sz="2400" dirty="0"/>
              <a:t>условия для развития и самореализации ребенка. Дети с большим интересом </a:t>
            </a:r>
            <a:r>
              <a:rPr lang="ru-RU" sz="2400" dirty="0" smtClean="0"/>
              <a:t>принимают </a:t>
            </a:r>
            <a:r>
              <a:rPr lang="ru-RU" sz="2400" dirty="0"/>
              <a:t>участие в разнообразных конкурсах, в ходе которых каждый </a:t>
            </a:r>
            <a:r>
              <a:rPr lang="ru-RU" sz="2400" dirty="0" smtClean="0"/>
              <a:t>может </a:t>
            </a:r>
            <a:r>
              <a:rPr lang="ru-RU" sz="2400" dirty="0"/>
              <a:t>не только показать себя, но и в </a:t>
            </a:r>
            <a:r>
              <a:rPr lang="ru-RU" sz="2400" dirty="0" smtClean="0"/>
              <a:t>себе раскрыть </a:t>
            </a:r>
            <a:r>
              <a:rPr lang="ru-RU" sz="2400" dirty="0"/>
              <a:t>новые таланты.</a:t>
            </a:r>
          </a:p>
        </p:txBody>
      </p:sp>
      <p:pic>
        <p:nvPicPr>
          <p:cNvPr id="9219" name="Picture 3" descr="C:\Users\voityk\Desktop\Воспитатель Рудницкая Е В\Фото\image-07-08-24-11-40-2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1752597"/>
            <a:ext cx="26289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voityk\Desktop\Воспитатель Рудницкая Е В\17520579993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752597"/>
            <a:ext cx="2981324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voityk\Desktop\Воспитатель Рудницкая Е В\17528345145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1743073"/>
            <a:ext cx="3162300" cy="485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44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2C2A5C-49B4-480D-A4B5-7CBFE80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4" y="198748"/>
            <a:ext cx="8050491" cy="109115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Актуальность программы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="" xmlns:a16="http://schemas.microsoft.com/office/drawing/2014/main" id="{92E82D17-B8C6-4279-AE8C-05DB22F8E450}"/>
              </a:ext>
            </a:extLst>
          </p:cNvPr>
          <p:cNvSpPr/>
          <p:nvPr/>
        </p:nvSpPr>
        <p:spPr>
          <a:xfrm>
            <a:off x="343187" y="1490893"/>
            <a:ext cx="8457622" cy="4077205"/>
          </a:xfrm>
          <a:prstGeom prst="rightArrow">
            <a:avLst>
              <a:gd name="adj1" fmla="val 53718"/>
              <a:gd name="adj2" fmla="val 6618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="" xmlns:a16="http://schemas.microsoft.com/office/drawing/2014/main" id="{51EB7D29-080E-4BB8-9FDA-EA3E56A5ABC3}"/>
              </a:ext>
            </a:extLst>
          </p:cNvPr>
          <p:cNvSpPr/>
          <p:nvPr/>
        </p:nvSpPr>
        <p:spPr>
          <a:xfrm>
            <a:off x="320838" y="1490893"/>
            <a:ext cx="3670379" cy="4077205"/>
          </a:xfrm>
          <a:custGeom>
            <a:avLst/>
            <a:gdLst>
              <a:gd name="connsiteX0" fmla="*/ 0 w 4060894"/>
              <a:gd name="connsiteY0" fmla="*/ 676829 h 5323114"/>
              <a:gd name="connsiteX1" fmla="*/ 676829 w 4060894"/>
              <a:gd name="connsiteY1" fmla="*/ 0 h 5323114"/>
              <a:gd name="connsiteX2" fmla="*/ 3384065 w 4060894"/>
              <a:gd name="connsiteY2" fmla="*/ 0 h 5323114"/>
              <a:gd name="connsiteX3" fmla="*/ 4060894 w 4060894"/>
              <a:gd name="connsiteY3" fmla="*/ 676829 h 5323114"/>
              <a:gd name="connsiteX4" fmla="*/ 4060894 w 4060894"/>
              <a:gd name="connsiteY4" fmla="*/ 4646285 h 5323114"/>
              <a:gd name="connsiteX5" fmla="*/ 3384065 w 4060894"/>
              <a:gd name="connsiteY5" fmla="*/ 5323114 h 5323114"/>
              <a:gd name="connsiteX6" fmla="*/ 676829 w 4060894"/>
              <a:gd name="connsiteY6" fmla="*/ 5323114 h 5323114"/>
              <a:gd name="connsiteX7" fmla="*/ 0 w 4060894"/>
              <a:gd name="connsiteY7" fmla="*/ 4646285 h 5323114"/>
              <a:gd name="connsiteX8" fmla="*/ 0 w 4060894"/>
              <a:gd name="connsiteY8" fmla="*/ 676829 h 5323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0894" h="5323114">
                <a:moveTo>
                  <a:pt x="0" y="676829"/>
                </a:moveTo>
                <a:cubicBezTo>
                  <a:pt x="0" y="303027"/>
                  <a:pt x="303027" y="0"/>
                  <a:pt x="676829" y="0"/>
                </a:cubicBezTo>
                <a:lnTo>
                  <a:pt x="3384065" y="0"/>
                </a:lnTo>
                <a:cubicBezTo>
                  <a:pt x="3757867" y="0"/>
                  <a:pt x="4060894" y="303027"/>
                  <a:pt x="4060894" y="676829"/>
                </a:cubicBezTo>
                <a:lnTo>
                  <a:pt x="4060894" y="4646285"/>
                </a:lnTo>
                <a:cubicBezTo>
                  <a:pt x="4060894" y="5020087"/>
                  <a:pt x="3757867" y="5323114"/>
                  <a:pt x="3384065" y="5323114"/>
                </a:cubicBezTo>
                <a:lnTo>
                  <a:pt x="676829" y="5323114"/>
                </a:lnTo>
                <a:cubicBezTo>
                  <a:pt x="303027" y="5323114"/>
                  <a:pt x="0" y="5020087"/>
                  <a:pt x="0" y="4646285"/>
                </a:cubicBezTo>
                <a:lnTo>
                  <a:pt x="0" y="67682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3007" tIns="263007" rIns="263007" bIns="263007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Рост асоциального поведения,  социального сиротства оказывают негативное влияние на духовно-нравственное развитие  детей. Особенно острой эта проблема становится в летнее время. Для успешной социальной адаптации ребенка необходимо организовать деятельность, которая поможет  ему реализовать себя.</a:t>
            </a: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="" xmlns:a16="http://schemas.microsoft.com/office/drawing/2014/main" id="{98FD3D2A-A0A9-4B3D-BD9F-4F246927A445}"/>
              </a:ext>
            </a:extLst>
          </p:cNvPr>
          <p:cNvSpPr/>
          <p:nvPr/>
        </p:nvSpPr>
        <p:spPr>
          <a:xfrm>
            <a:off x="4127193" y="1490893"/>
            <a:ext cx="4673616" cy="4077206"/>
          </a:xfrm>
          <a:custGeom>
            <a:avLst/>
            <a:gdLst>
              <a:gd name="connsiteX0" fmla="*/ 0 w 4060894"/>
              <a:gd name="connsiteY0" fmla="*/ 676829 h 5323114"/>
              <a:gd name="connsiteX1" fmla="*/ 676829 w 4060894"/>
              <a:gd name="connsiteY1" fmla="*/ 0 h 5323114"/>
              <a:gd name="connsiteX2" fmla="*/ 3384065 w 4060894"/>
              <a:gd name="connsiteY2" fmla="*/ 0 h 5323114"/>
              <a:gd name="connsiteX3" fmla="*/ 4060894 w 4060894"/>
              <a:gd name="connsiteY3" fmla="*/ 676829 h 5323114"/>
              <a:gd name="connsiteX4" fmla="*/ 4060894 w 4060894"/>
              <a:gd name="connsiteY4" fmla="*/ 4646285 h 5323114"/>
              <a:gd name="connsiteX5" fmla="*/ 3384065 w 4060894"/>
              <a:gd name="connsiteY5" fmla="*/ 5323114 h 5323114"/>
              <a:gd name="connsiteX6" fmla="*/ 676829 w 4060894"/>
              <a:gd name="connsiteY6" fmla="*/ 5323114 h 5323114"/>
              <a:gd name="connsiteX7" fmla="*/ 0 w 4060894"/>
              <a:gd name="connsiteY7" fmla="*/ 4646285 h 5323114"/>
              <a:gd name="connsiteX8" fmla="*/ 0 w 4060894"/>
              <a:gd name="connsiteY8" fmla="*/ 676829 h 5323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0894" h="5323114">
                <a:moveTo>
                  <a:pt x="0" y="676829"/>
                </a:moveTo>
                <a:cubicBezTo>
                  <a:pt x="0" y="303027"/>
                  <a:pt x="303027" y="0"/>
                  <a:pt x="676829" y="0"/>
                </a:cubicBezTo>
                <a:lnTo>
                  <a:pt x="3384065" y="0"/>
                </a:lnTo>
                <a:cubicBezTo>
                  <a:pt x="3757867" y="0"/>
                  <a:pt x="4060894" y="303027"/>
                  <a:pt x="4060894" y="676829"/>
                </a:cubicBezTo>
                <a:lnTo>
                  <a:pt x="4060894" y="4646285"/>
                </a:lnTo>
                <a:cubicBezTo>
                  <a:pt x="4060894" y="5020087"/>
                  <a:pt x="3757867" y="5323114"/>
                  <a:pt x="3384065" y="5323114"/>
                </a:cubicBezTo>
                <a:lnTo>
                  <a:pt x="676829" y="5323114"/>
                </a:lnTo>
                <a:cubicBezTo>
                  <a:pt x="303027" y="5323114"/>
                  <a:pt x="0" y="5020087"/>
                  <a:pt x="0" y="4646285"/>
                </a:cubicBezTo>
                <a:lnTo>
                  <a:pt x="0" y="67682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3007" tIns="263007" rIns="263007" bIns="263007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Программа предполагает проведение культурно-досуговых, спортивных и познавательных мероприятий, направленных на выработку стойких положительных жизненных ориентиров, смены психологического состояния, выработку необходимых социальных умений и навыков. Это  позволит организовать отдых детей в активной форме, оказать психологическую помощь тем, кто нуждается в коррекции эмоционального состояния.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0524F535-1833-4DFD-88C7-EC9C29DB9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74" y="4986780"/>
            <a:ext cx="2513264" cy="188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02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4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EC21ACA-5070-46C9-839F-9C57D637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92" y="243527"/>
            <a:ext cx="8762215" cy="4743253"/>
          </a:xfrm>
        </p:spPr>
        <p:txBody>
          <a:bodyPr>
            <a:noAutofit/>
          </a:bodyPr>
          <a:lstStyle/>
          <a:p>
            <a:pPr marL="0" indent="3600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/>
              <a:t>В течение каждой смены </a:t>
            </a:r>
            <a:r>
              <a:rPr lang="ru-RU" sz="2400" dirty="0" smtClean="0"/>
              <a:t>проводятся </a:t>
            </a:r>
            <a:r>
              <a:rPr lang="ru-RU" sz="2400" dirty="0"/>
              <a:t>тематические мероприятия, посвященные памятным и праздничным датам. В целях воспитания любви к родному краю и традициям с воспитанниками </a:t>
            </a:r>
            <a:r>
              <a:rPr lang="ru-RU" sz="2400" dirty="0" smtClean="0"/>
              <a:t>проводятся </a:t>
            </a:r>
            <a:r>
              <a:rPr lang="ru-RU" sz="2400" dirty="0"/>
              <a:t>тематические беседы. Ребята </a:t>
            </a:r>
            <a:r>
              <a:rPr lang="ru-RU" sz="2400" dirty="0" smtClean="0"/>
              <a:t>узнают </a:t>
            </a:r>
            <a:r>
              <a:rPr lang="ru-RU" sz="2400" dirty="0"/>
              <a:t>много нового об истории нашей страны. Очень красочно и зрелищно прошли мероприятия, посвященные Дню </a:t>
            </a:r>
            <a:r>
              <a:rPr lang="ru-RU" sz="2400" dirty="0" smtClean="0"/>
              <a:t>России, дню Флага России.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2352674"/>
            <a:ext cx="6105526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11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ABD1F82-1632-4482-BFE1-3D4311ABB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7" y="321565"/>
            <a:ext cx="3176016" cy="199709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A998451-2865-4209-93F2-C6C5CE3439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8" b="3689"/>
          <a:stretch/>
        </p:blipFill>
        <p:spPr>
          <a:xfrm>
            <a:off x="3570514" y="3733801"/>
            <a:ext cx="5276958" cy="28562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B00810B-9C25-4401-AAE8-AC495497BE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4489928"/>
            <a:ext cx="3176015" cy="21000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E9D0BFE-9AF1-429F-9C33-8E29ECC2AB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4" y="321565"/>
            <a:ext cx="5276958" cy="333603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F45D162-F1DF-43AD-A9E6-D27A0DFA72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4" y="2400729"/>
            <a:ext cx="3176016" cy="199709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1665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2C2A5C-49B4-480D-A4B5-7CBFE80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4" y="198748"/>
            <a:ext cx="8050491" cy="109115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Итоги работы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86B0E548-EB6E-4B5B-8CA9-1A12EB4B58E0}"/>
              </a:ext>
            </a:extLst>
          </p:cNvPr>
          <p:cNvSpPr/>
          <p:nvPr/>
        </p:nvSpPr>
        <p:spPr>
          <a:xfrm>
            <a:off x="608983" y="2905029"/>
            <a:ext cx="7926037" cy="5279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/>
              <a:t>с</a:t>
            </a:r>
            <a:r>
              <a:rPr lang="ru-RU" sz="2000" dirty="0" smtClean="0"/>
              <a:t>оздаются условия </a:t>
            </a:r>
            <a:r>
              <a:rPr lang="ru-RU" sz="2000" dirty="0"/>
              <a:t>для укрепления здоровья детей, формирования у них мотивации к здоровому образу жизни 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EDD76E19-BBD3-41CA-8B53-4FD1CA851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91" y="1289902"/>
            <a:ext cx="8762215" cy="1368458"/>
          </a:xfrm>
        </p:spPr>
        <p:txBody>
          <a:bodyPr>
            <a:noAutofit/>
          </a:bodyPr>
          <a:lstStyle/>
          <a:p>
            <a:pPr marL="0" indent="3600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/>
              <a:t>Задачи, поставленные </a:t>
            </a:r>
            <a:r>
              <a:rPr lang="ru-RU" sz="2400" dirty="0" smtClean="0"/>
              <a:t>при организации летних </a:t>
            </a:r>
            <a:r>
              <a:rPr lang="ru-RU" sz="2400" dirty="0" smtClean="0"/>
              <a:t>оздоровительных смен </a:t>
            </a:r>
            <a:r>
              <a:rPr lang="ru-RU" sz="2400" dirty="0"/>
              <a:t>на базе отделения дневного пребывания несовершеннолетних, </a:t>
            </a:r>
            <a:r>
              <a:rPr lang="ru-RU" sz="2400" dirty="0" smtClean="0"/>
              <a:t>выполняются </a:t>
            </a:r>
            <a:r>
              <a:rPr lang="ru-RU" sz="2400" dirty="0"/>
              <a:t>в результате слаженной работы воспитателей, </a:t>
            </a:r>
            <a:r>
              <a:rPr lang="ru-RU" sz="2400" dirty="0" smtClean="0"/>
              <a:t>специалистов и </a:t>
            </a:r>
            <a:r>
              <a:rPr lang="ru-RU" sz="2400" dirty="0"/>
              <a:t>самих детей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172F592-888B-4B3E-A681-BBEE398EC394}"/>
              </a:ext>
            </a:extLst>
          </p:cNvPr>
          <p:cNvSpPr/>
          <p:nvPr/>
        </p:nvSpPr>
        <p:spPr>
          <a:xfrm>
            <a:off x="608982" y="3541337"/>
            <a:ext cx="7926037" cy="5279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/>
              <a:t>организуется </a:t>
            </a:r>
            <a:r>
              <a:rPr lang="ru-RU" sz="2000" dirty="0"/>
              <a:t>работа по развитию познавательных и творческих способностей каждого ребенка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890B494-BDBE-4F11-AB9E-1524F35B3915}"/>
              </a:ext>
            </a:extLst>
          </p:cNvPr>
          <p:cNvSpPr/>
          <p:nvPr/>
        </p:nvSpPr>
        <p:spPr>
          <a:xfrm>
            <a:off x="608982" y="4177644"/>
            <a:ext cx="7926037" cy="105580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err="1" smtClean="0"/>
              <a:t>проведится</a:t>
            </a:r>
            <a:r>
              <a:rPr lang="ru-RU" sz="2000" dirty="0" smtClean="0"/>
              <a:t> </a:t>
            </a:r>
            <a:r>
              <a:rPr lang="ru-RU" sz="2000" dirty="0"/>
              <a:t>психолого-педагогическая диагностика психоэмоционального состояния воспитанников с целью оказания им своевременной помощи и поддержки посредством консультативной и коррекционно-развивающей деятельности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C33A3018-4F54-4150-A34E-60E748BD7880}"/>
              </a:ext>
            </a:extLst>
          </p:cNvPr>
          <p:cNvSpPr/>
          <p:nvPr/>
        </p:nvSpPr>
        <p:spPr>
          <a:xfrm>
            <a:off x="608981" y="5341856"/>
            <a:ext cx="7926037" cy="5279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smtClean="0"/>
              <a:t>создаются </a:t>
            </a:r>
            <a:r>
              <a:rPr lang="ru-RU" sz="2000" dirty="0"/>
              <a:t>психологически комфортные условия для развития коммуникативной компетенции у детей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D379EE8-2C69-47FC-8136-2E342E63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74" y="4986780"/>
            <a:ext cx="2513264" cy="188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2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2C2A5C-49B4-480D-A4B5-7CBFE80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4" y="198748"/>
            <a:ext cx="8050491" cy="109115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Преимущества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EC21ACA-5070-46C9-839F-9C57D637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696" y="1195633"/>
            <a:ext cx="8193549" cy="2942734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dirty="0"/>
              <a:t>доступность отдыха для детей, нуждающихся в социальном обслуживании, испытывающих трудности в социальной адаптации,</a:t>
            </a:r>
          </a:p>
          <a:p>
            <a:pPr marL="342900" indent="-3429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dirty="0" err="1"/>
              <a:t>малозатратность</a:t>
            </a:r>
            <a:r>
              <a:rPr lang="ru-RU" dirty="0"/>
              <a:t> отдыха и оздоровления, </a:t>
            </a:r>
          </a:p>
          <a:p>
            <a:pPr marL="342900" indent="-3429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dirty="0"/>
              <a:t>оздоровление, занятость детей в летний период  без отрыва от семьи, </a:t>
            </a:r>
          </a:p>
          <a:p>
            <a:pPr marL="342900" indent="-3429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dirty="0"/>
              <a:t>использование имеющейся материально-технической базы и творческого потенциала педагогических кадров, </a:t>
            </a:r>
          </a:p>
          <a:p>
            <a:pPr marL="342900" indent="-3429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dirty="0"/>
              <a:t>отдых и оздоровление в привычной климатической зоне.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B9E73E55-368E-42F1-91D8-A80AC47E8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1" b="10219"/>
          <a:stretch/>
        </p:blipFill>
        <p:spPr bwMode="auto">
          <a:xfrm>
            <a:off x="2130095" y="3540000"/>
            <a:ext cx="4883807" cy="303967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D379EE8-2C69-47FC-8136-2E342E63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74" y="4986780"/>
            <a:ext cx="2513264" cy="188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33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oityk\Downloads\image-21-06-24-03-05-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96" y="2960673"/>
            <a:ext cx="6096000" cy="365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2C2A5C-49B4-480D-A4B5-7CBFE80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4" y="198748"/>
            <a:ext cx="8050491" cy="109115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Цель программы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EC21ACA-5070-46C9-839F-9C57D637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589" y="1289901"/>
            <a:ext cx="7932656" cy="1745530"/>
          </a:xfrm>
          <a:ln w="38100">
            <a:noFill/>
          </a:ln>
        </p:spPr>
        <p:txBody>
          <a:bodyPr>
            <a:noAutofit/>
          </a:bodyPr>
          <a:lstStyle/>
          <a:p>
            <a:pPr marL="0" indent="360000" algn="just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200" dirty="0"/>
              <a:t>Организация летнего оздоровительного отдыха несовершеннолетних, посредством включения в разнообразную деятельность, способствующую  социализации и повышению адаптивного потенциала, творческой самореализации детей и подростков, испытывающих трудности в социальной адаптации.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D379EE8-2C69-47FC-8136-2E342E63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74" y="4986780"/>
            <a:ext cx="2513264" cy="188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2C2A5C-49B4-480D-A4B5-7CBFE80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4" y="198748"/>
            <a:ext cx="8050491" cy="109115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Принципы программы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632F07D-E9C4-4C3F-A4F9-5C0A84E21F30}"/>
              </a:ext>
            </a:extLst>
          </p:cNvPr>
          <p:cNvSpPr/>
          <p:nvPr/>
        </p:nvSpPr>
        <p:spPr>
          <a:xfrm>
            <a:off x="838986" y="1289901"/>
            <a:ext cx="7466029" cy="7918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Принцип гуманизации отношений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2B8A4BD-1261-422C-ADC6-A84FFB490776}"/>
              </a:ext>
            </a:extLst>
          </p:cNvPr>
          <p:cNvSpPr/>
          <p:nvPr/>
        </p:nvSpPr>
        <p:spPr>
          <a:xfrm>
            <a:off x="838985" y="2289142"/>
            <a:ext cx="7466029" cy="7918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Принцип демократичности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FE1A73B8-14E2-4539-A84E-6318843FEEF3}"/>
              </a:ext>
            </a:extLst>
          </p:cNvPr>
          <p:cNvSpPr/>
          <p:nvPr/>
        </p:nvSpPr>
        <p:spPr>
          <a:xfrm>
            <a:off x="838984" y="3288383"/>
            <a:ext cx="7466029" cy="7918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Принцип самореализации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0E857406-5316-47E7-82D7-9BB4FC9BD008}"/>
              </a:ext>
            </a:extLst>
          </p:cNvPr>
          <p:cNvSpPr/>
          <p:nvPr/>
        </p:nvSpPr>
        <p:spPr>
          <a:xfrm>
            <a:off x="838983" y="4287624"/>
            <a:ext cx="7466029" cy="7918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chemeClr val="accent1"/>
                </a:solidFill>
              </a:rPr>
              <a:t>Принцип коллективной творческой деятельности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B6A27B11-3E40-4C51-8D69-D8953F64F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74" y="4986780"/>
            <a:ext cx="2513264" cy="188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08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трелка: вправо 19">
            <a:extLst>
              <a:ext uri="{FF2B5EF4-FFF2-40B4-BE49-F238E27FC236}">
                <a16:creationId xmlns="" xmlns:a16="http://schemas.microsoft.com/office/drawing/2014/main" id="{A31B76EA-921A-4F37-A0CC-4A4FE27A8A89}"/>
              </a:ext>
            </a:extLst>
          </p:cNvPr>
          <p:cNvSpPr/>
          <p:nvPr/>
        </p:nvSpPr>
        <p:spPr>
          <a:xfrm>
            <a:off x="321124" y="1244337"/>
            <a:ext cx="8501743" cy="2597534"/>
          </a:xfrm>
          <a:prstGeom prst="rightArrow">
            <a:avLst>
              <a:gd name="adj1" fmla="val 59836"/>
              <a:gd name="adj2" fmla="val 887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="" xmlns:a16="http://schemas.microsoft.com/office/drawing/2014/main" id="{C2A7E4F4-A545-45D1-929E-92119AD1282D}"/>
              </a:ext>
            </a:extLst>
          </p:cNvPr>
          <p:cNvSpPr/>
          <p:nvPr/>
        </p:nvSpPr>
        <p:spPr>
          <a:xfrm flipH="1">
            <a:off x="321122" y="3562532"/>
            <a:ext cx="8501745" cy="2597533"/>
          </a:xfrm>
          <a:prstGeom prst="rightArrow">
            <a:avLst>
              <a:gd name="adj1" fmla="val 59836"/>
              <a:gd name="adj2" fmla="val 887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="" xmlns:a16="http://schemas.microsoft.com/office/drawing/2014/main" id="{BA75210B-9EFF-423A-8DC1-EEABC045B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606127"/>
              </p:ext>
            </p:extLst>
          </p:nvPr>
        </p:nvGraphicFramePr>
        <p:xfrm>
          <a:off x="321126" y="613094"/>
          <a:ext cx="8501744" cy="570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0872">
                  <a:extLst>
                    <a:ext uri="{9D8B030D-6E8A-4147-A177-3AD203B41FA5}">
                      <a16:colId xmlns="" xmlns:a16="http://schemas.microsoft.com/office/drawing/2014/main" val="2576817266"/>
                    </a:ext>
                  </a:extLst>
                </a:gridCol>
                <a:gridCol w="4250872">
                  <a:extLst>
                    <a:ext uri="{9D8B030D-6E8A-4147-A177-3AD203B41FA5}">
                      <a16:colId xmlns="" xmlns:a16="http://schemas.microsoft.com/office/drawing/2014/main" val="1049327472"/>
                    </a:ext>
                  </a:extLst>
                </a:gridCol>
              </a:tblGrid>
              <a:tr h="512947">
                <a:tc>
                  <a:txBody>
                    <a:bodyPr/>
                    <a:lstStyle/>
                    <a:p>
                      <a:pPr algn="ctr"/>
                      <a:r>
                        <a:rPr lang="ru-RU" sz="2400" spc="-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Задачи программы</a:t>
                      </a:r>
                    </a:p>
                  </a:txBody>
                  <a:tcPr anchor="ctr">
                    <a:solidFill>
                      <a:srgbClr val="FFEDA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spc="-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Ожидаемые результаты</a:t>
                      </a:r>
                    </a:p>
                  </a:txBody>
                  <a:tcPr anchor="ctr">
                    <a:solidFill>
                      <a:srgbClr val="FFEDA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4560936"/>
                  </a:ext>
                </a:extLst>
              </a:tr>
              <a:tr h="772886">
                <a:tc>
                  <a:txBody>
                    <a:bodyPr/>
                    <a:lstStyle/>
                    <a:p>
                      <a:r>
                        <a:rPr lang="ru-RU" sz="1900" spc="-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Организовать интересный оздоровительный отдых детей </a:t>
                      </a:r>
                    </a:p>
                  </a:txBody>
                  <a:tcPr anchor="ctr">
                    <a:solidFill>
                      <a:srgbClr val="FFEDA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spc="-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Организация отдыха и оздоровления  детей и подростков в  активной форме</a:t>
                      </a:r>
                    </a:p>
                  </a:txBody>
                  <a:tcPr anchor="ctr">
                    <a:solidFill>
                      <a:srgbClr val="FFEDA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1297414"/>
                  </a:ext>
                </a:extLst>
              </a:tr>
              <a:tr h="730431">
                <a:tc>
                  <a:txBody>
                    <a:bodyPr/>
                    <a:lstStyle/>
                    <a:p>
                      <a:r>
                        <a:rPr lang="ru-RU" sz="1900" spc="-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Исследовать установки и творческие ожидания несовершеннолетних в процессе  оздоровительной смены. </a:t>
                      </a:r>
                    </a:p>
                  </a:txBody>
                  <a:tcPr anchor="ctr">
                    <a:solidFill>
                      <a:srgbClr val="FFEDA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spc="-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Осуществление диагностических мероприятий, определение существующих проблем</a:t>
                      </a:r>
                    </a:p>
                  </a:txBody>
                  <a:tcPr anchor="ctr">
                    <a:solidFill>
                      <a:srgbClr val="FFEDA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3767655"/>
                  </a:ext>
                </a:extLst>
              </a:tr>
              <a:tr h="888587">
                <a:tc>
                  <a:txBody>
                    <a:bodyPr/>
                    <a:lstStyle/>
                    <a:p>
                      <a:r>
                        <a:rPr lang="ru-RU" sz="1900" spc="-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Обеспечить развитие коммуникативных навыков,  позитивных интересов, познавательных и творческих способностей.</a:t>
                      </a:r>
                    </a:p>
                  </a:txBody>
                  <a:tcPr anchor="ctr">
                    <a:solidFill>
                      <a:srgbClr val="FFEDA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spc="-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Приобретение детьми навыков коммуникации, удовлетворение интересов и потребностей ребенка, творческая самореализация.</a:t>
                      </a:r>
                    </a:p>
                  </a:txBody>
                  <a:tcPr anchor="ctr">
                    <a:solidFill>
                      <a:srgbClr val="FFEDA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8990369"/>
                  </a:ext>
                </a:extLst>
              </a:tr>
              <a:tr h="1017501">
                <a:tc>
                  <a:txBody>
                    <a:bodyPr/>
                    <a:lstStyle/>
                    <a:p>
                      <a:r>
                        <a:rPr lang="ru-RU" sz="1900" spc="-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Организовать и провести цикл мероприятий направленных на активизацию личностного потенциала, формирование у  детей мотивации к здоровому образу жизни. </a:t>
                      </a:r>
                    </a:p>
                  </a:txBody>
                  <a:tcPr anchor="ctr">
                    <a:solidFill>
                      <a:srgbClr val="FFEDA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spc="-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Личностный рост участников смены, приобретение детьми положительного опыта социального поведения ,  мотивации к здоровому образу жизни. </a:t>
                      </a:r>
                    </a:p>
                  </a:txBody>
                  <a:tcPr anchor="ctr">
                    <a:solidFill>
                      <a:srgbClr val="FFEDA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64837433"/>
                  </a:ext>
                </a:extLst>
              </a:tr>
              <a:tr h="514432">
                <a:tc>
                  <a:txBody>
                    <a:bodyPr/>
                    <a:lstStyle/>
                    <a:p>
                      <a:r>
                        <a:rPr lang="ru-RU" sz="1900" spc="-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Проанализировать эффективность проведенных мероприятий. </a:t>
                      </a:r>
                    </a:p>
                  </a:txBody>
                  <a:tcPr anchor="ctr">
                    <a:solidFill>
                      <a:srgbClr val="FFEDA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spc="-1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Определение уровня эффективности  реализации программы. </a:t>
                      </a:r>
                    </a:p>
                  </a:txBody>
                  <a:tcPr anchor="ctr">
                    <a:solidFill>
                      <a:srgbClr val="FFEDA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95601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146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2C2A5C-49B4-480D-A4B5-7CBFE80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4" y="198748"/>
            <a:ext cx="8050491" cy="109115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Направления деятельности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632F07D-E9C4-4C3F-A4F9-5C0A84E21F30}"/>
              </a:ext>
            </a:extLst>
          </p:cNvPr>
          <p:cNvSpPr/>
          <p:nvPr/>
        </p:nvSpPr>
        <p:spPr>
          <a:xfrm>
            <a:off x="838986" y="1289901"/>
            <a:ext cx="7466029" cy="58603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Оздоровительное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2B8A4BD-1261-422C-ADC6-A84FFB490776}"/>
              </a:ext>
            </a:extLst>
          </p:cNvPr>
          <p:cNvSpPr/>
          <p:nvPr/>
        </p:nvSpPr>
        <p:spPr>
          <a:xfrm>
            <a:off x="838983" y="2027155"/>
            <a:ext cx="7466029" cy="58603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Психологическое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FE1A73B8-14E2-4539-A84E-6318843FEEF3}"/>
              </a:ext>
            </a:extLst>
          </p:cNvPr>
          <p:cNvSpPr/>
          <p:nvPr/>
        </p:nvSpPr>
        <p:spPr>
          <a:xfrm>
            <a:off x="838982" y="2764409"/>
            <a:ext cx="7466029" cy="58603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Социально-нравственное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0E857406-5316-47E7-82D7-9BB4FC9BD008}"/>
              </a:ext>
            </a:extLst>
          </p:cNvPr>
          <p:cNvSpPr/>
          <p:nvPr/>
        </p:nvSpPr>
        <p:spPr>
          <a:xfrm>
            <a:off x="838981" y="3501663"/>
            <a:ext cx="7466029" cy="58603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chemeClr val="accent1"/>
                </a:solidFill>
              </a:rPr>
              <a:t>Познавательное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DF38193-831B-4EE5-99EE-70E0F1A989B4}"/>
              </a:ext>
            </a:extLst>
          </p:cNvPr>
          <p:cNvSpPr/>
          <p:nvPr/>
        </p:nvSpPr>
        <p:spPr>
          <a:xfrm>
            <a:off x="838981" y="4238917"/>
            <a:ext cx="7466029" cy="58603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chemeClr val="accent1"/>
                </a:solidFill>
              </a:rPr>
              <a:t>Патриотическое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A65F622-6C46-41EF-B7F2-50B9FE72FE75}"/>
              </a:ext>
            </a:extLst>
          </p:cNvPr>
          <p:cNvSpPr/>
          <p:nvPr/>
        </p:nvSpPr>
        <p:spPr>
          <a:xfrm>
            <a:off x="838985" y="4980489"/>
            <a:ext cx="7466029" cy="58603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chemeClr val="accent1"/>
                </a:solidFill>
              </a:rPr>
              <a:t>Творческое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07D0DCE9-9C9C-465A-8D21-8DDCA4FE8FA7}"/>
              </a:ext>
            </a:extLst>
          </p:cNvPr>
          <p:cNvSpPr/>
          <p:nvPr/>
        </p:nvSpPr>
        <p:spPr>
          <a:xfrm>
            <a:off x="838985" y="5722061"/>
            <a:ext cx="7466029" cy="58603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chemeClr val="accent1"/>
                </a:solidFill>
              </a:rPr>
              <a:t>Досуговое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B6A27B11-3E40-4C51-8D69-D8953F64F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74" y="4986780"/>
            <a:ext cx="2513264" cy="188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6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16" grpId="0" animBg="1"/>
      <p:bldP spid="8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2C2A5C-49B4-480D-A4B5-7CBFE80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4" y="198748"/>
            <a:ext cx="8050491" cy="109115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Формы работы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86B0E548-EB6E-4B5B-8CA9-1A12EB4B58E0}"/>
              </a:ext>
            </a:extLst>
          </p:cNvPr>
          <p:cNvSpPr/>
          <p:nvPr/>
        </p:nvSpPr>
        <p:spPr>
          <a:xfrm>
            <a:off x="608982" y="1289901"/>
            <a:ext cx="7926037" cy="109115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b="1" dirty="0"/>
              <a:t>Организационные: </a:t>
            </a:r>
          </a:p>
          <a:p>
            <a:pPr marL="114300" lvl="1" indent="-11430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2000" dirty="0"/>
              <a:t>собрание, консультирование, обучение, тренинг, деловая игра, день открытых дверей, тематический сбор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ED6F2EAA-7F43-46F0-8455-4FA7A2EC276F}"/>
              </a:ext>
            </a:extLst>
          </p:cNvPr>
          <p:cNvSpPr/>
          <p:nvPr/>
        </p:nvSpPr>
        <p:spPr>
          <a:xfrm>
            <a:off x="608979" y="2491576"/>
            <a:ext cx="7926037" cy="82690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b="1" dirty="0"/>
              <a:t>Диагностические:</a:t>
            </a:r>
          </a:p>
          <a:p>
            <a:pPr marL="114300" lvl="1" indent="-11430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2000" dirty="0"/>
              <a:t>тестирование, анкетирование, наблюдение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88C0FD1C-5706-4861-8876-608F4E26BD89}"/>
              </a:ext>
            </a:extLst>
          </p:cNvPr>
          <p:cNvSpPr/>
          <p:nvPr/>
        </p:nvSpPr>
        <p:spPr>
          <a:xfrm>
            <a:off x="608980" y="3429002"/>
            <a:ext cx="7926037" cy="154554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b="1" dirty="0"/>
              <a:t>Практические:</a:t>
            </a:r>
          </a:p>
          <a:p>
            <a:pPr marL="114300" lvl="1" indent="-11430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2000" dirty="0"/>
              <a:t>подвижные игры, соревнования, тематические беседы, конкурсы стихов, рисунков, поделок, концерты, ярмарки идей, выставки, театрализованные представления, игровые программы, викторины, творческие мастерские, просмотр фильмов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C5C74576-7F64-4DCA-A67C-D9A74A5F54A4}"/>
              </a:ext>
            </a:extLst>
          </p:cNvPr>
          <p:cNvSpPr/>
          <p:nvPr/>
        </p:nvSpPr>
        <p:spPr>
          <a:xfrm>
            <a:off x="608979" y="5085073"/>
            <a:ext cx="7926037" cy="82690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b="1" dirty="0"/>
              <a:t>Аналитические: </a:t>
            </a:r>
          </a:p>
          <a:p>
            <a:pPr marL="114300" lvl="1" indent="-11430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2000" dirty="0"/>
              <a:t>опрос, анализ, оценка эффективности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D379EE8-2C69-47FC-8136-2E342E63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74" y="4986780"/>
            <a:ext cx="2513264" cy="188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9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2C2A5C-49B4-480D-A4B5-7CBFE80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2" y="179109"/>
            <a:ext cx="8050491" cy="109115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Режим дня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="" xmlns:a16="http://schemas.microsoft.com/office/drawing/2014/main" id="{C1AAB72E-557D-428B-B5F0-4929A6347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337707"/>
              </p:ext>
            </p:extLst>
          </p:nvPr>
        </p:nvGraphicFramePr>
        <p:xfrm>
          <a:off x="683440" y="1270262"/>
          <a:ext cx="7777113" cy="505126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16579">
                  <a:extLst>
                    <a:ext uri="{9D8B030D-6E8A-4147-A177-3AD203B41FA5}">
                      <a16:colId xmlns="" xmlns:a16="http://schemas.microsoft.com/office/drawing/2014/main" val="194201099"/>
                    </a:ext>
                  </a:extLst>
                </a:gridCol>
                <a:gridCol w="2060534">
                  <a:extLst>
                    <a:ext uri="{9D8B030D-6E8A-4147-A177-3AD203B41FA5}">
                      <a16:colId xmlns="" xmlns:a16="http://schemas.microsoft.com/office/drawing/2014/main" val="183957908"/>
                    </a:ext>
                  </a:extLst>
                </a:gridCol>
              </a:tblGrid>
              <a:tr h="440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/>
                          </a:solidFill>
                          <a:effectLst/>
                        </a:rPr>
                        <a:t>Элементы режима дня</a:t>
                      </a:r>
                      <a:endParaRPr lang="ru-RU" sz="2400" b="1" dirty="0">
                        <a:solidFill>
                          <a:schemeClr val="accent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/>
                          </a:solidFill>
                          <a:effectLst/>
                        </a:rPr>
                        <a:t>Время</a:t>
                      </a:r>
                      <a:endParaRPr lang="ru-RU" sz="2400" b="1" dirty="0">
                        <a:solidFill>
                          <a:schemeClr val="accent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1818778"/>
                  </a:ext>
                </a:extLst>
              </a:tr>
              <a:tr h="440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Сбор детей (на свежем воздухе)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09.00 – 09.15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159568"/>
                  </a:ext>
                </a:extLst>
              </a:tr>
              <a:tr h="440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Утренняя гимнастика (на свежем воздухе)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09.15 – 09.30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0417706"/>
                  </a:ext>
                </a:extLst>
              </a:tr>
              <a:tr h="440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Утренняя линейка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09.30 - 09.40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6495064"/>
                  </a:ext>
                </a:extLst>
              </a:tr>
              <a:tr h="440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Игры по интересам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09.40 - 10.00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761726"/>
                  </a:ext>
                </a:extLst>
              </a:tr>
              <a:tr h="440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Завтрак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10.00 - 10.30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83317010"/>
                  </a:ext>
                </a:extLst>
              </a:tr>
              <a:tr h="854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Работа кружков по интересам, общественно-полезный труд, познавательные мероприятия, социально-психологические тренинги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10.30 - 12.30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1426640"/>
                  </a:ext>
                </a:extLst>
              </a:tr>
              <a:tr h="569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Подвижные игры, игры на свежем воздухе, оздоровительные процедуры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12.30 – </a:t>
                      </a:r>
                      <a:r>
                        <a:rPr lang="ru-RU" sz="2000" b="1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13.00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3373761"/>
                  </a:ext>
                </a:extLst>
              </a:tr>
              <a:tr h="440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Обед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13.00 </a:t>
                      </a:r>
                      <a:r>
                        <a:rPr lang="ru-RU" sz="20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2000" b="1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13.30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143847"/>
                  </a:ext>
                </a:extLst>
              </a:tr>
              <a:tr h="440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Досуговые мероприятия, занятия по интересам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13.30 </a:t>
                      </a:r>
                      <a:r>
                        <a:rPr lang="ru-RU" sz="20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ru-RU" sz="2000" b="1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14.00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343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51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Базис">
  <a:themeElements>
    <a:clrScheme name="Другая 3">
      <a:dk1>
        <a:srgbClr val="6E1E4E"/>
      </a:dk1>
      <a:lt1>
        <a:sysClr val="window" lastClr="FFFFFF"/>
      </a:lt1>
      <a:dk2>
        <a:srgbClr val="69676D"/>
      </a:dk2>
      <a:lt2>
        <a:srgbClr val="C9C2D1"/>
      </a:lt2>
      <a:accent1>
        <a:srgbClr val="6E1E4E"/>
      </a:accent1>
      <a:accent2>
        <a:srgbClr val="B367FF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898</TotalTime>
  <Words>898</Words>
  <Application>Microsoft Office PowerPoint</Application>
  <PresentationFormat>Экран (4:3)</PresentationFormat>
  <Paragraphs>108</Paragraphs>
  <Slides>22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Базис</vt:lpstr>
      <vt:lpstr>«путешествие по России за 21 день»</vt:lpstr>
      <vt:lpstr>Актуальность программы</vt:lpstr>
      <vt:lpstr>Преимущества</vt:lpstr>
      <vt:lpstr>Цель программы</vt:lpstr>
      <vt:lpstr>Принципы программы</vt:lpstr>
      <vt:lpstr>Презентация PowerPoint</vt:lpstr>
      <vt:lpstr>Направления деятельности</vt:lpstr>
      <vt:lpstr>Формы работы</vt:lpstr>
      <vt:lpstr>Режим дня</vt:lpstr>
      <vt:lpstr>Реализация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работы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«РАДУГА ДЕТСТВА»</dc:title>
  <dc:creator>Мария Лютина</dc:creator>
  <cp:lastModifiedBy>Ольга Вениаминовна Сержанюк</cp:lastModifiedBy>
  <cp:revision>72</cp:revision>
  <dcterms:created xsi:type="dcterms:W3CDTF">2020-04-03T07:49:37Z</dcterms:created>
  <dcterms:modified xsi:type="dcterms:W3CDTF">2025-07-29T11:25:03Z</dcterms:modified>
</cp:coreProperties>
</file>