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</p:sldMasterIdLst>
  <p:notesMasterIdLst>
    <p:notesMasterId r:id="rId16"/>
  </p:notes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5" r:id="rId11"/>
    <p:sldId id="286" r:id="rId12"/>
    <p:sldId id="287" r:id="rId13"/>
    <p:sldId id="288" r:id="rId14"/>
    <p:sldId id="282" r:id="rId15"/>
  </p:sldIdLst>
  <p:sldSz cx="12204700" cy="6858000"/>
  <p:notesSz cx="122047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CC00"/>
    <a:srgbClr val="FFFFCC"/>
    <a:srgbClr val="CCFF99"/>
    <a:srgbClr val="CCFFCC"/>
    <a:srgbClr val="99FF99"/>
    <a:srgbClr val="FFCCFF"/>
    <a:srgbClr val="E3AFFB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2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13563" y="0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1C3DE-4AA7-40E2-8998-4A3D6BAD263E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3175" y="514350"/>
            <a:ext cx="45783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20788" y="3257550"/>
            <a:ext cx="9763125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13563" y="6513513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89569-C202-45F4-BBCB-903A0D8CA9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68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89569-C202-45F4-BBCB-903A0D8CA98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48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941" y="1371600"/>
            <a:ext cx="10479769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941" y="3228536"/>
            <a:ext cx="10483837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8407" y="914401"/>
            <a:ext cx="2746058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235" y="914401"/>
            <a:ext cx="8034761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73" y="1316736"/>
            <a:ext cx="10373995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73" y="2704664"/>
            <a:ext cx="10373995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235" y="1920085"/>
            <a:ext cx="539040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056" y="1920085"/>
            <a:ext cx="539040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35" y="1855248"/>
            <a:ext cx="5392529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9819" y="1859758"/>
            <a:ext cx="5394647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10235" y="2514600"/>
            <a:ext cx="5392529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819" y="2514600"/>
            <a:ext cx="539464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1085936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353" y="514352"/>
            <a:ext cx="366141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5353" y="1676400"/>
            <a:ext cx="366141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71699" y="1676400"/>
            <a:ext cx="682276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5401" y="1108077"/>
            <a:ext cx="7017703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83295" y="5359769"/>
            <a:ext cx="207480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647" y="1176997"/>
            <a:ext cx="2953537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647" y="2828785"/>
            <a:ext cx="2949469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80818" y="6356351"/>
            <a:ext cx="81364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52565" y="1199517"/>
            <a:ext cx="6163374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13" y="5816600"/>
            <a:ext cx="12230126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8085" y="6219826"/>
            <a:ext cx="635661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13" y="-7144"/>
            <a:ext cx="12230126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8085" y="-7143"/>
            <a:ext cx="635661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10235" y="1935480"/>
            <a:ext cx="1098423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10235" y="6356351"/>
            <a:ext cx="284776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9704" y="6356351"/>
            <a:ext cx="4475057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77407" y="6356351"/>
            <a:ext cx="101705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25382" y="202408"/>
            <a:ext cx="1225348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711" y="1447488"/>
            <a:ext cx="3949065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195" algn="ctr">
              <a:lnSpc>
                <a:spcPts val="1600"/>
              </a:lnSpc>
              <a:spcBef>
                <a:spcPts val="100"/>
              </a:spcBef>
            </a:pPr>
            <a:r>
              <a:rPr sz="1400" b="1" spc="-15" dirty="0">
                <a:latin typeface="Times New Roman"/>
                <a:cs typeface="Times New Roman"/>
              </a:rPr>
              <a:t>Бюджетное</a:t>
            </a:r>
            <a:r>
              <a:rPr sz="1400" b="1" spc="-6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учреждение</a:t>
            </a: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ts val="1515"/>
              </a:lnSpc>
            </a:pPr>
            <a:r>
              <a:rPr sz="1400" b="1" spc="-10" dirty="0">
                <a:latin typeface="Times New Roman"/>
                <a:cs typeface="Times New Roman"/>
              </a:rPr>
              <a:t>Ханты-Мансийского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endParaRPr lang="ru-RU" sz="1400" b="1" spc="20" dirty="0">
              <a:latin typeface="Times New Roman"/>
              <a:cs typeface="Times New Roman"/>
            </a:endParaRPr>
          </a:p>
          <a:p>
            <a:pPr algn="ctr">
              <a:lnSpc>
                <a:spcPts val="1515"/>
              </a:lnSpc>
            </a:pPr>
            <a:r>
              <a:rPr sz="1400" b="1" spc="-15" dirty="0">
                <a:latin typeface="Times New Roman"/>
                <a:cs typeface="Times New Roman"/>
              </a:rPr>
              <a:t>автономного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округа</a:t>
            </a:r>
            <a:r>
              <a:rPr lang="ru-RU" sz="1400" b="1" spc="-5" dirty="0">
                <a:latin typeface="Times New Roman"/>
                <a:cs typeface="Times New Roman"/>
              </a:rPr>
              <a:t> – </a:t>
            </a:r>
            <a:r>
              <a:rPr sz="1400" b="1" spc="-5" dirty="0">
                <a:latin typeface="Times New Roman"/>
                <a:cs typeface="Times New Roman"/>
              </a:rPr>
              <a:t>Югры</a:t>
            </a:r>
            <a:r>
              <a:rPr lang="ru-RU" sz="1400" b="1" spc="-5" dirty="0">
                <a:latin typeface="Times New Roman"/>
                <a:cs typeface="Times New Roman"/>
              </a:rPr>
              <a:t> </a:t>
            </a:r>
            <a:endParaRPr sz="1400" dirty="0">
              <a:latin typeface="Times New Roman"/>
              <a:cs typeface="Times New Roman"/>
            </a:endParaRPr>
          </a:p>
          <a:p>
            <a:pPr marL="379095" marR="373380" indent="-42545" algn="ctr">
              <a:lnSpc>
                <a:spcPts val="1510"/>
              </a:lnSpc>
              <a:spcBef>
                <a:spcPts val="105"/>
              </a:spcBef>
            </a:pPr>
            <a:r>
              <a:rPr sz="1400" b="1" spc="-5" dirty="0">
                <a:latin typeface="Times New Roman"/>
                <a:cs typeface="Times New Roman"/>
              </a:rPr>
              <a:t>«Мегионский </a:t>
            </a:r>
            <a:r>
              <a:rPr sz="1400" b="1" spc="-10" dirty="0">
                <a:latin typeface="Times New Roman"/>
                <a:cs typeface="Times New Roman"/>
              </a:rPr>
              <a:t>комплексный </a:t>
            </a:r>
            <a:r>
              <a:rPr sz="1400" b="1" dirty="0">
                <a:latin typeface="Times New Roman"/>
                <a:cs typeface="Times New Roman"/>
              </a:rPr>
              <a:t>центр 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социального обслуживания населения»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711" y="6019550"/>
            <a:ext cx="3858507" cy="616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5415" marR="5080" indent="-1403350">
              <a:lnSpc>
                <a:spcPct val="149300"/>
              </a:lnSpc>
              <a:spcBef>
                <a:spcPts val="100"/>
              </a:spcBef>
            </a:pPr>
            <a:r>
              <a:rPr sz="1400" spc="-5" dirty="0">
                <a:latin typeface="Times New Roman"/>
                <a:cs typeface="Times New Roman"/>
              </a:rPr>
              <a:t>Ханты-Мансийский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автономный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округ</a:t>
            </a:r>
            <a:r>
              <a:rPr lang="ru-RU" sz="1400" spc="-5" dirty="0">
                <a:latin typeface="Times New Roman"/>
                <a:cs typeface="Times New Roman"/>
              </a:rPr>
              <a:t> – </a:t>
            </a:r>
            <a:r>
              <a:rPr sz="1400" spc="-5" dirty="0">
                <a:latin typeface="Times New Roman"/>
                <a:cs typeface="Times New Roman"/>
              </a:rPr>
              <a:t>Югра</a:t>
            </a:r>
            <a:r>
              <a:rPr lang="ru-RU" sz="1400" spc="-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2024 </a:t>
            </a:r>
            <a:r>
              <a:rPr sz="1400" spc="-30" dirty="0">
                <a:latin typeface="Times New Roman"/>
                <a:cs typeface="Times New Roman"/>
              </a:rPr>
              <a:t>год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56" y="736671"/>
            <a:ext cx="823315" cy="8161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240" y="710923"/>
            <a:ext cx="892797" cy="77549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41118" y="588786"/>
            <a:ext cx="3315970" cy="1071880"/>
            <a:chOff x="1941118" y="43205"/>
            <a:chExt cx="3315970" cy="1071880"/>
          </a:xfrm>
        </p:grpSpPr>
        <p:pic>
          <p:nvPicPr>
            <p:cNvPr id="8" name="object 8"/>
            <p:cNvPicPr/>
            <p:nvPr/>
          </p:nvPicPr>
          <p:blipFill>
            <a:blip r:embed="rId4" cstate="print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1118" y="228244"/>
              <a:ext cx="1023480" cy="7012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64954" y="282956"/>
              <a:ext cx="1237691" cy="591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5361" y="43205"/>
              <a:ext cx="1071714" cy="107171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220345" y="824306"/>
            <a:ext cx="5597005" cy="472373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74650" marR="5080" indent="-362585" algn="ctr">
              <a:lnSpc>
                <a:spcPts val="1510"/>
              </a:lnSpc>
              <a:spcBef>
                <a:spcPts val="290"/>
              </a:spcBef>
            </a:pPr>
            <a:r>
              <a:rPr lang="ru-RU" sz="2000" b="1" dirty="0">
                <a:latin typeface="Times New Roman"/>
                <a:cs typeface="Times New Roman"/>
              </a:rPr>
              <a:t>Социальная практика</a:t>
            </a:r>
          </a:p>
          <a:p>
            <a:pPr marL="374650" marR="5080" indent="-362585" algn="ctr">
              <a:lnSpc>
                <a:spcPts val="1510"/>
              </a:lnSpc>
              <a:spcBef>
                <a:spcPts val="290"/>
              </a:spcBef>
            </a:pPr>
            <a:r>
              <a:rPr lang="ru-RU" sz="2000" b="1" dirty="0">
                <a:latin typeface="Times New Roman"/>
                <a:cs typeface="Times New Roman"/>
              </a:rPr>
              <a:t> помощи детям и семьям с детьми</a:t>
            </a:r>
            <a:endParaRPr sz="2000" b="1" dirty="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087433" y="2731757"/>
            <a:ext cx="2319476" cy="4827638"/>
            <a:chOff x="9628562" y="4577850"/>
            <a:chExt cx="2319476" cy="4827638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28562" y="4577850"/>
              <a:ext cx="1574634" cy="2790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55241" y="8856493"/>
              <a:ext cx="892797" cy="548995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6389947" y="1505468"/>
            <a:ext cx="5257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ПРОГРАММА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ОРГАНИЗАЦИИ СОЦИАЛЬНОГО ОБСЛУЖИВАНИЯ/СОПРОВОЖДЕНИЯ ЗАМЕЩАЮЩИХ СЕМЕЙ В УЧРЕЖДЕНИЯХ СОЦИАЛЬНОГО ОБСЛУЖИВАНИЯ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ХАНТЫ-МАНСИЙСКОГО АВТОНОМНОГО ОКРУГА – ЮГРЫ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9" y="2521130"/>
            <a:ext cx="4536342" cy="301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4572000"/>
            <a:ext cx="2438400" cy="211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PlaceHolder 2"/>
          <p:cNvSpPr txBox="1">
            <a:spLocks/>
          </p:cNvSpPr>
          <p:nvPr/>
        </p:nvSpPr>
        <p:spPr>
          <a:xfrm>
            <a:off x="6086520" y="3772080"/>
            <a:ext cx="5952960" cy="1104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0" algn="ctr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E7BC29"/>
              </a:buClr>
              <a:buSzPct val="95000"/>
              <a:buFont typeface="Wingdings 2"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D092A7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XV ВСЕРОССИЙСКИЙ ФОРУМ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-1" normalizeH="0" baseline="0" noProof="0" dirty="0">
                <a:ln>
                  <a:noFill/>
                </a:ln>
                <a:solidFill>
                  <a:srgbClr val="0D0A1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0D0A1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«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D092A7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ВМЕСТЕ РАДИ ДЕТЕЙ!»</a:t>
            </a:r>
            <a:endParaRPr kumimoji="0" lang="ru-RU" sz="2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50" y="609600"/>
            <a:ext cx="118935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Социальное сопровождение/обслуживание может включать </a:t>
            </a:r>
          </a:p>
          <a:p>
            <a:pPr algn="ctr"/>
            <a:r>
              <a:rPr lang="ru-RU" sz="2400" b="1" dirty="0"/>
              <a:t>различные виды помощи:</a:t>
            </a:r>
          </a:p>
          <a:p>
            <a:r>
              <a:rPr lang="ru-RU" sz="1600" b="1" i="1" u="sng" dirty="0"/>
              <a:t>психологическая помощь</a:t>
            </a:r>
            <a:r>
              <a:rPr lang="ru-RU" sz="1600" b="1" i="1" dirty="0"/>
              <a:t>: </a:t>
            </a:r>
          </a:p>
          <a:p>
            <a:r>
              <a:rPr lang="ru-RU" sz="1600" dirty="0"/>
              <a:t>содействие в получении сертификата по оказанию социально-психологической помощи семьям опекунов, попечителей, приемных родителей, усыновителей;</a:t>
            </a:r>
          </a:p>
          <a:p>
            <a:r>
              <a:rPr lang="ru-RU" sz="1600" dirty="0"/>
              <a:t>работа с социальным окружением семьи, мотивирование ближайшего окружения к оказанию помощи семье;</a:t>
            </a:r>
          </a:p>
          <a:p>
            <a:r>
              <a:rPr lang="ru-RU" sz="1600" dirty="0"/>
              <a:t>социально-психологическое консультирование, в том числе по вопросам внутрисемейных отношений;</a:t>
            </a:r>
          </a:p>
          <a:p>
            <a:r>
              <a:rPr lang="ru-RU" sz="1600" dirty="0"/>
              <a:t>- психодиагностика;</a:t>
            </a:r>
          </a:p>
          <a:p>
            <a:r>
              <a:rPr lang="ru-RU" sz="1600" dirty="0"/>
              <a:t>- психологическая коррекция;</a:t>
            </a:r>
          </a:p>
          <a:p>
            <a:r>
              <a:rPr lang="ru-RU" sz="1600" dirty="0"/>
              <a:t>- социально-психологический патронаж</a:t>
            </a:r>
          </a:p>
          <a:p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72" y="5550991"/>
            <a:ext cx="2359991" cy="12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51" y="3485728"/>
            <a:ext cx="2796472" cy="186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8" y="3456420"/>
            <a:ext cx="2464272" cy="186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91" y="3814506"/>
            <a:ext cx="2207009" cy="294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65" y="4417531"/>
            <a:ext cx="2384425" cy="42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6" y="3874150"/>
            <a:ext cx="2173195" cy="29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88" y="4884712"/>
            <a:ext cx="2679074" cy="189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54" y="5285424"/>
            <a:ext cx="1981200" cy="16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50" y="609600"/>
            <a:ext cx="118935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Социальное сопровождение может включать различные виды помощи:</a:t>
            </a:r>
          </a:p>
          <a:p>
            <a:r>
              <a:rPr lang="ru-RU" sz="1600" b="1" i="1" u="sng" dirty="0"/>
              <a:t>педагогическая помощь</a:t>
            </a:r>
            <a:r>
              <a:rPr lang="ru-RU" sz="1600" b="1" i="1" dirty="0"/>
              <a:t>: </a:t>
            </a:r>
          </a:p>
          <a:p>
            <a:r>
              <a:rPr lang="ru-RU" sz="1600" dirty="0"/>
              <a:t>содействие в получении сертификата по повышению родительской компетентности «Академия родителей»;</a:t>
            </a:r>
          </a:p>
          <a:p>
            <a:r>
              <a:rPr lang="ru-RU" sz="1600" dirty="0"/>
              <a:t>содействие в определении ребенка в дошкольное учреждение;</a:t>
            </a:r>
          </a:p>
          <a:p>
            <a:r>
              <a:rPr lang="ru-RU" sz="1600" dirty="0"/>
              <a:t>содействие в получении образования несовершеннолетними, их профориентации;</a:t>
            </a:r>
          </a:p>
          <a:p>
            <a:r>
              <a:rPr lang="ru-RU" sz="1600" dirty="0"/>
              <a:t>содействие в профессиональном обучении родителей;</a:t>
            </a:r>
          </a:p>
          <a:p>
            <a:r>
              <a:rPr lang="ru-RU" sz="1600" dirty="0"/>
              <a:t>содействие в посещении семьей мероприятий духовно-нравственной направленности;</a:t>
            </a:r>
          </a:p>
          <a:p>
            <a:r>
              <a:rPr lang="ru-RU" sz="1600" dirty="0"/>
              <a:t>содействие в организации семейного досуга, занятости несовершеннолетних во внеурочное время, летнего отдыха несовершеннолетних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16" y="5250104"/>
            <a:ext cx="3111079" cy="160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55" y="869310"/>
            <a:ext cx="2231737" cy="181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352800"/>
            <a:ext cx="244792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2873795"/>
            <a:ext cx="3168412" cy="23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12" y="4140200"/>
            <a:ext cx="3302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562" y="2873795"/>
            <a:ext cx="2781121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150" y="4955442"/>
            <a:ext cx="2547392" cy="339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050" y="-1249367"/>
            <a:ext cx="3338974" cy="445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11" y="5135683"/>
            <a:ext cx="2267840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14" y="3533348"/>
            <a:ext cx="3234995" cy="57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50" y="609600"/>
            <a:ext cx="118935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Социальное сопровождение может включать различные виды помощи:</a:t>
            </a:r>
          </a:p>
          <a:p>
            <a:r>
              <a:rPr lang="ru-RU" sz="1600" b="1" i="1" u="sng" dirty="0"/>
              <a:t>юридическая помощь:</a:t>
            </a:r>
            <a:endParaRPr lang="ru-RU" sz="1600" b="1" i="1" dirty="0"/>
          </a:p>
          <a:p>
            <a:r>
              <a:rPr lang="ru-RU" sz="1600" dirty="0"/>
              <a:t>содействие в оформлении и переоформлении документов, получении установленных законодательством льгот и выплат;</a:t>
            </a:r>
          </a:p>
          <a:p>
            <a:r>
              <a:rPr lang="ru-RU" sz="1600" dirty="0"/>
              <a:t>содействие в получении юридических консультаций по социально-правовым вопросам;</a:t>
            </a:r>
          </a:p>
          <a:p>
            <a:r>
              <a:rPr lang="ru-RU" sz="1600" dirty="0"/>
              <a:t>- оказание помощи в защите прав и законных интересов получателей социальных услуг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2F7"/>
              </a:clrFrom>
              <a:clrTo>
                <a:srgbClr val="F3F2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4"/>
          <a:stretch/>
        </p:blipFill>
        <p:spPr bwMode="auto">
          <a:xfrm>
            <a:off x="2216150" y="1964524"/>
            <a:ext cx="8267700" cy="453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4"/>
          <a:stretch/>
        </p:blipFill>
        <p:spPr bwMode="auto">
          <a:xfrm>
            <a:off x="431800" y="2088211"/>
            <a:ext cx="2514600" cy="296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3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50" y="609600"/>
            <a:ext cx="118935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Социальное сопровождение может включать различные виды помощи:</a:t>
            </a:r>
          </a:p>
          <a:p>
            <a:r>
              <a:rPr lang="ru-RU" sz="1600" b="1" i="1" u="sng" dirty="0"/>
              <a:t>социальная помощь:</a:t>
            </a:r>
            <a:endParaRPr lang="ru-RU" sz="1600" b="1" i="1" dirty="0"/>
          </a:p>
          <a:p>
            <a:r>
              <a:rPr lang="ru-RU" sz="1600" dirty="0"/>
              <a:t>содействие в получении материальной помощи (в натуральной форме);</a:t>
            </a:r>
          </a:p>
          <a:p>
            <a:r>
              <a:rPr lang="ru-RU" sz="1600" dirty="0"/>
              <a:t>содействие в оформлении мер социальной поддержки;</a:t>
            </a:r>
          </a:p>
          <a:p>
            <a:r>
              <a:rPr lang="ru-RU" sz="1600" dirty="0"/>
              <a:t>содействие в получении путевок для отдыха и оздоровления несовершеннолетних;</a:t>
            </a:r>
          </a:p>
          <a:p>
            <a:r>
              <a:rPr lang="ru-RU" sz="1600" dirty="0"/>
              <a:t>привлечение общественных и благотворительных организаций в целях поддержки семьи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13" y="4830685"/>
            <a:ext cx="3432175" cy="1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13" y="1002755"/>
            <a:ext cx="3379397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3" y="2637334"/>
            <a:ext cx="8398656" cy="422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06" y="5105509"/>
            <a:ext cx="84455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Марафон для замещающих родителей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86" b="53460"/>
          <a:stretch/>
        </p:blipFill>
        <p:spPr bwMode="auto">
          <a:xfrm>
            <a:off x="-4870450" y="4329857"/>
            <a:ext cx="3215825" cy="27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7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124200"/>
            <a:ext cx="34083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3750" y="685800"/>
            <a:ext cx="7574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Бюджетное учреждение </a:t>
            </a:r>
          </a:p>
          <a:p>
            <a:pPr algn="ctr"/>
            <a:r>
              <a:rPr lang="ru-RU" dirty="0"/>
              <a:t>Ханты-Мансийского автономного округа – Югры </a:t>
            </a:r>
          </a:p>
          <a:p>
            <a:pPr algn="ctr"/>
            <a:r>
              <a:rPr lang="ru-RU" dirty="0"/>
              <a:t>«Мегионский комплексный центр социального обслуживания населения»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78891"/>
            <a:ext cx="10175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1078" y="1667470"/>
            <a:ext cx="9667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spc="50" dirty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32" y="4800600"/>
            <a:ext cx="30480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57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85274" y="476202"/>
            <a:ext cx="1135380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sz="2400" b="1" dirty="0">
                <a:ea typeface="Segoe UI Black" pitchFamily="34" charset="0"/>
                <a:cs typeface="Times New Roman"/>
              </a:rPr>
              <a:t>На базе</a:t>
            </a:r>
            <a:r>
              <a:rPr sz="2400" b="1" spc="-5" dirty="0">
                <a:ea typeface="Segoe UI Black" pitchFamily="34" charset="0"/>
                <a:cs typeface="Times New Roman"/>
              </a:rPr>
              <a:t> </a:t>
            </a:r>
            <a:r>
              <a:rPr sz="2400" b="1" spc="-10" dirty="0">
                <a:ea typeface="Segoe UI Black" pitchFamily="34" charset="0"/>
                <a:cs typeface="Times New Roman"/>
              </a:rPr>
              <a:t>отделения</a:t>
            </a:r>
            <a:r>
              <a:rPr sz="2400" b="1" dirty="0">
                <a:ea typeface="Segoe UI Black" pitchFamily="34" charset="0"/>
                <a:cs typeface="Times New Roman"/>
              </a:rPr>
              <a:t> </a:t>
            </a:r>
            <a:r>
              <a:rPr lang="en-US" sz="2400" b="1" dirty="0">
                <a:ea typeface="Segoe UI Black" pitchFamily="34" charset="0"/>
                <a:cs typeface="Times New Roman"/>
              </a:rPr>
              <a:t> </a:t>
            </a:r>
            <a:r>
              <a:rPr lang="ru-RU" sz="2400" b="1" dirty="0">
                <a:ea typeface="Segoe UI Black" pitchFamily="34" charset="0"/>
                <a:cs typeface="Times New Roman"/>
              </a:rPr>
              <a:t>психологической помощи гражданам реализуется программа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2400" b="1" dirty="0">
                <a:ea typeface="Segoe UI Black" pitchFamily="34" charset="0"/>
                <a:cs typeface="Times New Roman"/>
              </a:rPr>
              <a:t> «Организация социального обслуживания/сопровождения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2400" b="1" dirty="0">
                <a:ea typeface="Segoe UI Black" pitchFamily="34" charset="0"/>
                <a:cs typeface="Times New Roman"/>
              </a:rPr>
              <a:t>замещающих семей в учреждениях социального обслуживания»</a:t>
            </a:r>
            <a:endParaRPr sz="2400" dirty="0">
              <a:ea typeface="Segoe UI Black" pitchFamily="34" charset="0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907" y="4925590"/>
            <a:ext cx="2219338" cy="192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8"/>
          <p:cNvSpPr txBox="1"/>
          <p:nvPr/>
        </p:nvSpPr>
        <p:spPr>
          <a:xfrm>
            <a:off x="6102350" y="1844678"/>
            <a:ext cx="6019800" cy="428963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 marR="5080" algn="just">
              <a:spcBef>
                <a:spcPts val="270"/>
              </a:spcBef>
            </a:pPr>
            <a:r>
              <a:rPr sz="1400" b="1" dirty="0">
                <a:latin typeface="Times New Roman"/>
                <a:cs typeface="Times New Roman"/>
              </a:rPr>
              <a:t>Цель: </a:t>
            </a:r>
            <a:r>
              <a:rPr lang="ru-RU" sz="1400" dirty="0">
                <a:latin typeface="Times New Roman"/>
                <a:cs typeface="Times New Roman"/>
              </a:rPr>
              <a:t>организация эффективного социального обслуживания /</a:t>
            </a:r>
          </a:p>
          <a:p>
            <a:pPr marL="12700" marR="5080" algn="just">
              <a:spcBef>
                <a:spcPts val="270"/>
              </a:spcBef>
            </a:pPr>
            <a:r>
              <a:rPr lang="ru-RU" sz="1400" dirty="0">
                <a:latin typeface="Times New Roman"/>
                <a:cs typeface="Times New Roman"/>
              </a:rPr>
              <a:t>сопровождения замещающих семей на территории Ханты-Мансийского автономного округа – Югры на основании единого подхода</a:t>
            </a:r>
          </a:p>
          <a:p>
            <a:pPr marL="12700" algn="just"/>
            <a:r>
              <a:rPr sz="1400" b="1" spc="-10" dirty="0">
                <a:latin typeface="Times New Roman"/>
                <a:cs typeface="Times New Roman"/>
              </a:rPr>
              <a:t>Задачи:</a:t>
            </a:r>
            <a:endParaRPr lang="ru-RU" sz="1400" b="1" spc="-10" dirty="0">
              <a:latin typeface="Times New Roman"/>
              <a:cs typeface="Times New Roman"/>
            </a:endParaRP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1. Сформировать единый подход в организации социального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обслуживания/сопровождения замещающих семей в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учреждениях социального обслуживания на территории Ханты-Мансийского автономного округа – Югры.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2. Предоставлять социальное обслуживание/сопровождение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замещающим семьям на территории Ханты-Мансийского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автономного округа – Югры на основе единого подхода независимо от места их проживания.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3. Обеспечить методическое сопровождение специалистов</a:t>
            </a:r>
          </a:p>
          <a:p>
            <a:pPr marL="12700" algn="just"/>
            <a:r>
              <a:rPr lang="ru-RU" sz="1400" dirty="0">
                <a:latin typeface="Times New Roman"/>
                <a:cs typeface="Times New Roman"/>
              </a:rPr>
              <a:t>учреждений социального обслуживания на территории Ханты-Мансийского автономного округа – Югры в организации социального обслуживания/сопровождения замещающих семей</a:t>
            </a:r>
            <a:endParaRPr sz="1400" dirty="0">
              <a:latin typeface="Times New Roman"/>
              <a:cs typeface="Times New Roman"/>
            </a:endParaRPr>
          </a:p>
          <a:p>
            <a:pPr marL="12700" algn="just">
              <a:lnSpc>
                <a:spcPts val="1510"/>
              </a:lnSpc>
            </a:pPr>
            <a:r>
              <a:rPr sz="1400" b="1" dirty="0">
                <a:latin typeface="Times New Roman"/>
                <a:cs typeface="Times New Roman"/>
              </a:rPr>
              <a:t>Целевая</a:t>
            </a:r>
            <a:r>
              <a:rPr sz="1400" b="1" spc="-4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группа:</a:t>
            </a:r>
            <a:endParaRPr lang="ru-RU" sz="1400" b="1" spc="-5" dirty="0">
              <a:latin typeface="Times New Roman"/>
              <a:cs typeface="Times New Roman"/>
            </a:endParaRPr>
          </a:p>
          <a:p>
            <a:pPr marL="12700" algn="just">
              <a:lnSpc>
                <a:spcPts val="1510"/>
              </a:lnSpc>
            </a:pPr>
            <a:r>
              <a:rPr lang="ru-RU" sz="1400" spc="-5" dirty="0">
                <a:latin typeface="Times New Roman"/>
                <a:cs typeface="Times New Roman"/>
              </a:rPr>
              <a:t>Замещающие семьи: опекуны, попечители, приемные </a:t>
            </a:r>
          </a:p>
          <a:p>
            <a:pPr marL="12700" algn="just">
              <a:lnSpc>
                <a:spcPts val="1510"/>
              </a:lnSpc>
            </a:pPr>
            <a:r>
              <a:rPr lang="ru-RU" sz="1400" spc="-5" dirty="0">
                <a:latin typeface="Times New Roman"/>
                <a:cs typeface="Times New Roman"/>
              </a:rPr>
              <a:t>родители, несовершеннолетние</a:t>
            </a:r>
          </a:p>
          <a:p>
            <a:pPr marL="12700">
              <a:lnSpc>
                <a:spcPts val="1510"/>
              </a:lnSpc>
            </a:pP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6" y="2078939"/>
            <a:ext cx="5351299" cy="401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3319" y="1571086"/>
            <a:ext cx="2946234" cy="507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5913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235" y="1676400"/>
            <a:ext cx="10597515" cy="4648200"/>
          </a:xfrm>
        </p:spPr>
        <p:txBody>
          <a:bodyPr>
            <a:normAutofit/>
          </a:bodyPr>
          <a:lstStyle/>
          <a:p>
            <a:pPr marL="12700" marR="415290" lvl="0" indent="457200" algn="just">
              <a:spcBef>
                <a:spcPts val="320"/>
              </a:spcBef>
              <a:buClrTx/>
              <a:buSzTx/>
              <a:buNone/>
            </a:pPr>
            <a:r>
              <a:rPr lang="ru-RU" sz="1400" spc="-15" dirty="0">
                <a:solidFill>
                  <a:prstClr val="black"/>
                </a:solidFill>
                <a:cs typeface="Times New Roman"/>
              </a:rPr>
              <a:t>Замещающая семья – особая семейная система, объединяющая в себе базисную семью и приемного ребенка. Современные замещающие  родители – это сложная, неоднородная категория, так как к ней относятся не только приемные родители, имеющие определенные знания, прошедшие школу приёмных родителей, но и опекуны, которые являются бабушками, дедушками и близкими родственниками опекаемых детей. Особо острой является проблема отношений с детьми в замещающих семьях, поэтому семьи, которые берут на себя обязательство за воспитание детей, нуждаются в помощи. Однако не все родители из-за возникающих трудностей имеют возможность обратиться за помощью к специалистам, некоторые замалчивают проблему, вследствие чего проблемы в воспитании с детьми не разрешаются, а только накапливаются.</a:t>
            </a:r>
          </a:p>
          <a:p>
            <a:pPr marL="12700" marR="415290" lvl="0" indent="457200" algn="just">
              <a:spcBef>
                <a:spcPts val="320"/>
              </a:spcBef>
              <a:buClrTx/>
              <a:buSzTx/>
              <a:buNone/>
            </a:pPr>
            <a:r>
              <a:rPr lang="ru-RU" sz="1400" spc="-15" dirty="0">
                <a:solidFill>
                  <a:prstClr val="black"/>
                </a:solidFill>
                <a:cs typeface="Times New Roman"/>
              </a:rPr>
              <a:t>В учреждениях социального обслуживания Ханты-Мансийского автономного округа – Югры существует организационная проблема, которую можно сформулировать как отсутствие единого подхода к организации социального обслуживания/сопровождения замещающих семей. </a:t>
            </a:r>
          </a:p>
          <a:p>
            <a:pPr marL="12700" marR="415290" lvl="0" indent="457200" algn="just">
              <a:spcBef>
                <a:spcPts val="320"/>
              </a:spcBef>
              <a:buClrTx/>
              <a:buSzTx/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анализа информации, предоставленной учреждениями автономного округа, определяют необходимость выбора наиболее эффективных и обоснованных подходов к организации социального обслуживания и сопровождения замещающих семей и формирования единого для всех учреждений социального обслуживания автономного округа порядок организации социального обслуживания/сопровождения замещающих семей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668156"/>
            <a:ext cx="2777829" cy="185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1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949" y="762000"/>
            <a:ext cx="1082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51515"/>
                </a:solidFill>
                <a:ea typeface="+mj-ea"/>
                <a:cs typeface="Times New Roman"/>
              </a:rPr>
              <a:t>Организация социального обслуживания замещающей семьи</a:t>
            </a:r>
            <a:br>
              <a:rPr lang="ru-RU" sz="2400" b="1" dirty="0">
                <a:solidFill>
                  <a:srgbClr val="151515"/>
                </a:solidFill>
                <a:ea typeface="+mj-ea"/>
                <a:cs typeface="Times New Roman"/>
              </a:rPr>
            </a:br>
            <a:r>
              <a:rPr lang="ru-RU" dirty="0">
                <a:solidFill>
                  <a:srgbClr val="151515"/>
                </a:solidFill>
                <a:ea typeface="+mj-ea"/>
                <a:cs typeface="Times New Roman"/>
              </a:rPr>
              <a:t>Основания для организации работы с замещающей семьей в учреждении социального обслуживания:</a:t>
            </a:r>
            <a:br>
              <a:rPr lang="ru-RU" sz="2400" b="1" dirty="0">
                <a:solidFill>
                  <a:srgbClr val="151515"/>
                </a:solidFill>
                <a:ea typeface="+mj-ea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585" y="1730680"/>
            <a:ext cx="11580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Ходатайство органов опеки и попечительства об организации работы с замещающей семьей 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адаптационный период – 1 год жизни несовершеннолетнего в замещающей семье.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3711184" y="2454027"/>
            <a:ext cx="5434784" cy="4656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Адаптационный период – первый год жизни </a:t>
            </a:r>
            <a:endParaRPr kumimoji="0" lang="ru-RU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несовершеннолетнего в замещающей семье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auto">
          <a:xfrm>
            <a:off x="844550" y="3276600"/>
            <a:ext cx="1552575" cy="10175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за плату, без оформления ИППСУ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3511550" y="3276600"/>
            <a:ext cx="1389063" cy="8191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по ИППСУ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auto">
          <a:xfrm>
            <a:off x="463550" y="4876800"/>
            <a:ext cx="2057399" cy="8191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1.Несовершеннолетние.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2.Замещающие</a:t>
            </a:r>
            <a:r>
              <a:rPr lang="ru-RU" sz="1400" dirty="0"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родители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auto">
          <a:xfrm>
            <a:off x="3206750" y="4881294"/>
            <a:ext cx="1517650" cy="8146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нет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6099854" y="3276599"/>
            <a:ext cx="2286000" cy="10947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диагностической работы с замещающей семьей (психологическая и педагогическая диагностика)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9694482" y="3276600"/>
            <a:ext cx="1970467" cy="10947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коррекционной работы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 замещающей семьей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6"/>
          <p:cNvSpPr>
            <a:spLocks noChangeArrowheads="1"/>
          </p:cNvSpPr>
          <p:nvPr/>
        </p:nvSpPr>
        <p:spPr bwMode="auto">
          <a:xfrm>
            <a:off x="5178425" y="4876800"/>
            <a:ext cx="3624476" cy="1900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. Выявление личностных особенностей несовершеннолетних и замещающих родителей.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2. Выявление воспитательных установок, родительской компетентности замещающих родителей.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3. Выявление уровня комфортности проживания ребенка в семье (через 6 месяцев)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9105185" y="4881294"/>
            <a:ext cx="2971800" cy="18960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Выработка навыков взаимодействия ребенка и родителей (других членов семьи), развитие партнерства и сотрудничества, определение и минимизация рисков нарушения комфортности</a:t>
            </a:r>
            <a:r>
              <a:rPr kumimoji="0" lang="ru-RU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проживания несовершеннолетнего в замещающей семье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911350" y="2919657"/>
            <a:ext cx="1799834" cy="28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49750" y="2919657"/>
            <a:ext cx="0" cy="356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092950" y="2931685"/>
            <a:ext cx="0" cy="28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9145968" y="2940311"/>
            <a:ext cx="1299782" cy="28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7" idx="0"/>
          </p:cNvCxnSpPr>
          <p:nvPr/>
        </p:nvCxnSpPr>
        <p:spPr>
          <a:xfrm>
            <a:off x="1492249" y="4294188"/>
            <a:ext cx="1" cy="582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cxnSpLocks/>
            <a:endCxn id="8" idx="0"/>
          </p:cNvCxnSpPr>
          <p:nvPr/>
        </p:nvCxnSpPr>
        <p:spPr>
          <a:xfrm>
            <a:off x="3965575" y="4095750"/>
            <a:ext cx="0" cy="7855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092950" y="4371349"/>
            <a:ext cx="0" cy="505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0750550" y="4371349"/>
            <a:ext cx="0" cy="505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680" y="1405583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Проведение ежегодного тестирования детей-сирот и детей, оставшихся без попечения родителей, проживающих в семьях опекунов, попечителей, приемных родителей.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9085" y="666919"/>
            <a:ext cx="10591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51515"/>
                </a:solidFill>
                <a:cs typeface="Times New Roman"/>
              </a:rPr>
              <a:t>Организация социального обслуживания замещающей семьи</a:t>
            </a:r>
            <a:br>
              <a:rPr lang="ru-RU" sz="2400" b="1" dirty="0">
                <a:solidFill>
                  <a:srgbClr val="151515"/>
                </a:solidFill>
                <a:cs typeface="Times New Roman"/>
              </a:rPr>
            </a:br>
            <a:r>
              <a:rPr lang="ru-RU" dirty="0">
                <a:solidFill>
                  <a:srgbClr val="151515"/>
                </a:solidFill>
                <a:cs typeface="Times New Roman"/>
              </a:rPr>
              <a:t>Основания для организации работы с замещающей семьей в учреждении социального обслуживания:</a:t>
            </a:r>
            <a:endParaRPr lang="ru-RU" dirty="0"/>
          </a:p>
        </p:txBody>
      </p:sp>
      <p:sp>
        <p:nvSpPr>
          <p:cNvPr id="5" name="Прямоугольник 19"/>
          <p:cNvSpPr>
            <a:spLocks noChangeArrowheads="1"/>
          </p:cNvSpPr>
          <p:nvPr/>
        </p:nvSpPr>
        <p:spPr bwMode="auto">
          <a:xfrm>
            <a:off x="3282950" y="2051914"/>
            <a:ext cx="4953000" cy="1167755"/>
          </a:xfrm>
          <a:prstGeom prst="rect">
            <a:avLst/>
          </a:prstGeom>
          <a:solidFill>
            <a:srgbClr val="FFFFCC"/>
          </a:solidFill>
          <a:ln>
            <a:solidFill>
              <a:srgbClr val="99CC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Ежегодное тестирование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детей-сирот и детей, оставшихся без попечения родителей,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проживающих в семьях опекунов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попечителей, приемных родителей, анкетирование родителей</a:t>
            </a:r>
            <a:endParaRPr kumimoji="0" lang="ru-RU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25"/>
          <p:cNvSpPr>
            <a:spLocks noChangeArrowheads="1"/>
          </p:cNvSpPr>
          <p:nvPr/>
        </p:nvSpPr>
        <p:spPr bwMode="auto">
          <a:xfrm>
            <a:off x="420441" y="3668712"/>
            <a:ext cx="1597272" cy="1131888"/>
          </a:xfrm>
          <a:prstGeom prst="rect">
            <a:avLst/>
          </a:prstGeom>
          <a:solidFill>
            <a:srgbClr val="CCFF99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 ИППСУ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26"/>
          <p:cNvSpPr>
            <a:spLocks noChangeArrowheads="1"/>
          </p:cNvSpPr>
          <p:nvPr/>
        </p:nvSpPr>
        <p:spPr bwMode="auto">
          <a:xfrm>
            <a:off x="2452688" y="3668712"/>
            <a:ext cx="2081212" cy="1208087"/>
          </a:xfrm>
          <a:prstGeom prst="rect">
            <a:avLst/>
          </a:prstGeom>
          <a:solidFill>
            <a:srgbClr val="CCFF99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за плату, без оформления ИППСУ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27"/>
          <p:cNvSpPr>
            <a:spLocks noChangeArrowheads="1"/>
          </p:cNvSpPr>
          <p:nvPr/>
        </p:nvSpPr>
        <p:spPr bwMode="auto">
          <a:xfrm>
            <a:off x="5104114" y="3668714"/>
            <a:ext cx="2422526" cy="1208086"/>
          </a:xfrm>
          <a:prstGeom prst="rect">
            <a:avLst/>
          </a:prstGeom>
          <a:solidFill>
            <a:srgbClr val="CCFF99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диагностической работы с замещающей семьей (психологическая и педагогическая диагностика)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auto">
          <a:xfrm>
            <a:off x="8235950" y="3668712"/>
            <a:ext cx="2347911" cy="1208087"/>
          </a:xfrm>
          <a:prstGeom prst="rect">
            <a:avLst/>
          </a:prstGeom>
          <a:solidFill>
            <a:srgbClr val="CCFF99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коррекционной работы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 замещающей семьей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30"/>
          <p:cNvSpPr>
            <a:spLocks noChangeArrowheads="1"/>
          </p:cNvSpPr>
          <p:nvPr/>
        </p:nvSpPr>
        <p:spPr bwMode="auto">
          <a:xfrm>
            <a:off x="234950" y="5257800"/>
            <a:ext cx="2122745" cy="1322388"/>
          </a:xfrm>
          <a:prstGeom prst="rect">
            <a:avLst/>
          </a:prstGeom>
          <a:solidFill>
            <a:srgbClr val="99CC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1.Несовершеннолетние. 2.Замещающие родители (бесплатно, с частичной оплатой, платно, в зависимости от доходов)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35"/>
          <p:cNvSpPr>
            <a:spLocks noChangeArrowheads="1"/>
          </p:cNvSpPr>
          <p:nvPr/>
        </p:nvSpPr>
        <p:spPr bwMode="auto">
          <a:xfrm>
            <a:off x="4533901" y="5257800"/>
            <a:ext cx="3021806" cy="1322388"/>
          </a:xfrm>
          <a:prstGeom prst="rect">
            <a:avLst/>
          </a:prstGeom>
          <a:solidFill>
            <a:srgbClr val="99CC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Определение уровня комфортности проживания несовершеннолетнего в семье и выявление у него психотравмирующих факторов (признаков жестокого обращения и суицидального риска)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" name="Прямоугольник 33"/>
          <p:cNvSpPr>
            <a:spLocks noChangeArrowheads="1"/>
          </p:cNvSpPr>
          <p:nvPr/>
        </p:nvSpPr>
        <p:spPr bwMode="auto">
          <a:xfrm>
            <a:off x="8235950" y="5257799"/>
            <a:ext cx="3162300" cy="1322389"/>
          </a:xfrm>
          <a:prstGeom prst="rect">
            <a:avLst/>
          </a:prstGeom>
          <a:solidFill>
            <a:srgbClr val="99CC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 выявлении низкого уровня комфортности с несовершеннолетним и замещающими родителями организуется социальное обслуживание по причине нарушения нормального функционирования семьи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" name="Прямоугольник 32"/>
          <p:cNvSpPr>
            <a:spLocks noChangeArrowheads="1"/>
          </p:cNvSpPr>
          <p:nvPr/>
        </p:nvSpPr>
        <p:spPr bwMode="auto">
          <a:xfrm>
            <a:off x="2670175" y="5275053"/>
            <a:ext cx="1517650" cy="663575"/>
          </a:xfrm>
          <a:prstGeom prst="rect">
            <a:avLst/>
          </a:prstGeom>
          <a:solidFill>
            <a:srgbClr val="99CC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Замещающие родители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0"/>
            <a:ext cx="1220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Схема 2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99" y="457200"/>
            <a:ext cx="1220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8279681" y="3249137"/>
            <a:ext cx="1326355" cy="361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689100" y="3263324"/>
            <a:ext cx="1593850" cy="361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968750" y="3219669"/>
            <a:ext cx="0" cy="449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02350" y="3219669"/>
            <a:ext cx="0" cy="449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21" name="Прямая соединительная линия 5120"/>
          <p:cNvCxnSpPr>
            <a:stCxn id="6" idx="2"/>
          </p:cNvCxnSpPr>
          <p:nvPr/>
        </p:nvCxnSpPr>
        <p:spPr>
          <a:xfrm>
            <a:off x="1219077" y="4800600"/>
            <a:ext cx="0" cy="4572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24" name="Прямая соединительная линия 5123"/>
          <p:cNvCxnSpPr>
            <a:stCxn id="7" idx="2"/>
          </p:cNvCxnSpPr>
          <p:nvPr/>
        </p:nvCxnSpPr>
        <p:spPr>
          <a:xfrm>
            <a:off x="3493294" y="4876799"/>
            <a:ext cx="0" cy="38100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26" name="Прямая соединительная линия 5125"/>
          <p:cNvCxnSpPr>
            <a:stCxn id="8" idx="2"/>
          </p:cNvCxnSpPr>
          <p:nvPr/>
        </p:nvCxnSpPr>
        <p:spPr>
          <a:xfrm>
            <a:off x="6315377" y="4876800"/>
            <a:ext cx="0" cy="381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28" name="Прямая соединительная линия 5127"/>
          <p:cNvCxnSpPr/>
          <p:nvPr/>
        </p:nvCxnSpPr>
        <p:spPr>
          <a:xfrm>
            <a:off x="9912350" y="4876800"/>
            <a:ext cx="0" cy="381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4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0750" y="762000"/>
            <a:ext cx="1021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51515"/>
                </a:solidFill>
                <a:ea typeface="+mj-ea"/>
                <a:cs typeface="Times New Roman"/>
              </a:rPr>
              <a:t>Организация социального обслуживания замещающей семьи</a:t>
            </a:r>
            <a:br>
              <a:rPr lang="ru-RU" sz="2400" b="1" dirty="0">
                <a:solidFill>
                  <a:srgbClr val="151515"/>
                </a:solidFill>
                <a:ea typeface="+mj-ea"/>
                <a:cs typeface="Times New Roman"/>
              </a:rPr>
            </a:br>
            <a:r>
              <a:rPr lang="ru-RU" dirty="0">
                <a:solidFill>
                  <a:srgbClr val="151515"/>
                </a:solidFill>
                <a:ea typeface="+mj-ea"/>
                <a:cs typeface="Times New Roman"/>
              </a:rPr>
              <a:t>Основания для организации работы с замещающей семьей в учреждении социального обслуживания: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8150" y="1600200"/>
            <a:ext cx="1127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Постановление Комиссии по делам несовершеннолетних и защите их прав (далее – КДНиЗП) о признании замещающей семьи, находящейся в социально опасном положении, внесение семьи в реестр семей, </a:t>
            </a:r>
          </a:p>
          <a:p>
            <a:pPr lvl="0" algn="ctr"/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находящихся в социально опасном положении</a:t>
            </a:r>
          </a:p>
        </p:txBody>
      </p:sp>
      <p:sp>
        <p:nvSpPr>
          <p:cNvPr id="5" name="Прямоугольник 42"/>
          <p:cNvSpPr>
            <a:spLocks noChangeArrowheads="1"/>
          </p:cNvSpPr>
          <p:nvPr/>
        </p:nvSpPr>
        <p:spPr bwMode="auto">
          <a:xfrm>
            <a:off x="411966" y="3811314"/>
            <a:ext cx="1389063" cy="819150"/>
          </a:xfrm>
          <a:prstGeom prst="rect">
            <a:avLst/>
          </a:prstGeom>
          <a:solidFill>
            <a:srgbClr val="FFFFCC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по ИППСУ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43"/>
          <p:cNvSpPr>
            <a:spLocks noChangeArrowheads="1"/>
          </p:cNvSpPr>
          <p:nvPr/>
        </p:nvSpPr>
        <p:spPr bwMode="auto">
          <a:xfrm>
            <a:off x="2313144" y="3811314"/>
            <a:ext cx="1635125" cy="1017587"/>
          </a:xfrm>
          <a:prstGeom prst="rect">
            <a:avLst/>
          </a:prstGeom>
          <a:solidFill>
            <a:srgbClr val="FFFFCC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за плату, без оформления ИППСУ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44"/>
          <p:cNvSpPr>
            <a:spLocks noChangeArrowheads="1"/>
          </p:cNvSpPr>
          <p:nvPr/>
        </p:nvSpPr>
        <p:spPr bwMode="auto">
          <a:xfrm>
            <a:off x="4502151" y="3811314"/>
            <a:ext cx="2571751" cy="1128723"/>
          </a:xfrm>
          <a:prstGeom prst="rect">
            <a:avLst/>
          </a:prstGeom>
          <a:solidFill>
            <a:srgbClr val="FFFFCC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диагностической работы с замещающей семьей (психологическая и педагогическая диагностика)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41"/>
          <p:cNvSpPr>
            <a:spLocks noChangeArrowheads="1"/>
          </p:cNvSpPr>
          <p:nvPr/>
        </p:nvSpPr>
        <p:spPr bwMode="auto">
          <a:xfrm>
            <a:off x="8256588" y="3811313"/>
            <a:ext cx="2438400" cy="1017587"/>
          </a:xfrm>
          <a:prstGeom prst="rect">
            <a:avLst/>
          </a:prstGeom>
          <a:solidFill>
            <a:srgbClr val="FFFFCC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коррекционной работы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 замещающей семьей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46"/>
          <p:cNvSpPr>
            <a:spLocks noChangeArrowheads="1"/>
          </p:cNvSpPr>
          <p:nvPr/>
        </p:nvSpPr>
        <p:spPr bwMode="auto">
          <a:xfrm>
            <a:off x="173037" y="5104805"/>
            <a:ext cx="1966913" cy="981075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1.Несовершеннолетние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2.Замещающие родители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52"/>
          <p:cNvSpPr>
            <a:spLocks noChangeArrowheads="1"/>
          </p:cNvSpPr>
          <p:nvPr/>
        </p:nvSpPr>
        <p:spPr bwMode="auto">
          <a:xfrm>
            <a:off x="4273550" y="5119687"/>
            <a:ext cx="2971799" cy="1450975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Выявление личностных особенностей несовершеннолетних, наличие нарушений поведения, изучение детско-родительских взаимоотношений, воспитательного потенциала семьи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50"/>
          <p:cNvSpPr>
            <a:spLocks noChangeArrowheads="1"/>
          </p:cNvSpPr>
          <p:nvPr/>
        </p:nvSpPr>
        <p:spPr bwMode="auto">
          <a:xfrm>
            <a:off x="7550150" y="5119687"/>
            <a:ext cx="4419600" cy="1450975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Коррекция выявленных отклонений личностного и эмоционального развития несовершеннолетних. Формирование навыков толерантного общения, бесконфликтного поведения, навыков саморегуляции у несовершеннолетних. Повышение родительской, воспитательной компетентности у замещающих родителей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" name="Прямоугольник 49"/>
          <p:cNvSpPr>
            <a:spLocks noChangeArrowheads="1"/>
          </p:cNvSpPr>
          <p:nvPr/>
        </p:nvSpPr>
        <p:spPr bwMode="auto">
          <a:xfrm>
            <a:off x="2444749" y="5110310"/>
            <a:ext cx="1406525" cy="663575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нет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0"/>
            <a:ext cx="1220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0" y="457200"/>
            <a:ext cx="12204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36"/>
          <p:cNvSpPr>
            <a:spLocks noChangeArrowheads="1"/>
          </p:cNvSpPr>
          <p:nvPr/>
        </p:nvSpPr>
        <p:spPr bwMode="auto">
          <a:xfrm>
            <a:off x="2333626" y="2700993"/>
            <a:ext cx="5922962" cy="651808"/>
          </a:xfrm>
          <a:prstGeom prst="rect">
            <a:avLst/>
          </a:prstGeom>
          <a:solidFill>
            <a:srgbClr val="FFFF66"/>
          </a:solidFill>
          <a:ln w="254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Семья, находящаяся в социально-опасном положении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1225550" y="3352801"/>
            <a:ext cx="1108075" cy="458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8256588" y="3352801"/>
            <a:ext cx="1350962" cy="458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282950" y="3352801"/>
            <a:ext cx="0" cy="458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7" idx="0"/>
          </p:cNvCxnSpPr>
          <p:nvPr/>
        </p:nvCxnSpPr>
        <p:spPr>
          <a:xfrm>
            <a:off x="5788027" y="3352801"/>
            <a:ext cx="0" cy="458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20750" y="4630464"/>
            <a:ext cx="0" cy="47434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282950" y="4828901"/>
            <a:ext cx="0" cy="29078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7" idx="2"/>
          </p:cNvCxnSpPr>
          <p:nvPr/>
        </p:nvCxnSpPr>
        <p:spPr>
          <a:xfrm flipH="1">
            <a:off x="5788026" y="4940037"/>
            <a:ext cx="1" cy="16476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605274" y="4836342"/>
            <a:ext cx="0" cy="27590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5175" y="762000"/>
            <a:ext cx="1082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51515"/>
                </a:solidFill>
                <a:cs typeface="Times New Roman"/>
              </a:rPr>
              <a:t>Организация социального обслуживания замещающей семьи</a:t>
            </a:r>
            <a:br>
              <a:rPr lang="ru-RU" sz="2400" b="1" dirty="0">
                <a:solidFill>
                  <a:srgbClr val="151515"/>
                </a:solidFill>
                <a:cs typeface="Times New Roman"/>
              </a:rPr>
            </a:br>
            <a:r>
              <a:rPr lang="ru-RU" dirty="0">
                <a:solidFill>
                  <a:srgbClr val="151515"/>
                </a:solidFill>
                <a:cs typeface="Times New Roman"/>
              </a:rPr>
              <a:t>Основания для организации работы с замещающей семьей в учреждении социального обслуживания: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0251" y="1600200"/>
            <a:ext cx="1127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Обращение членов замещающей семьи в учреждение социального обслуживания либо ходатайство органов опеки и попечительства, других организаций по причине нарушения нормального функционирования семьи.</a:t>
            </a:r>
          </a:p>
        </p:txBody>
      </p:sp>
      <p:sp>
        <p:nvSpPr>
          <p:cNvPr id="4" name="Прямоугольник 53"/>
          <p:cNvSpPr>
            <a:spLocks noChangeArrowheads="1"/>
          </p:cNvSpPr>
          <p:nvPr/>
        </p:nvSpPr>
        <p:spPr bwMode="auto">
          <a:xfrm>
            <a:off x="2608263" y="2423994"/>
            <a:ext cx="5932487" cy="635119"/>
          </a:xfrm>
          <a:prstGeom prst="rect">
            <a:avLst/>
          </a:prstGeom>
          <a:solidFill>
            <a:srgbClr val="FF99FF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Обращение в учреждение членов замещающей семьи по причине нарушения нормального функционирования семьи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Прямоугольник 59"/>
          <p:cNvSpPr>
            <a:spLocks noChangeArrowheads="1"/>
          </p:cNvSpPr>
          <p:nvPr/>
        </p:nvSpPr>
        <p:spPr bwMode="auto">
          <a:xfrm>
            <a:off x="511968" y="3572668"/>
            <a:ext cx="1389063" cy="819150"/>
          </a:xfrm>
          <a:prstGeom prst="rect">
            <a:avLst/>
          </a:prstGeom>
          <a:solidFill>
            <a:srgbClr val="E3AFFB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по ИППСУ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60"/>
          <p:cNvSpPr>
            <a:spLocks noChangeArrowheads="1"/>
          </p:cNvSpPr>
          <p:nvPr/>
        </p:nvSpPr>
        <p:spPr bwMode="auto">
          <a:xfrm>
            <a:off x="2444751" y="3572668"/>
            <a:ext cx="1660682" cy="1017588"/>
          </a:xfrm>
          <a:prstGeom prst="rect">
            <a:avLst/>
          </a:prstGeom>
          <a:solidFill>
            <a:srgbClr val="E3AFFB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Социальное обслуживание за плату, без оформления ИППСУ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1"/>
          <p:cNvSpPr>
            <a:spLocks noChangeArrowheads="1"/>
          </p:cNvSpPr>
          <p:nvPr/>
        </p:nvSpPr>
        <p:spPr bwMode="auto">
          <a:xfrm>
            <a:off x="5035551" y="3547269"/>
            <a:ext cx="2667000" cy="935037"/>
          </a:xfrm>
          <a:prstGeom prst="rect">
            <a:avLst/>
          </a:prstGeom>
          <a:solidFill>
            <a:srgbClr val="E3AFFB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диагностической работы с замещающей семьей (психологическая и педагогическая диагностика)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58"/>
          <p:cNvSpPr>
            <a:spLocks noChangeArrowheads="1"/>
          </p:cNvSpPr>
          <p:nvPr/>
        </p:nvSpPr>
        <p:spPr bwMode="auto">
          <a:xfrm>
            <a:off x="9291956" y="3572668"/>
            <a:ext cx="1956426" cy="966788"/>
          </a:xfrm>
          <a:prstGeom prst="rect">
            <a:avLst/>
          </a:prstGeom>
          <a:solidFill>
            <a:srgbClr val="E3AFFB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Направление коррекционной работы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 замещающей семьей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63"/>
          <p:cNvSpPr>
            <a:spLocks noChangeArrowheads="1"/>
          </p:cNvSpPr>
          <p:nvPr/>
        </p:nvSpPr>
        <p:spPr bwMode="auto">
          <a:xfrm>
            <a:off x="234950" y="4876800"/>
            <a:ext cx="2133600" cy="1371600"/>
          </a:xfrm>
          <a:prstGeom prst="rect">
            <a:avLst/>
          </a:prstGeom>
          <a:solidFill>
            <a:srgbClr val="FFCCFF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1.Несовершеннолетние.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2.Замещающие родители (бесплатно, с частичной оплатой, платно, в зависимости от доходов)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69"/>
          <p:cNvSpPr>
            <a:spLocks noChangeArrowheads="1"/>
          </p:cNvSpPr>
          <p:nvPr/>
        </p:nvSpPr>
        <p:spPr bwMode="auto">
          <a:xfrm>
            <a:off x="4502150" y="4800600"/>
            <a:ext cx="3733800" cy="1787525"/>
          </a:xfrm>
          <a:prstGeom prst="rect">
            <a:avLst/>
          </a:prstGeom>
          <a:solidFill>
            <a:srgbClr val="FFCCFF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8" algn="l"/>
                <a:tab pos="1333500" algn="l"/>
                <a:tab pos="1555750" algn="l"/>
              </a:tabLst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1. Выявление личностных особенностей несовершеннолетних, замещающих родителей.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8" algn="l"/>
                <a:tab pos="1333500" algn="l"/>
                <a:tab pos="1555750" algn="l"/>
              </a:tabLst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2. Выявление нарушений детско-родительских взаимоотношений.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8" algn="l"/>
                <a:tab pos="1333500" algn="l"/>
                <a:tab pos="1555750" algn="l"/>
              </a:tabLst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3. Определение воспитательного потенциала семьи.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8" algn="l"/>
                <a:tab pos="1333500" algn="l"/>
                <a:tab pos="1555750" algn="l"/>
              </a:tabLst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4. Выявление эмоционального выгорания замещающих родителей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67"/>
          <p:cNvSpPr>
            <a:spLocks noChangeArrowheads="1"/>
          </p:cNvSpPr>
          <p:nvPr/>
        </p:nvSpPr>
        <p:spPr bwMode="auto">
          <a:xfrm>
            <a:off x="8616950" y="4800600"/>
            <a:ext cx="3306438" cy="1787525"/>
          </a:xfrm>
          <a:prstGeom prst="rect">
            <a:avLst/>
          </a:prstGeom>
          <a:solidFill>
            <a:srgbClr val="FFCCFF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Коррекция выявленных отклонений личностного и эмоционального развития несовершеннолетних. Формирование благоприятного психоэмоционального климата в семье, формирование положительных установок в сознании замещающих родителей, способствующих коррекции родительского поведения</a:t>
            </a:r>
            <a:endParaRPr kumimoji="0" 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" name="Прямоугольник 66"/>
          <p:cNvSpPr>
            <a:spLocks noChangeArrowheads="1"/>
          </p:cNvSpPr>
          <p:nvPr/>
        </p:nvSpPr>
        <p:spPr bwMode="auto">
          <a:xfrm>
            <a:off x="2608263" y="4892674"/>
            <a:ext cx="1517650" cy="663575"/>
          </a:xfrm>
          <a:prstGeom prst="rect">
            <a:avLst/>
          </a:prstGeom>
          <a:solidFill>
            <a:srgbClr val="FFCCFF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Замещающие родители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AutoShape 4"/>
          <p:cNvSpPr>
            <a:spLocks noChangeShapeType="1"/>
          </p:cNvSpPr>
          <p:nvPr/>
        </p:nvSpPr>
        <p:spPr bwMode="auto">
          <a:xfrm>
            <a:off x="-53975" y="2595563"/>
            <a:ext cx="6350" cy="288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0" y="0"/>
            <a:ext cx="1220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Схема 4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0" y="457200"/>
            <a:ext cx="12204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8540750" y="3059113"/>
            <a:ext cx="1143000" cy="488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319609" y="3059113"/>
            <a:ext cx="1288654" cy="488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329144" y="3059113"/>
            <a:ext cx="0" cy="488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2350" y="3059113"/>
            <a:ext cx="0" cy="488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5" idx="2"/>
          </p:cNvCxnSpPr>
          <p:nvPr/>
        </p:nvCxnSpPr>
        <p:spPr>
          <a:xfrm flipH="1">
            <a:off x="1206499" y="4391818"/>
            <a:ext cx="1" cy="500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511550" y="4590256"/>
            <a:ext cx="0" cy="28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131704" y="4482306"/>
            <a:ext cx="0" cy="410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0445750" y="4539456"/>
            <a:ext cx="0" cy="353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91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150" y="685800"/>
            <a:ext cx="107442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Этапы социального сопровождения:</a:t>
            </a:r>
          </a:p>
          <a:p>
            <a:pPr algn="ctr"/>
            <a:endParaRPr lang="ru-RU" sz="2400" b="1" dirty="0"/>
          </a:p>
          <a:p>
            <a:r>
              <a:rPr lang="ru-RU" dirty="0"/>
              <a:t>1. Получение первичной информации – получение информации о замещающей семье, поступившей </a:t>
            </a:r>
            <a:br>
              <a:rPr lang="ru-RU" dirty="0"/>
            </a:br>
            <a:r>
              <a:rPr lang="ru-RU" dirty="0"/>
              <a:t>в учреждение, либо беседа при личном обращении членов замещающей семьи.</a:t>
            </a:r>
          </a:p>
          <a:p>
            <a:r>
              <a:rPr lang="ru-RU" dirty="0"/>
              <a:t>2. Выявление проблем семьи – выход специалиста в семью, информирование членов семьи, мотивация </a:t>
            </a:r>
            <a:br>
              <a:rPr lang="ru-RU" dirty="0"/>
            </a:br>
            <a:r>
              <a:rPr lang="ru-RU" dirty="0"/>
              <a:t>к сотрудничеству, первичная диагностика, оценка рисков.</a:t>
            </a:r>
          </a:p>
          <a:p>
            <a:r>
              <a:rPr lang="ru-RU" dirty="0"/>
              <a:t>3. Рассмотрение первичной информации о замещающей семье, утверждение индивидуальной программы социального сопровождения.</a:t>
            </a:r>
          </a:p>
          <a:p>
            <a:r>
              <a:rPr lang="ru-RU" dirty="0"/>
              <a:t>4. Постановка замещающей семьи на социальное сопровождение. Заключение договора.</a:t>
            </a:r>
          </a:p>
          <a:p>
            <a:r>
              <a:rPr lang="ru-RU" dirty="0"/>
              <a:t>5. Реализация программы социального сопровождения – исполнение мероприятий программы в установленные сроки. Мониторинг эффективности социального сопровождения.</a:t>
            </a:r>
          </a:p>
          <a:p>
            <a:r>
              <a:rPr lang="ru-RU" dirty="0"/>
              <a:t>6. Рассмотрение эффективности проводимых с замещающей семьей мероприятий. Завершение социального сопровождения замещающей семьи при эффективном выполнении программы социального сопровождения. При необходимости продления социального сопровождения внесение корректировок в программу социального сопровождения (пролонгация договора)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5005387"/>
            <a:ext cx="35814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6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50" y="609600"/>
            <a:ext cx="11893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Социальное сопровождение / обслуживание может </a:t>
            </a:r>
          </a:p>
          <a:p>
            <a:pPr algn="ctr"/>
            <a:r>
              <a:rPr lang="ru-RU" sz="2400" b="1" dirty="0"/>
              <a:t>включать различные виды помощи:</a:t>
            </a:r>
          </a:p>
          <a:p>
            <a:r>
              <a:rPr lang="ru-RU" sz="1600" b="1" i="1" u="sng" dirty="0"/>
              <a:t>медицинская помощь</a:t>
            </a:r>
            <a:r>
              <a:rPr lang="ru-RU" sz="1600" b="1" i="1" dirty="0"/>
              <a:t>:</a:t>
            </a:r>
          </a:p>
          <a:p>
            <a:r>
              <a:rPr lang="ru-RU" sz="1600" dirty="0"/>
              <a:t>содействие в консультировании членов семьи медицинскими специалистами;</a:t>
            </a:r>
          </a:p>
          <a:p>
            <a:r>
              <a:rPr lang="ru-RU" sz="1600" dirty="0"/>
              <a:t>содействие в получении профилактических, реабилитационных, лечебных мероприятий в медицинских организациях;</a:t>
            </a:r>
          </a:p>
          <a:p>
            <a:r>
              <a:rPr lang="ru-RU" sz="1600" dirty="0"/>
              <a:t>консультирование по социально-медицинским вопросам ;</a:t>
            </a:r>
          </a:p>
          <a:p>
            <a:r>
              <a:rPr lang="ru-RU" sz="1600" dirty="0"/>
              <a:t>проведение мероприятий, направленных на формирование здорового образа жизни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9" y="2819400"/>
            <a:ext cx="4338939" cy="288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38600"/>
            <a:ext cx="3528129" cy="255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7" y="5943600"/>
            <a:ext cx="3755562" cy="67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0" y="5980535"/>
            <a:ext cx="334197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6261" r="6363" b="7204"/>
          <a:stretch/>
        </p:blipFill>
        <p:spPr bwMode="auto">
          <a:xfrm>
            <a:off x="8242300" y="2299219"/>
            <a:ext cx="3352800" cy="299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3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</TotalTime>
  <Words>1456</Words>
  <Application>Microsoft Office PowerPoint</Application>
  <PresentationFormat>Произвольный</PresentationFormat>
  <Paragraphs>143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Schoolbook</vt:lpstr>
      <vt:lpstr>Times New Roman</vt:lpstr>
      <vt:lpstr>Wingdings 2</vt:lpstr>
      <vt:lpstr>Поток</vt:lpstr>
      <vt:lpstr>Презентация PowerPoint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Строительная компания</dc:title>
  <dc:creator>Юрий Козырев</dc:creator>
  <cp:lastModifiedBy> Овчинникова Елена Викторовна </cp:lastModifiedBy>
  <cp:revision>41</cp:revision>
  <dcterms:created xsi:type="dcterms:W3CDTF">2024-06-05T11:18:48Z</dcterms:created>
  <dcterms:modified xsi:type="dcterms:W3CDTF">2024-08-12T05:24:03Z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2024-03-29T00:00:00Z</vt:filetime>
  </property>
  <property fmtid="{D5CDD505-2E9C-101B-9397-08002B2CF9AE}" pid="3" name="Creator">
    <vt:lpwstr>Impress</vt:lpwstr>
  </property>
  <property fmtid="{D5CDD505-2E9C-101B-9397-08002B2CF9AE}" pid="4" name="LastSaved">
    <vt:filetime>2024-03-29T00:00:00Z</vt:filetime>
  </property>
</Properties>
</file>