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9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6C7651-B422-4118-BA5C-40482E38B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789B3B-2CA3-431D-B453-F1AE155BB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331908-31F2-4364-A65E-DFA4EED4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EE2-7617-4250-986B-C4051982284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3DACD1-6F49-4B62-B11F-ED8BA2BA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EE3B05-B79F-404D-99B8-C4277E1E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1DC2-4044-4718-BD53-F7C559F45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141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4FBF3-D464-4F3E-8E3F-273FD7310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66F37F-3B4F-4130-91BC-CE3F86E63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530895-0F25-48FA-B0FF-1F848CEE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EE2-7617-4250-986B-C4051982284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FB0B65-0E9A-4DFD-9D19-A34DC238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4642F8-4CF5-4BE7-91ED-424077C87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1DC2-4044-4718-BD53-F7C559F45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88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6C8ED6F-C0C1-421F-8FE3-EA8CEB3284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7E187A-02F5-44D1-8B24-DEBF8FFD5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4CE360-E220-40C8-A146-4A542DF8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EE2-7617-4250-986B-C4051982284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FEFBB9-2B38-4B18-9362-EAE5C6A5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FC9D76-613E-4DD3-892C-BBBC12E1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1DC2-4044-4718-BD53-F7C559F45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1E9ED-7813-48AB-8987-FC60FD888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17B95E-4D34-49D8-A269-3DA009E86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9957A-746D-4563-9CD1-6A534EA31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EE2-7617-4250-986B-C4051982284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B5E221-0A93-4F0F-8E29-DFB702A5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7EB373-A0A9-47CE-9568-AA81E9E95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1DC2-4044-4718-BD53-F7C559F45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60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79747-7709-41E6-8165-16C8F0EC7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D2A95-8923-4ECF-927C-132C9AB62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CA94AF-E733-40E7-82EF-B8CC8E7B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EE2-7617-4250-986B-C4051982284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9FF8D2-0050-4A42-8DA4-DD0B64F0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61C7D-AE54-4B8A-9E8D-121029AF5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1DC2-4044-4718-BD53-F7C559F45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74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C964B-3A72-4F40-8A03-2B63C8C9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8C9033-1C7F-4CC8-B166-EAF836A411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04BBF8-582B-4FF4-B38C-4DEA71D5F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118D13-72C8-49E2-BC51-8F4BB892F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EE2-7617-4250-986B-C4051982284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CEDDB9-FF17-4A9A-9EB2-5B86146C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A10D31-5846-4337-AF55-644829CD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1DC2-4044-4718-BD53-F7C559F45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78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D4035-9B72-4BDE-9111-8DC721E7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1BA83-3B56-4B22-AD60-D381B54EC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E27B5A-75D2-489B-B4F4-5B7D69A8F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F7F26A-0DF7-496B-AAFB-85CFB59104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AD063D-6866-4701-896E-1A5C3DF68E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F66790-FB18-41EE-903E-86DEF273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EE2-7617-4250-986B-C4051982284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8EB980-5383-4875-BA8D-4C33C623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3D1631-B709-4CE3-A55F-D677FEFB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1DC2-4044-4718-BD53-F7C559F45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19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4ABFA-3FCF-43CC-B0C3-232AECC2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9393A0-2E87-42D2-B6C9-5DB354B63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EE2-7617-4250-986B-C4051982284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329766-0834-4BE1-866B-AC49010F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F5F674-C7C5-43C9-82D3-B4860A5A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1DC2-4044-4718-BD53-F7C559F45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05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1DB23E-BE96-4062-8BF5-F99E94F30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EE2-7617-4250-986B-C4051982284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75B2492-FA0B-4EB4-91B4-661AB7E5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D98D4B-81F4-46F6-809F-0D59C5546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1DC2-4044-4718-BD53-F7C559F45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96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6D927-00D7-4518-B048-F2CA6641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1DABD7-7656-4CD7-821B-06693F65E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E70B82-727A-44E1-AB8C-9896ECA01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EEBB8-1FD8-41A3-B551-B6D0CFE3A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EE2-7617-4250-986B-C4051982284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042F4F-EAB7-47B4-8F58-B1561BAC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8E6979-5385-4A0C-BB0A-E2BBC6A2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1DC2-4044-4718-BD53-F7C559F45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653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6653B-6EF1-48D9-8216-455D959F2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44CAF1-849D-45F1-A802-06CBAE79F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88BC6B-6545-4871-9BEE-F659C3996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41D65A-017C-4226-970F-2DA253E33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EE2-7617-4250-986B-C4051982284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C140BE-117C-4362-A248-8FC9FB980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7A70E4-CFEA-411F-B09D-4DA1524E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1DC2-4044-4718-BD53-F7C559F45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397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CC1EE-7231-407F-BEC2-E32CF9B0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55ACE6-11F6-405E-BE07-01E3CB63C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E6131C-B95E-47CB-B788-DA23FCB97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8BEE2-7617-4250-986B-C4051982284A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B7EEB3-7365-4C63-A257-FD788C9FC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E2FFBC-8AC4-466F-A476-90EC310AC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01DC2-4044-4718-BD53-F7C559F45F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84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849B0B-B264-4CFD-8C1D-F9C4F5BDA0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ADA2FC-5DA8-47DB-9E12-53F65FD59A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91813C-69EE-444E-B271-6921A2CA7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55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FE7E89-1176-498D-B438-1124A5784651}"/>
              </a:ext>
            </a:extLst>
          </p:cNvPr>
          <p:cNvSpPr txBox="1"/>
          <p:nvPr/>
        </p:nvSpPr>
        <p:spPr>
          <a:xfrm>
            <a:off x="953589" y="4206240"/>
            <a:ext cx="7484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06287" y="1201782"/>
            <a:ext cx="78377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неделя «Объединяя усилия»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Ханты-Мансийском автономном округе -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Югре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«Формирование основ финансовой грамотности для детей старшего дошкольного возраста с ограниченными возможностями здоровья»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80114" y="4715691"/>
            <a:ext cx="5995852" cy="9927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180115" y="4702630"/>
            <a:ext cx="599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Учитель-дефектолог: Наталья Анатольевна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Лавриенко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№2 «Белочка» г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Лангепас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653106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19810-29D8-4B3F-B91F-65B2C0CFF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70D3C-30A5-48FA-BCC5-032D6382D151}"/>
              </a:ext>
            </a:extLst>
          </p:cNvPr>
          <p:cNvSpPr txBox="1"/>
          <p:nvPr/>
        </p:nvSpPr>
        <p:spPr>
          <a:xfrm>
            <a:off x="548640" y="352697"/>
            <a:ext cx="313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28FAF-FFD1-47BF-B228-0FBF222796E0}"/>
              </a:ext>
            </a:extLst>
          </p:cNvPr>
          <p:cNvSpPr txBox="1"/>
          <p:nvPr/>
        </p:nvSpPr>
        <p:spPr>
          <a:xfrm>
            <a:off x="883921" y="883195"/>
            <a:ext cx="8730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27817" y="1907177"/>
            <a:ext cx="2677886" cy="3693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Интерактивные игры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59874" y="822960"/>
            <a:ext cx="7615645" cy="46166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интерактивных средств обучения</a:t>
            </a:r>
          </a:p>
        </p:txBody>
      </p:sp>
      <p:pic>
        <p:nvPicPr>
          <p:cNvPr id="9" name="Содержимое 3" descr="сказк.jpg"/>
          <p:cNvPicPr>
            <a:picLocks noChangeAspect="1"/>
          </p:cNvPicPr>
          <p:nvPr/>
        </p:nvPicPr>
        <p:blipFill>
          <a:blip r:embed="rId3" cstate="print"/>
          <a:srcRect b="23953"/>
          <a:stretch>
            <a:fillRect/>
          </a:stretch>
        </p:blipFill>
        <p:spPr>
          <a:xfrm>
            <a:off x="718459" y="2001629"/>
            <a:ext cx="2325188" cy="2576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30417_102314_123 (1).jpg"/>
          <p:cNvPicPr>
            <a:picLocks noChangeAspect="1"/>
          </p:cNvPicPr>
          <p:nvPr/>
        </p:nvPicPr>
        <p:blipFill>
          <a:blip r:embed="rId4" cstate="print"/>
          <a:srcRect l="15207"/>
          <a:stretch>
            <a:fillRect/>
          </a:stretch>
        </p:blipFill>
        <p:spPr>
          <a:xfrm>
            <a:off x="3675196" y="2132298"/>
            <a:ext cx="2595797" cy="2296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creenshot_20231002-225024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66560" y="2363001"/>
            <a:ext cx="3788230" cy="206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creenshot_20231002-225047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77395" y="4442368"/>
            <a:ext cx="3958047" cy="2162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D:\работа 2016-17\открытое занятие ФЕВРАЛЬ 2016г\фото открытое занятие 2016\DSC00011.JPG"/>
          <p:cNvPicPr>
            <a:picLocks noChangeAspect="1" noChangeArrowheads="1"/>
          </p:cNvPicPr>
          <p:nvPr/>
        </p:nvPicPr>
        <p:blipFill>
          <a:blip r:embed="rId7" cstate="print"/>
          <a:srcRect l="29989" t="12135" r="10809" b="12242"/>
          <a:stretch>
            <a:fillRect/>
          </a:stretch>
        </p:blipFill>
        <p:spPr bwMode="auto">
          <a:xfrm>
            <a:off x="2054889" y="4173079"/>
            <a:ext cx="2530173" cy="2423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153989" y="1750423"/>
            <a:ext cx="1658982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84823242"/>
      </p:ext>
    </p:extLst>
  </p:cSld>
  <p:clrMapOvr>
    <a:masterClrMapping/>
  </p:clrMapOvr>
  <p:transition>
    <p:pull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19810-29D8-4B3F-B91F-65B2C0CFF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70D3C-30A5-48FA-BCC5-032D6382D151}"/>
              </a:ext>
            </a:extLst>
          </p:cNvPr>
          <p:cNvSpPr txBox="1"/>
          <p:nvPr/>
        </p:nvSpPr>
        <p:spPr>
          <a:xfrm>
            <a:off x="548640" y="352697"/>
            <a:ext cx="313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28FAF-FFD1-47BF-B228-0FBF222796E0}"/>
              </a:ext>
            </a:extLst>
          </p:cNvPr>
          <p:cNvSpPr txBox="1"/>
          <p:nvPr/>
        </p:nvSpPr>
        <p:spPr>
          <a:xfrm>
            <a:off x="883921" y="883195"/>
            <a:ext cx="8730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8903" y="2220686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4091" y="888276"/>
            <a:ext cx="5669279" cy="8309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Игровой тренажер «банкомат»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IMG_20220207_0818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400" y="1141729"/>
            <a:ext cx="2596491" cy="3461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20207-WA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6696" y="2963310"/>
            <a:ext cx="2596491" cy="3461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9AB300-5A63-8307-AA4A-81301FA15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65" y="1783024"/>
            <a:ext cx="2819537" cy="3759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BC76CA-A7D7-E112-8BF5-07DB87A97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502" y="2963310"/>
            <a:ext cx="2819537" cy="3759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823242"/>
      </p:ext>
    </p:extLst>
  </p:cSld>
  <p:clrMapOvr>
    <a:masterClrMapping/>
  </p:clrMapOvr>
  <p:transition>
    <p:pull dir="l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19810-29D8-4B3F-B91F-65B2C0CFF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70D3C-30A5-48FA-BCC5-032D6382D151}"/>
              </a:ext>
            </a:extLst>
          </p:cNvPr>
          <p:cNvSpPr txBox="1"/>
          <p:nvPr/>
        </p:nvSpPr>
        <p:spPr>
          <a:xfrm>
            <a:off x="548640" y="352697"/>
            <a:ext cx="313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28FAF-FFD1-47BF-B228-0FBF222796E0}"/>
              </a:ext>
            </a:extLst>
          </p:cNvPr>
          <p:cNvSpPr txBox="1"/>
          <p:nvPr/>
        </p:nvSpPr>
        <p:spPr>
          <a:xfrm>
            <a:off x="883921" y="883195"/>
            <a:ext cx="8730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8903" y="2220686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44536" y="548640"/>
            <a:ext cx="5799909" cy="8309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Ярмарки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IMG-38d6e2ec2328ddc89804a9ad0849c632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635" y="1270354"/>
            <a:ext cx="3994132" cy="224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603efa9b429e9920071f21c333953709-V.jpg"/>
          <p:cNvPicPr>
            <a:picLocks noChangeAspect="1"/>
          </p:cNvPicPr>
          <p:nvPr/>
        </p:nvPicPr>
        <p:blipFill>
          <a:blip r:embed="rId4"/>
          <a:srcRect l="15417" r="14993"/>
          <a:stretch>
            <a:fillRect/>
          </a:stretch>
        </p:blipFill>
        <p:spPr>
          <a:xfrm>
            <a:off x="6425982" y="3713984"/>
            <a:ext cx="3548045" cy="286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6A09DD-486E-001F-9394-F96C3F367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60" y="1510025"/>
            <a:ext cx="4116648" cy="2315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28A2F3-2B34-0494-2AED-11C172A48B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53" y="3240532"/>
            <a:ext cx="2566824" cy="3422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823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19810-29D8-4B3F-B91F-65B2C0CFF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70D3C-30A5-48FA-BCC5-032D6382D151}"/>
              </a:ext>
            </a:extLst>
          </p:cNvPr>
          <p:cNvSpPr txBox="1"/>
          <p:nvPr/>
        </p:nvSpPr>
        <p:spPr>
          <a:xfrm>
            <a:off x="548640" y="352697"/>
            <a:ext cx="313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28FAF-FFD1-47BF-B228-0FBF222796E0}"/>
              </a:ext>
            </a:extLst>
          </p:cNvPr>
          <p:cNvSpPr txBox="1"/>
          <p:nvPr/>
        </p:nvSpPr>
        <p:spPr>
          <a:xfrm>
            <a:off x="883921" y="883195"/>
            <a:ext cx="8730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8903" y="2220686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4091" y="705396"/>
            <a:ext cx="6453051" cy="8309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Игровая деятельность детей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IMG-0a5bd9804ac6fa0e01f1dfbb7506f724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4034453"/>
            <a:ext cx="2545492" cy="2627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N4063.JPG"/>
          <p:cNvPicPr>
            <a:picLocks noChangeAspect="1"/>
          </p:cNvPicPr>
          <p:nvPr/>
        </p:nvPicPr>
        <p:blipFill>
          <a:blip r:embed="rId4" cstate="print"/>
          <a:srcRect l="8423" r="8615"/>
          <a:stretch>
            <a:fillRect/>
          </a:stretch>
        </p:blipFill>
        <p:spPr>
          <a:xfrm>
            <a:off x="1137902" y="1579264"/>
            <a:ext cx="3485673" cy="2363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N4035.JPG"/>
          <p:cNvPicPr>
            <a:picLocks noChangeAspect="1"/>
          </p:cNvPicPr>
          <p:nvPr/>
        </p:nvPicPr>
        <p:blipFill>
          <a:blip r:embed="rId5" cstate="print"/>
          <a:srcRect t="19282"/>
          <a:stretch>
            <a:fillRect/>
          </a:stretch>
        </p:blipFill>
        <p:spPr>
          <a:xfrm>
            <a:off x="7654834" y="2795451"/>
            <a:ext cx="2288645" cy="328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User\Desktop\ПЕДАГОГ ГОДА 2021\проект финансовая грамотность\Фотографии\_2BhucfViSk.jpg"/>
          <p:cNvPicPr>
            <a:picLocks noChangeAspect="1" noChangeArrowheads="1"/>
          </p:cNvPicPr>
          <p:nvPr/>
        </p:nvPicPr>
        <p:blipFill>
          <a:blip r:embed="rId6" cstate="print"/>
          <a:srcRect l="14286" r="13653"/>
          <a:stretch>
            <a:fillRect/>
          </a:stretch>
        </p:blipFill>
        <p:spPr bwMode="auto">
          <a:xfrm>
            <a:off x="5159830" y="2009438"/>
            <a:ext cx="2386484" cy="300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sus\Desktop\ГПС 2022-23гг\фото\IMG-f2c041a97826dae02bdffb66468478c0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2855" y="3984172"/>
            <a:ext cx="1655579" cy="2637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823242"/>
      </p:ext>
    </p:extLst>
  </p:cSld>
  <p:clrMapOvr>
    <a:masterClrMapping/>
  </p:clrMapOvr>
  <p:transition>
    <p:pull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7EE027-0C93-47BA-A522-C93F218F5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0709" y="1293222"/>
            <a:ext cx="4180113" cy="440120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копилка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и практические рекомендации, тесты, анкеты для педагогов и родителей;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сценарии мероприятий, тематических занятий; </a:t>
            </a:r>
          </a:p>
          <a:p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теме «Финансовая грамотность»;  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художественной литературы финансовой тематики;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 презентаций о профессиях семьи;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мультфильмов финансовой тематики.</a:t>
            </a:r>
            <a:endParaRPr lang="ru-RU" sz="2000" dirty="0"/>
          </a:p>
        </p:txBody>
      </p:sp>
      <p:pic>
        <p:nvPicPr>
          <p:cNvPr id="6" name="Рисунок 5" descr="IMG_20221118_110353_878.jpg"/>
          <p:cNvPicPr>
            <a:picLocks noChangeAspect="1"/>
          </p:cNvPicPr>
          <p:nvPr/>
        </p:nvPicPr>
        <p:blipFill>
          <a:blip r:embed="rId3" cstate="print"/>
          <a:srcRect b="15897"/>
          <a:stretch>
            <a:fillRect/>
          </a:stretch>
        </p:blipFill>
        <p:spPr>
          <a:xfrm>
            <a:off x="5201696" y="1233938"/>
            <a:ext cx="2738512" cy="172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8160" r="6268"/>
          <a:stretch>
            <a:fillRect/>
          </a:stretch>
        </p:blipFill>
        <p:spPr bwMode="auto">
          <a:xfrm>
            <a:off x="8237318" y="961115"/>
            <a:ext cx="2716389" cy="17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21118_110154_625.jpg"/>
          <p:cNvPicPr>
            <a:picLocks noChangeAspect="1"/>
          </p:cNvPicPr>
          <p:nvPr/>
        </p:nvPicPr>
        <p:blipFill>
          <a:blip r:embed="rId5" cstate="print"/>
          <a:srcRect t="10872" r="-234" b="13641"/>
          <a:stretch>
            <a:fillRect/>
          </a:stretch>
        </p:blipFill>
        <p:spPr>
          <a:xfrm>
            <a:off x="5408318" y="3042642"/>
            <a:ext cx="2116893" cy="209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21118_110943_272.jpg"/>
          <p:cNvPicPr>
            <a:picLocks noChangeAspect="1"/>
          </p:cNvPicPr>
          <p:nvPr/>
        </p:nvPicPr>
        <p:blipFill>
          <a:blip r:embed="rId6" cstate="print"/>
          <a:srcRect l="2103" t="7590" b="7692"/>
          <a:stretch>
            <a:fillRect/>
          </a:stretch>
        </p:blipFill>
        <p:spPr>
          <a:xfrm>
            <a:off x="8225988" y="2971297"/>
            <a:ext cx="2808450" cy="182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62dbc770c6999b66272ffef3ed89bd1a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70038" y="4620079"/>
            <a:ext cx="2287471" cy="1728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3799535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7EE027-0C93-47BA-A522-C93F218F5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88675" y="718457"/>
            <a:ext cx="3905794" cy="46166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</a:t>
            </a:r>
          </a:p>
        </p:txBody>
      </p:sp>
      <p:pic>
        <p:nvPicPr>
          <p:cNvPr id="11" name="Рисунок 10" descr="городской конкурс методических практ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9275" y="3172441"/>
            <a:ext cx="2329114" cy="31891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64" y="2223386"/>
            <a:ext cx="2209296" cy="30562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61" y="3213463"/>
            <a:ext cx="2300575" cy="31755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6" y="823661"/>
            <a:ext cx="3355298" cy="2372047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63" y="810861"/>
            <a:ext cx="3422074" cy="241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99535"/>
      </p:ext>
    </p:extLst>
  </p:cSld>
  <p:clrMapOvr>
    <a:masterClrMapping/>
  </p:clrMapOvr>
  <p:transition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7EE027-0C93-47BA-A522-C93F218F5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2" y="2470745"/>
            <a:ext cx="13335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85109" y="3004457"/>
            <a:ext cx="28607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Bahnschrift SemiBold SemiConden" pitchFamily="34" charset="0"/>
              </a:rPr>
              <a:t>89825445806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22023" y="421098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ru-RU" dirty="0">
              <a:solidFill>
                <a:srgbClr val="002060"/>
              </a:solidFill>
              <a:latin typeface="Bahnschrift SemiBold SemiConden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98172" y="4493623"/>
            <a:ext cx="2769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SemiBold SemiConden" pitchFamily="34" charset="0"/>
              </a:rPr>
              <a:t>lavriieko@mail.ru</a:t>
            </a:r>
            <a:endParaRPr lang="ru-RU" sz="2400" dirty="0">
              <a:solidFill>
                <a:srgbClr val="002060"/>
              </a:solidFill>
              <a:latin typeface="Bahnschrift SemiBold SemiConden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0" y="3966391"/>
            <a:ext cx="115252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047999" y="862149"/>
            <a:ext cx="6997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неделя «Объединяя усилия»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Ханты-Мансийском автономном округе -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Югре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799535"/>
      </p:ext>
    </p:extLst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19810-29D8-4B3F-B91F-65B2C0CFF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70D3C-30A5-48FA-BCC5-032D6382D151}"/>
              </a:ext>
            </a:extLst>
          </p:cNvPr>
          <p:cNvSpPr txBox="1"/>
          <p:nvPr/>
        </p:nvSpPr>
        <p:spPr>
          <a:xfrm>
            <a:off x="548640" y="352697"/>
            <a:ext cx="313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28FAF-FFD1-47BF-B228-0FBF222796E0}"/>
              </a:ext>
            </a:extLst>
          </p:cNvPr>
          <p:cNvSpPr txBox="1"/>
          <p:nvPr/>
        </p:nvSpPr>
        <p:spPr>
          <a:xfrm>
            <a:off x="883921" y="883195"/>
            <a:ext cx="8730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8903" y="2220686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9269" y="1267097"/>
            <a:ext cx="88958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Правительства Российской Федерации № 2039-р от 25.09.2017 «Об утверждении Стратегии повышения финансовой грамотности в Российской Федерации на 2017-2023 год»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мероприятий Министерства образования и науки Российской Федерации и Центрального банка Российской Федерации в области повышения финансовой грамотности обучающихся образовательных организаций в Российской Федерации на 2017–2021 годы (утвержден 13.04.2017 Министром образования и науки Российской Федерации О.В. Васильевой и Председателем Центрального банка Российской Федерации Э.С.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Набиуллиной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84823242"/>
      </p:ext>
    </p:extLst>
  </p:cSld>
  <p:clrMapOvr>
    <a:masterClrMapping/>
  </p:clrMapOvr>
  <p:transition>
    <p:cut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F7BADB-EF05-47D5-A6FF-B57BC61C8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C08CF-CDFF-4CE0-AF48-4935F36EFFE9}"/>
              </a:ext>
            </a:extLst>
          </p:cNvPr>
          <p:cNvSpPr txBox="1"/>
          <p:nvPr/>
        </p:nvSpPr>
        <p:spPr>
          <a:xfrm>
            <a:off x="457200" y="352697"/>
            <a:ext cx="3892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D9E3E-C134-49D0-A22F-8B6F74F04A52}"/>
              </a:ext>
            </a:extLst>
          </p:cNvPr>
          <p:cNvSpPr txBox="1"/>
          <p:nvPr/>
        </p:nvSpPr>
        <p:spPr>
          <a:xfrm>
            <a:off x="6096000" y="535577"/>
            <a:ext cx="397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68D77-5ABB-4CD1-90CF-661318D4F6DF}"/>
              </a:ext>
            </a:extLst>
          </p:cNvPr>
          <p:cNvSpPr txBox="1"/>
          <p:nvPr/>
        </p:nvSpPr>
        <p:spPr>
          <a:xfrm>
            <a:off x="4467497" y="398167"/>
            <a:ext cx="7724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26524" y="692331"/>
            <a:ext cx="8294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развития детей дошкольного возраста с ОВЗ</a:t>
            </a:r>
            <a:endParaRPr lang="ru-RU" alt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05840" y="1828800"/>
            <a:ext cx="6257108" cy="34163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дошкольников с ОВЗ  недостаточно сформирована эмоционально-волевая сфера (затруднено выполнение правил поведения, игровых правил; интерес выражен, но не стойкий), недостаточная познавательная активность сочетается с быстрой утомляемостью ребёнка; в игровой деятельности дети часто не соблюдают правила игры, а сюжет их беден и однотипен.</a:t>
            </a:r>
            <a:endParaRPr lang="ru-RU" sz="2400" dirty="0"/>
          </a:p>
        </p:txBody>
      </p:sp>
      <p:pic>
        <p:nvPicPr>
          <p:cNvPr id="12" name="Рисунок 11" descr="дет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060" y="1552050"/>
            <a:ext cx="4736255" cy="1857355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01965729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F7BADB-EF05-47D5-A6FF-B57BC61C8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C08CF-CDFF-4CE0-AF48-4935F36EFFE9}"/>
              </a:ext>
            </a:extLst>
          </p:cNvPr>
          <p:cNvSpPr txBox="1"/>
          <p:nvPr/>
        </p:nvSpPr>
        <p:spPr>
          <a:xfrm>
            <a:off x="457200" y="352697"/>
            <a:ext cx="3892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09BC1-7A30-4221-B74D-8E320DB20819}"/>
              </a:ext>
            </a:extLst>
          </p:cNvPr>
          <p:cNvSpPr txBox="1"/>
          <p:nvPr/>
        </p:nvSpPr>
        <p:spPr>
          <a:xfrm>
            <a:off x="822960" y="1280160"/>
            <a:ext cx="947057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основ финансовой грамотности у детей   дошкольного 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возраста с ограниченными возможностями здоровья   посредством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проектной деятельности .</a:t>
            </a:r>
          </a:p>
          <a:p>
            <a:pPr>
              <a:buNone/>
            </a:pP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Создать условия для мотивации воспитанников к освоению основ финансовой грамотности.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Формировать на доступном уровне взаимосвязь понятий «труд-продукт-деньги» и то, что стоимость продукта зависит от качества;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навыки грамотного экономического поведения дошкольников с ОВЗ и ответственного отношения к личным финансам, бережного отношения  к предметам личного и общего пользования.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речевое общение и коммуникативные навыки детей;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Создать условия для активного включения родителей в проектную деятельность.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D9E3E-C134-49D0-A22F-8B6F74F04A52}"/>
              </a:ext>
            </a:extLst>
          </p:cNvPr>
          <p:cNvSpPr txBox="1"/>
          <p:nvPr/>
        </p:nvSpPr>
        <p:spPr>
          <a:xfrm>
            <a:off x="6096000" y="535577"/>
            <a:ext cx="397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68D77-5ABB-4CD1-90CF-661318D4F6DF}"/>
              </a:ext>
            </a:extLst>
          </p:cNvPr>
          <p:cNvSpPr txBox="1"/>
          <p:nvPr/>
        </p:nvSpPr>
        <p:spPr>
          <a:xfrm>
            <a:off x="4467497" y="398167"/>
            <a:ext cx="7724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08514" y="574766"/>
            <a:ext cx="6335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Проект: «Школа юного финансиста»</a:t>
            </a:r>
            <a:endParaRPr lang="ru-RU" alt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анимашка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100" y="3929909"/>
            <a:ext cx="1983545" cy="1269469"/>
          </a:xfrm>
          <a:prstGeom prst="rect">
            <a:avLst/>
          </a:prstGeom>
        </p:spPr>
      </p:pic>
      <p:pic>
        <p:nvPicPr>
          <p:cNvPr id="11" name="Рисунок 10" descr="финансы.jpg"/>
          <p:cNvPicPr>
            <a:picLocks noChangeAspect="1"/>
          </p:cNvPicPr>
          <p:nvPr/>
        </p:nvPicPr>
        <p:blipFill>
          <a:blip r:embed="rId4" cstate="print"/>
          <a:srcRect b="10154"/>
          <a:stretch>
            <a:fillRect/>
          </a:stretch>
        </p:blipFill>
        <p:spPr>
          <a:xfrm>
            <a:off x="9474667" y="127905"/>
            <a:ext cx="2412534" cy="2340975"/>
          </a:xfrm>
          <a:prstGeom prst="round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01965729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F7BADB-EF05-47D5-A6FF-B57BC61C8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C08CF-CDFF-4CE0-AF48-4935F36EFFE9}"/>
              </a:ext>
            </a:extLst>
          </p:cNvPr>
          <p:cNvSpPr txBox="1"/>
          <p:nvPr/>
        </p:nvSpPr>
        <p:spPr>
          <a:xfrm>
            <a:off x="457200" y="352697"/>
            <a:ext cx="3892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09BC1-7A30-4221-B74D-8E320DB20819}"/>
              </a:ext>
            </a:extLst>
          </p:cNvPr>
          <p:cNvSpPr txBox="1"/>
          <p:nvPr/>
        </p:nvSpPr>
        <p:spPr>
          <a:xfrm>
            <a:off x="0" y="862148"/>
            <a:ext cx="2468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D9E3E-C134-49D0-A22F-8B6F74F04A52}"/>
              </a:ext>
            </a:extLst>
          </p:cNvPr>
          <p:cNvSpPr txBox="1"/>
          <p:nvPr/>
        </p:nvSpPr>
        <p:spPr>
          <a:xfrm>
            <a:off x="6096000" y="535577"/>
            <a:ext cx="397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68D77-5ABB-4CD1-90CF-661318D4F6DF}"/>
              </a:ext>
            </a:extLst>
          </p:cNvPr>
          <p:cNvSpPr txBox="1"/>
          <p:nvPr/>
        </p:nvSpPr>
        <p:spPr>
          <a:xfrm>
            <a:off x="4467497" y="398167"/>
            <a:ext cx="7724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30137" y="574766"/>
            <a:ext cx="6766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alt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C:\Users\User\Desktop\ПЕДАГОГ ГОДА 2021\проект финансовая грамотность\Фотографии\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533" y="1349965"/>
            <a:ext cx="2581170" cy="3244703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Содержимое 6" descr="IMG-20220228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1173" y="3304903"/>
            <a:ext cx="2449286" cy="3265714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6548" y="4620215"/>
            <a:ext cx="1048885" cy="121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387737" y="3683725"/>
            <a:ext cx="3135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творческие работы</a:t>
            </a:r>
          </a:p>
        </p:txBody>
      </p:sp>
      <p:pic>
        <p:nvPicPr>
          <p:cNvPr id="13" name="Содержимое 3" descr="IMG_20220228_102505.jpg"/>
          <p:cNvPicPr>
            <a:picLocks noChangeAspect="1"/>
          </p:cNvPicPr>
          <p:nvPr/>
        </p:nvPicPr>
        <p:blipFill>
          <a:blip r:embed="rId6" cstate="print">
            <a:lum bright="22000"/>
          </a:blip>
          <a:stretch>
            <a:fillRect/>
          </a:stretch>
        </p:blipFill>
        <p:spPr>
          <a:xfrm>
            <a:off x="6370581" y="4209402"/>
            <a:ext cx="3152243" cy="2363782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Picture 4" descr="IMG_16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5918" y="1652501"/>
            <a:ext cx="3399255" cy="2018162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" name="TextBox 24"/>
          <p:cNvSpPr txBox="1"/>
          <p:nvPr/>
        </p:nvSpPr>
        <p:spPr>
          <a:xfrm>
            <a:off x="8451669" y="1149530"/>
            <a:ext cx="317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с родителями</a:t>
            </a:r>
          </a:p>
        </p:txBody>
      </p:sp>
      <p:pic>
        <p:nvPicPr>
          <p:cNvPr id="26" name="Рисунок 25" descr="IMG-62dbc770c6999b66272ffef3ed89bd1a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54300" y="1602710"/>
            <a:ext cx="2494720" cy="1885073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" name="TextBox 26"/>
          <p:cNvSpPr txBox="1"/>
          <p:nvPr/>
        </p:nvSpPr>
        <p:spPr>
          <a:xfrm>
            <a:off x="5264331" y="1123406"/>
            <a:ext cx="259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380196572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19810-29D8-4B3F-B91F-65B2C0CFF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70D3C-30A5-48FA-BCC5-032D6382D151}"/>
              </a:ext>
            </a:extLst>
          </p:cNvPr>
          <p:cNvSpPr txBox="1"/>
          <p:nvPr/>
        </p:nvSpPr>
        <p:spPr>
          <a:xfrm>
            <a:off x="548640" y="352697"/>
            <a:ext cx="313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28FAF-FFD1-47BF-B228-0FBF222796E0}"/>
              </a:ext>
            </a:extLst>
          </p:cNvPr>
          <p:cNvSpPr txBox="1"/>
          <p:nvPr/>
        </p:nvSpPr>
        <p:spPr>
          <a:xfrm>
            <a:off x="883921" y="883195"/>
            <a:ext cx="8730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8903" y="2220686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50423" y="796834"/>
            <a:ext cx="7824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- развивающая среда группы</a:t>
            </a:r>
          </a:p>
        </p:txBody>
      </p:sp>
      <p:pic>
        <p:nvPicPr>
          <p:cNvPr id="10" name="Содержимое 7" descr="C:\Users\тимур\Desktop\развив среда\DSC_0643.JPG"/>
          <p:cNvPicPr>
            <a:picLocks/>
          </p:cNvPicPr>
          <p:nvPr/>
        </p:nvPicPr>
        <p:blipFill>
          <a:blip r:embed="rId3" cstate="print"/>
          <a:srcRect l="16570" r="21644"/>
          <a:stretch>
            <a:fillRect/>
          </a:stretch>
        </p:blipFill>
        <p:spPr>
          <a:xfrm>
            <a:off x="361379" y="1770392"/>
            <a:ext cx="2616951" cy="289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Дедский сад\Desktop\2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1055" y="4087441"/>
            <a:ext cx="322353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8" descr="C:\Documents and Settings\Учитель\Рабочий стол\среда развивающ\IMG_1991.JPG"/>
          <p:cNvPicPr>
            <a:picLocks/>
          </p:cNvPicPr>
          <p:nvPr/>
        </p:nvPicPr>
        <p:blipFill>
          <a:blip r:embed="rId5" cstate="print"/>
          <a:srcRect l="8621"/>
          <a:stretch>
            <a:fillRect/>
          </a:stretch>
        </p:blipFill>
        <p:spPr bwMode="auto">
          <a:xfrm>
            <a:off x="7632801" y="1683877"/>
            <a:ext cx="264320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User\Desktop\ПЕДАГОГ ГОДА 2021\проект финансовая грамотность\Фотографии\_2BhucfViSk.jpg"/>
          <p:cNvPicPr>
            <a:picLocks noChangeAspect="1" noChangeArrowheads="1"/>
          </p:cNvPicPr>
          <p:nvPr/>
        </p:nvPicPr>
        <p:blipFill>
          <a:blip r:embed="rId6" cstate="print"/>
          <a:srcRect l="14286" r="13653"/>
          <a:stretch>
            <a:fillRect/>
          </a:stretch>
        </p:blipFill>
        <p:spPr bwMode="auto">
          <a:xfrm>
            <a:off x="2854880" y="2847702"/>
            <a:ext cx="2463239" cy="3098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78823" y="1306286"/>
            <a:ext cx="246888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Заправочная станция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6526" y="2455816"/>
            <a:ext cx="1619794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Банк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21532" y="3579222"/>
            <a:ext cx="1763486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Магазин</a:t>
            </a:r>
          </a:p>
        </p:txBody>
      </p:sp>
    </p:spTree>
    <p:extLst>
      <p:ext uri="{BB962C8B-B14F-4D97-AF65-F5344CB8AC3E}">
        <p14:creationId xmlns:p14="http://schemas.microsoft.com/office/powerpoint/2010/main" val="2284823242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19810-29D8-4B3F-B91F-65B2C0CFF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81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70D3C-30A5-48FA-BCC5-032D6382D151}"/>
              </a:ext>
            </a:extLst>
          </p:cNvPr>
          <p:cNvSpPr txBox="1"/>
          <p:nvPr/>
        </p:nvSpPr>
        <p:spPr>
          <a:xfrm>
            <a:off x="548640" y="352697"/>
            <a:ext cx="313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28FAF-FFD1-47BF-B228-0FBF222796E0}"/>
              </a:ext>
            </a:extLst>
          </p:cNvPr>
          <p:cNvSpPr txBox="1"/>
          <p:nvPr/>
        </p:nvSpPr>
        <p:spPr>
          <a:xfrm>
            <a:off x="883921" y="883195"/>
            <a:ext cx="8730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8903" y="2220686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72938" y="744583"/>
            <a:ext cx="7001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организации игровой деятельности 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G:\функц грамотность\i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7084" y="4249104"/>
            <a:ext cx="2005156" cy="204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блако 10"/>
          <p:cNvSpPr/>
          <p:nvPr/>
        </p:nvSpPr>
        <p:spPr>
          <a:xfrm>
            <a:off x="1685108" y="1946365"/>
            <a:ext cx="2913018" cy="1789610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ю</a:t>
            </a:r>
          </a:p>
        </p:txBody>
      </p:sp>
      <p:sp>
        <p:nvSpPr>
          <p:cNvPr id="12" name="Облако 11"/>
          <p:cNvSpPr/>
          <p:nvPr/>
        </p:nvSpPr>
        <p:spPr>
          <a:xfrm>
            <a:off x="5042263" y="1685109"/>
            <a:ext cx="2795450" cy="1881051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ю</a:t>
            </a:r>
          </a:p>
        </p:txBody>
      </p:sp>
      <p:sp>
        <p:nvSpPr>
          <p:cNvPr id="13" name="Облако 12"/>
          <p:cNvSpPr/>
          <p:nvPr/>
        </p:nvSpPr>
        <p:spPr>
          <a:xfrm>
            <a:off x="7184572" y="3762103"/>
            <a:ext cx="2690948" cy="1763485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ю</a:t>
            </a:r>
          </a:p>
        </p:txBody>
      </p:sp>
      <p:sp>
        <p:nvSpPr>
          <p:cNvPr id="14" name="Облако 13"/>
          <p:cNvSpPr/>
          <p:nvPr/>
        </p:nvSpPr>
        <p:spPr>
          <a:xfrm>
            <a:off x="666205" y="4349931"/>
            <a:ext cx="2586445" cy="1698171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4834" y="4140926"/>
            <a:ext cx="1854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игровые</a:t>
            </a:r>
          </a:p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образовательные</a:t>
            </a:r>
          </a:p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ситуации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473337" y="241662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развлечения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90504" y="2429691"/>
            <a:ext cx="184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3589" y="4872447"/>
            <a:ext cx="1998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6191794" y="5055326"/>
            <a:ext cx="1005840" cy="156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 flipH="1" flipV="1">
            <a:off x="5329648" y="3788231"/>
            <a:ext cx="822959" cy="195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6200000" flipH="1">
            <a:off x="3749041" y="3540033"/>
            <a:ext cx="1071153" cy="992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291840" y="5368834"/>
            <a:ext cx="1227909" cy="26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823242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19810-29D8-4B3F-B91F-65B2C0CFF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70D3C-30A5-48FA-BCC5-032D6382D151}"/>
              </a:ext>
            </a:extLst>
          </p:cNvPr>
          <p:cNvSpPr txBox="1"/>
          <p:nvPr/>
        </p:nvSpPr>
        <p:spPr>
          <a:xfrm>
            <a:off x="548640" y="352697"/>
            <a:ext cx="313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28FAF-FFD1-47BF-B228-0FBF222796E0}"/>
              </a:ext>
            </a:extLst>
          </p:cNvPr>
          <p:cNvSpPr txBox="1"/>
          <p:nvPr/>
        </p:nvSpPr>
        <p:spPr>
          <a:xfrm>
            <a:off x="883921" y="883195"/>
            <a:ext cx="8730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8903" y="2220686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7646" y="1371600"/>
            <a:ext cx="3135085" cy="8309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 валюты 3 = 1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C:\Users\Asus\Desktop\выступление Лавриенко, Бабаева\IMG_20201206_215851.jpg"/>
          <p:cNvPicPr/>
          <p:nvPr/>
        </p:nvPicPr>
        <p:blipFill>
          <a:blip r:embed="rId3" cstate="print"/>
          <a:srcRect r="5840"/>
          <a:stretch>
            <a:fillRect/>
          </a:stretch>
        </p:blipFill>
        <p:spPr bwMode="auto">
          <a:xfrm>
            <a:off x="663743" y="2233750"/>
            <a:ext cx="3359229" cy="301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1924" y="718457"/>
            <a:ext cx="2830579" cy="330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 descr="C:\Users\User\Desktop\ПЕДАГОГ ГОДА 2021\проект финансовая грамотность\Фотографии\cK5KE6YiZ8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2503" y="3152001"/>
            <a:ext cx="3240717" cy="3166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анимашка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09" y="5314571"/>
            <a:ext cx="1983545" cy="126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3242"/>
      </p:ext>
    </p:extLst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19810-29D8-4B3F-B91F-65B2C0CFF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70D3C-30A5-48FA-BCC5-032D6382D151}"/>
              </a:ext>
            </a:extLst>
          </p:cNvPr>
          <p:cNvSpPr txBox="1"/>
          <p:nvPr/>
        </p:nvSpPr>
        <p:spPr>
          <a:xfrm>
            <a:off x="548640" y="352697"/>
            <a:ext cx="313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9-13 октября, 2023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18903" y="2220686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24890" y="170918"/>
            <a:ext cx="6380813" cy="8309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и упражнения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3914C4-33AD-2EDF-6BE9-7E1B20B37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" y="1043039"/>
            <a:ext cx="3181282" cy="238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BFA5BF-F97F-B231-8F72-E4D5E3D67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2" y="3003515"/>
            <a:ext cx="2466386" cy="3288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7B71BB-52BA-571B-2820-5E462AC6A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21" y="1760665"/>
            <a:ext cx="2466386" cy="3288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913694-0FCC-D5EE-A0C9-ECED845A44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" b="15749"/>
          <a:stretch/>
        </p:blipFill>
        <p:spPr>
          <a:xfrm>
            <a:off x="7158543" y="1001915"/>
            <a:ext cx="3575054" cy="238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456116B-0EC8-838A-37A0-27D6C97BC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60" y="3345664"/>
            <a:ext cx="2506064" cy="334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823242"/>
      </p:ext>
    </p:extLst>
  </p:cSld>
  <p:clrMapOvr>
    <a:masterClrMapping/>
  </p:clrMapOvr>
  <p:transition>
    <p:pull dir="r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453</Words>
  <Application>Microsoft Office PowerPoint</Application>
  <PresentationFormat>Широкоэкранный</PresentationFormat>
  <Paragraphs>73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Bahnschrift SemiBold SemiConden</vt:lpstr>
      <vt:lpstr>Calibri</vt:lpstr>
      <vt:lpstr>Calibri Light</vt:lpstr>
      <vt:lpstr>Montserrat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Лебольд</dc:creator>
  <cp:lastModifiedBy> Овчинникова Елена Викторовна </cp:lastModifiedBy>
  <cp:revision>41</cp:revision>
  <dcterms:created xsi:type="dcterms:W3CDTF">2023-09-13T10:31:50Z</dcterms:created>
  <dcterms:modified xsi:type="dcterms:W3CDTF">2023-10-03T06:17:23Z</dcterms:modified>
</cp:coreProperties>
</file>