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93" r:id="rId3"/>
    <p:sldId id="285" r:id="rId4"/>
    <p:sldId id="279" r:id="rId5"/>
    <p:sldId id="280" r:id="rId6"/>
    <p:sldId id="289" r:id="rId7"/>
    <p:sldId id="281" r:id="rId8"/>
    <p:sldId id="283" r:id="rId9"/>
    <p:sldId id="292" r:id="rId10"/>
    <p:sldId id="284" r:id="rId11"/>
    <p:sldId id="287" r:id="rId12"/>
    <p:sldId id="295" r:id="rId13"/>
    <p:sldId id="29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0EEC1-55F9-4BA4-B232-FA51E0F01BD7}" type="datetimeFigureOut">
              <a:rPr lang="ru-RU" smtClean="0"/>
              <a:pPr/>
              <a:t>11.09.2023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1AA2C-510F-4240-B185-1CFCD329F7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115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5" name="Google Shape;865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26AD-0D2A-485D-A60D-8F3037A31709}" type="datetimeFigureOut">
              <a:rPr lang="ru-RU" smtClean="0"/>
              <a:pPr/>
              <a:t>11.09.2023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3217-0C6A-43EF-94C7-E49A4A23E5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26AD-0D2A-485D-A60D-8F3037A31709}" type="datetimeFigureOut">
              <a:rPr lang="ru-RU" smtClean="0"/>
              <a:pPr/>
              <a:t>11.09.2023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3217-0C6A-43EF-94C7-E49A4A23E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26AD-0D2A-485D-A60D-8F3037A31709}" type="datetimeFigureOut">
              <a:rPr lang="ru-RU" smtClean="0"/>
              <a:pPr/>
              <a:t>11.09.2023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3217-0C6A-43EF-94C7-E49A4A23E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26AD-0D2A-485D-A60D-8F3037A31709}" type="datetimeFigureOut">
              <a:rPr lang="ru-RU" smtClean="0"/>
              <a:pPr/>
              <a:t>11.09.2023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3217-0C6A-43EF-94C7-E49A4A23E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26AD-0D2A-485D-A60D-8F3037A31709}" type="datetimeFigureOut">
              <a:rPr lang="ru-RU" smtClean="0"/>
              <a:pPr/>
              <a:t>11.09.2023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3217-0C6A-43EF-94C7-E49A4A23E5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26AD-0D2A-485D-A60D-8F3037A31709}" type="datetimeFigureOut">
              <a:rPr lang="ru-RU" smtClean="0"/>
              <a:pPr/>
              <a:t>11.09.2023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3217-0C6A-43EF-94C7-E49A4A23E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26AD-0D2A-485D-A60D-8F3037A31709}" type="datetimeFigureOut">
              <a:rPr lang="ru-RU" smtClean="0"/>
              <a:pPr/>
              <a:t>11.09.2023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3217-0C6A-43EF-94C7-E49A4A23E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26AD-0D2A-485D-A60D-8F3037A31709}" type="datetimeFigureOut">
              <a:rPr lang="ru-RU" smtClean="0"/>
              <a:pPr/>
              <a:t>11.09.2023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3217-0C6A-43EF-94C7-E49A4A23E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26AD-0D2A-485D-A60D-8F3037A31709}" type="datetimeFigureOut">
              <a:rPr lang="ru-RU" smtClean="0"/>
              <a:pPr/>
              <a:t>11.09.2023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3217-0C6A-43EF-94C7-E49A4A23E5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26AD-0D2A-485D-A60D-8F3037A31709}" type="datetimeFigureOut">
              <a:rPr lang="ru-RU" smtClean="0"/>
              <a:pPr/>
              <a:t>11.09.2023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3217-0C6A-43EF-94C7-E49A4A23E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26AD-0D2A-485D-A60D-8F3037A31709}" type="datetimeFigureOut">
              <a:rPr lang="ru-RU" smtClean="0"/>
              <a:pPr/>
              <a:t>11.09.2023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3217-0C6A-43EF-94C7-E49A4A23E5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F0B26AD-0D2A-485D-A60D-8F3037A31709}" type="datetimeFigureOut">
              <a:rPr lang="ru-RU" smtClean="0"/>
              <a:pPr/>
              <a:t>11.09.2023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E3E3217-0C6A-43EF-94C7-E49A4A23E5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8127" y="2120186"/>
            <a:ext cx="7550656" cy="147218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effectLst/>
              </a:rPr>
              <a:t>«Использование технологии глобального чтения в работе с детьми с РАС»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90135" y="4653136"/>
            <a:ext cx="7406640" cy="1296144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Логопед </a:t>
            </a:r>
          </a:p>
          <a:p>
            <a:pPr algn="r"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отделения социальной реабилитации и абилитации </a:t>
            </a:r>
          </a:p>
          <a:p>
            <a:pPr algn="r"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детей с ограниченными  возможностями, </a:t>
            </a:r>
          </a:p>
          <a:p>
            <a:pPr algn="r">
              <a:spcBef>
                <a:spcPts val="0"/>
              </a:spcBef>
            </a:pPr>
            <a:r>
              <a:rPr lang="ru-RU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Епишова</a:t>
            </a:r>
            <a:r>
              <a:rPr lang="ru-RU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Валерия Владимировна</a:t>
            </a:r>
          </a:p>
          <a:p>
            <a:endParaRPr lang="ru-RU" sz="1600" dirty="0"/>
          </a:p>
        </p:txBody>
      </p:sp>
      <p:pic>
        <p:nvPicPr>
          <p:cNvPr id="4" name="Picture 2" descr="Логотип-Альянс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045713"/>
            <a:ext cx="802661" cy="866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42910" y="364272"/>
            <a:ext cx="85010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anose="02020603050405020304" pitchFamily="18" charset="0"/>
              </a:rPr>
              <a:t>Бюджетное учреждение Ханты-Мансийского  автономного округа – Югры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anose="02020603050405020304" pitchFamily="18" charset="0"/>
              </a:rPr>
              <a:t>«Берёзовский районный комплексный центр  социального обслуживания населения</a:t>
            </a:r>
            <a:r>
              <a:rPr lang="ru-RU" sz="1600" i="1" dirty="0">
                <a:latin typeface="Times New Roman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67944" y="623920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 Игрим,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2023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</a:t>
            </a:r>
            <a:r>
              <a:rPr lang="ru-RU" dirty="0"/>
              <a:t>.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7866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Чтение книги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Имеет большое значение  правильный выбор книги, чтобы ребенку было понятно  о чем написано для этого необходимо: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Простые сюжеты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Слова доступные для понимания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Каждое предложение с новой строки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Индивидуальный альбом ребенка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Прочитываем с ребенком слова в альбоме.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Прочитываем таблички и накладываем.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Выбор из двух табличек с подсказкой или без.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Выбор из трех-четырех без подсказок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Прочитай, что тут? Положи.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" name="Google Shape;867;p53"/>
          <p:cNvSpPr txBox="1"/>
          <p:nvPr/>
        </p:nvSpPr>
        <p:spPr>
          <a:xfrm>
            <a:off x="1373187" y="0"/>
            <a:ext cx="7015162" cy="422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ru-RU" sz="1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</a:t>
            </a:r>
            <a:r>
              <a:rPr lang="ru-RU" sz="1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Технология</a:t>
            </a:r>
            <a:r>
              <a:rPr lang="ru-RU" sz="20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глобального чтения</a:t>
            </a:r>
            <a:endParaRPr dirty="0"/>
          </a:p>
        </p:txBody>
      </p:sp>
      <p:sp>
        <p:nvSpPr>
          <p:cNvPr id="868" name="Google Shape;868;p53"/>
          <p:cNvSpPr txBox="1"/>
          <p:nvPr/>
        </p:nvSpPr>
        <p:spPr>
          <a:xfrm>
            <a:off x="1431925" y="506412"/>
            <a:ext cx="3425825" cy="928687"/>
          </a:xfrm>
          <a:prstGeom prst="rect">
            <a:avLst/>
          </a:prstGeom>
          <a:solidFill>
            <a:schemeClr val="lt1"/>
          </a:solidFill>
          <a:ln w="15875" cap="rnd" cmpd="sng">
            <a:solidFill>
              <a:srgbClr val="0E58C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imes New Roman"/>
              <a:buNone/>
            </a:pPr>
            <a:r>
              <a:rPr lang="ru-RU" sz="1800" b="0" i="0" u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дети овладевают навыком понимания</a:t>
            </a:r>
            <a:endParaRPr/>
          </a:p>
        </p:txBody>
      </p:sp>
      <p:sp>
        <p:nvSpPr>
          <p:cNvPr id="869" name="Google Shape;869;p53"/>
          <p:cNvSpPr txBox="1"/>
          <p:nvPr/>
        </p:nvSpPr>
        <p:spPr>
          <a:xfrm>
            <a:off x="5119687" y="485775"/>
            <a:ext cx="3667125" cy="949325"/>
          </a:xfrm>
          <a:prstGeom prst="rect">
            <a:avLst/>
          </a:prstGeom>
          <a:solidFill>
            <a:schemeClr val="lt1"/>
          </a:solidFill>
          <a:ln w="15875" cap="rnd" cmpd="sng">
            <a:solidFill>
              <a:srgbClr val="0E58C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imes New Roman"/>
              <a:buNone/>
            </a:pPr>
            <a:r>
              <a:rPr lang="ru-RU" sz="1800" b="0" i="0" u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ов</a:t>
            </a:r>
            <a:endParaRPr/>
          </a:p>
        </p:txBody>
      </p:sp>
      <p:sp>
        <p:nvSpPr>
          <p:cNvPr id="870" name="Google Shape;870;p53"/>
          <p:cNvSpPr txBox="1"/>
          <p:nvPr/>
        </p:nvSpPr>
        <p:spPr>
          <a:xfrm>
            <a:off x="5165725" y="2717800"/>
            <a:ext cx="3621087" cy="935037"/>
          </a:xfrm>
          <a:prstGeom prst="rect">
            <a:avLst/>
          </a:prstGeom>
          <a:solidFill>
            <a:schemeClr val="lt1"/>
          </a:solidFill>
          <a:ln w="15875" cap="rnd" cmpd="sng">
            <a:solidFill>
              <a:srgbClr val="0E58C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Gothic"/>
              <a:buNone/>
            </a:pPr>
            <a:r>
              <a:rPr lang="ru-RU" sz="1800" b="0" i="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гр</a:t>
            </a:r>
            <a:endParaRPr/>
          </a:p>
        </p:txBody>
      </p:sp>
      <p:sp>
        <p:nvSpPr>
          <p:cNvPr id="871" name="Google Shape;871;p53"/>
          <p:cNvSpPr txBox="1"/>
          <p:nvPr/>
        </p:nvSpPr>
        <p:spPr>
          <a:xfrm>
            <a:off x="1410494" y="1609725"/>
            <a:ext cx="3470274" cy="928687"/>
          </a:xfrm>
          <a:prstGeom prst="rect">
            <a:avLst/>
          </a:prstGeom>
          <a:solidFill>
            <a:schemeClr val="lt1"/>
          </a:solidFill>
          <a:ln w="15875" cap="rnd" cmpd="sng">
            <a:solidFill>
              <a:srgbClr val="0E58C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1800"/>
            </a:pPr>
            <a:r>
              <a:rPr lang="ru-RU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идёт быстрыми темпами расширение словаря </a:t>
            </a:r>
            <a:endParaRPr lang="ru-RU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Gothic"/>
              <a:buNone/>
            </a:pPr>
            <a:endParaRPr dirty="0"/>
          </a:p>
        </p:txBody>
      </p:sp>
      <p:sp>
        <p:nvSpPr>
          <p:cNvPr id="872" name="Google Shape;872;p53"/>
          <p:cNvSpPr txBox="1"/>
          <p:nvPr/>
        </p:nvSpPr>
        <p:spPr>
          <a:xfrm>
            <a:off x="5165725" y="555625"/>
            <a:ext cx="3929062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ru-RU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дети овладевают навыком понимания написанного слова</a:t>
            </a:r>
            <a:endParaRPr dirty="0"/>
          </a:p>
        </p:txBody>
      </p:sp>
      <p:sp>
        <p:nvSpPr>
          <p:cNvPr id="873" name="Google Shape;873;p53"/>
          <p:cNvSpPr txBox="1"/>
          <p:nvPr/>
        </p:nvSpPr>
        <p:spPr>
          <a:xfrm>
            <a:off x="5314950" y="2717800"/>
            <a:ext cx="3570287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ru-RU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происходит развитие произносительной стороны речи</a:t>
            </a:r>
            <a:endParaRPr sz="1600" dirty="0"/>
          </a:p>
        </p:txBody>
      </p:sp>
      <p:sp>
        <p:nvSpPr>
          <p:cNvPr id="874" name="Google Shape;874;p53"/>
          <p:cNvSpPr txBox="1"/>
          <p:nvPr/>
        </p:nvSpPr>
        <p:spPr>
          <a:xfrm>
            <a:off x="1908175" y="590550"/>
            <a:ext cx="2735262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ru-RU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позволяет развить понимание речи</a:t>
            </a:r>
            <a:endParaRPr dirty="0"/>
          </a:p>
        </p:txBody>
      </p:sp>
      <p:sp>
        <p:nvSpPr>
          <p:cNvPr id="876" name="Google Shape;876;p53"/>
          <p:cNvSpPr txBox="1"/>
          <p:nvPr/>
        </p:nvSpPr>
        <p:spPr>
          <a:xfrm>
            <a:off x="4859337" y="2682875"/>
            <a:ext cx="185737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77" name="Google Shape;877;p53"/>
          <p:cNvSpPr txBox="1"/>
          <p:nvPr/>
        </p:nvSpPr>
        <p:spPr>
          <a:xfrm flipH="1">
            <a:off x="2555776" y="3786187"/>
            <a:ext cx="4430811" cy="946150"/>
          </a:xfrm>
          <a:prstGeom prst="rect">
            <a:avLst/>
          </a:prstGeom>
          <a:solidFill>
            <a:schemeClr val="lt1"/>
          </a:solidFill>
          <a:ln w="15875" cap="rnd" cmpd="sng">
            <a:solidFill>
              <a:srgbClr val="0E58C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1800"/>
            </a:pPr>
            <a:r>
              <a:rPr lang="ru-RU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даёт возможность сформировать предпосылки для обучения аналитическому чтению</a:t>
            </a:r>
            <a:endParaRPr lang="ru-RU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Gothic"/>
              <a:buNone/>
            </a:pPr>
            <a:endParaRPr dirty="0"/>
          </a:p>
        </p:txBody>
      </p:sp>
      <p:sp>
        <p:nvSpPr>
          <p:cNvPr id="879" name="Google Shape;879;p53"/>
          <p:cNvSpPr txBox="1"/>
          <p:nvPr/>
        </p:nvSpPr>
        <p:spPr>
          <a:xfrm>
            <a:off x="5055268" y="1597058"/>
            <a:ext cx="3884612" cy="941354"/>
          </a:xfrm>
          <a:prstGeom prst="rect">
            <a:avLst/>
          </a:prstGeom>
          <a:solidFill>
            <a:schemeClr val="lt1"/>
          </a:solidFill>
          <a:ln w="15875" cap="rnd" cmpd="sng">
            <a:solidFill>
              <a:srgbClr val="0E58C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1800"/>
            </a:pPr>
            <a:r>
              <a:rPr lang="ru-RU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развивает мышление, которое неразрывно связано с речью</a:t>
            </a:r>
            <a:endParaRPr lang="ru-RU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Gothic"/>
              <a:buNone/>
            </a:pPr>
            <a:endParaRPr dirty="0"/>
          </a:p>
        </p:txBody>
      </p:sp>
      <p:sp>
        <p:nvSpPr>
          <p:cNvPr id="881" name="Google Shape;881;p53"/>
          <p:cNvSpPr txBox="1"/>
          <p:nvPr/>
        </p:nvSpPr>
        <p:spPr>
          <a:xfrm flipH="1">
            <a:off x="1259632" y="2706687"/>
            <a:ext cx="3692572" cy="946150"/>
          </a:xfrm>
          <a:prstGeom prst="rect">
            <a:avLst/>
          </a:prstGeom>
          <a:solidFill>
            <a:schemeClr val="lt1"/>
          </a:solidFill>
          <a:ln w="15875" cap="rnd" cmpd="sng">
            <a:solidFill>
              <a:srgbClr val="0E58C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1800"/>
            </a:pPr>
            <a:r>
              <a:rPr lang="ru-RU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происходит развитие зрительного внимания и памяти</a:t>
            </a:r>
            <a:endParaRPr lang="ru-RU" sz="20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Gothic"/>
              <a:buNone/>
            </a:pPr>
            <a:endParaRPr dirty="0"/>
          </a:p>
        </p:txBody>
      </p:sp>
      <p:sp>
        <p:nvSpPr>
          <p:cNvPr id="884" name="Google Shape;884;p53"/>
          <p:cNvSpPr txBox="1"/>
          <p:nvPr/>
        </p:nvSpPr>
        <p:spPr>
          <a:xfrm>
            <a:off x="1979712" y="4938712"/>
            <a:ext cx="6120680" cy="1370012"/>
          </a:xfrm>
          <a:prstGeom prst="rect">
            <a:avLst/>
          </a:prstGeom>
          <a:solidFill>
            <a:schemeClr val="lt1"/>
          </a:solidFill>
          <a:ln w="15875" cap="rnd" cmpd="sng">
            <a:solidFill>
              <a:srgbClr val="0E58C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ru-RU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может научить даже неговорящего ребёнка воспринимать написанную информацию и затем писать или набирать на компьютере несложный текст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1169839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2636912"/>
            <a:ext cx="5945864" cy="829072"/>
          </a:xfrm>
        </p:spPr>
        <p:txBody>
          <a:bodyPr>
            <a:normAutofit/>
          </a:bodyPr>
          <a:lstStyle/>
          <a:p>
            <a:pPr lvl="1" algn="ctr">
              <a:buNone/>
            </a:pPr>
            <a:r>
              <a:rPr lang="ru-RU" sz="3200" b="1" dirty="0">
                <a:solidFill>
                  <a:schemeClr val="tx2"/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628199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447800"/>
            <a:ext cx="7272808" cy="4800600"/>
          </a:xfrm>
        </p:spPr>
        <p:txBody>
          <a:bodyPr>
            <a:normAutofit/>
          </a:bodyPr>
          <a:lstStyle/>
          <a:p>
            <a:pPr marL="82296" indent="0" algn="just">
              <a:lnSpc>
                <a:spcPct val="11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Впервые глобальный метод обучения чтению начал использовать американский нейрофизиолог 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Гленн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Доман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lnSpc>
                <a:spcPct val="11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Суть глобального метода обучения чтению заключается в том, что ребенок  воспринимаем слово целиком и зрительно запоминаем его написание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89811" y="332656"/>
            <a:ext cx="7556206" cy="1266439"/>
          </a:xfrm>
          <a:prstGeom prst="rect">
            <a:avLst/>
          </a:prstGeom>
        </p:spPr>
        <p:txBody>
          <a:bodyPr anchor="ctr">
            <a:normAutofit fontScale="7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Глобальное чтение. </a:t>
            </a:r>
            <a:br>
              <a:rPr lang="ru-RU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 это такое?</a:t>
            </a:r>
            <a:br>
              <a:rPr lang="ru-RU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838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963655" y="955281"/>
            <a:ext cx="7996052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800" b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.Программа «Общение». Воспитание и обучение слабослышащих (глухих) детей дошкольного возраста в детском саду. Под ред. Э.И. </a:t>
            </a:r>
            <a:r>
              <a:rPr kumimoji="0" lang="ru-RU" sz="2800" b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Леонгард</a:t>
            </a:r>
            <a:r>
              <a:rPr kumimoji="0" lang="ru-RU" sz="2800" b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8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.Методика раннего развития </a:t>
            </a:r>
            <a:r>
              <a:rPr kumimoji="0" lang="ru-RU" sz="2800" b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Гленна</a:t>
            </a:r>
            <a:r>
              <a:rPr kumimoji="0" lang="ru-RU" sz="2800" b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Домана. От 1 до 4 лет.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2800" b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.Никольская О.С., </a:t>
            </a:r>
            <a:r>
              <a:rPr kumimoji="0" lang="ru-RU" sz="2800" b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Баенская</a:t>
            </a:r>
            <a:r>
              <a:rPr kumimoji="0" lang="ru-RU" sz="2800" b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Е.Р., </a:t>
            </a:r>
            <a:r>
              <a:rPr kumimoji="0" lang="ru-RU" sz="2800" b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Либлинг</a:t>
            </a:r>
            <a:r>
              <a:rPr kumimoji="0" lang="ru-RU" sz="2800" b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М.М. </a:t>
            </a:r>
            <a:r>
              <a:rPr kumimoji="0" lang="ru-RU" sz="2800" b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Аутичный</a:t>
            </a:r>
            <a:r>
              <a:rPr kumimoji="0" lang="ru-RU" sz="2800" b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ребенок. Пути помощи.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2800" b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.Нуриева Л .Г. Развитие речи у </a:t>
            </a:r>
            <a:r>
              <a:rPr kumimoji="0" lang="ru-RU" sz="2800" b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аутичных</a:t>
            </a:r>
            <a:r>
              <a:rPr kumimoji="0" lang="ru-RU" sz="2800" b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детей: (методическая разработка)</a:t>
            </a:r>
            <a:endParaRPr kumimoji="0" lang="ru-RU" sz="28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370506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МЕТОДИКИ ГЛОБАЛЬНОГО ЧТЕНИЯ</a:t>
            </a: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35608" y="476672"/>
            <a:ext cx="7498080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Обучение по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Глен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Доману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состоит из нескольких этапов</a:t>
            </a:r>
            <a:br>
              <a:rPr lang="ru-RU" sz="3200" dirty="0"/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800600"/>
          </a:xfrm>
        </p:spPr>
        <p:txBody>
          <a:bodyPr/>
          <a:lstStyle/>
          <a:p>
            <a:pPr marL="596646" indent="-514350">
              <a:buAutoNum type="arabicParenR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Отдельные слова</a:t>
            </a:r>
          </a:p>
          <a:p>
            <a:pPr marL="596646" indent="-514350">
              <a:buAutoNum type="arabicParenR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Словосочетания</a:t>
            </a:r>
          </a:p>
          <a:p>
            <a:pPr marL="596646" indent="-514350">
              <a:buAutoNum type="arabicParenR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Простые предложения</a:t>
            </a:r>
          </a:p>
          <a:p>
            <a:pPr marL="596646" indent="-514350">
              <a:buAutoNum type="arabicParenR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Распространенные предложения</a:t>
            </a:r>
          </a:p>
          <a:p>
            <a:pPr marL="596646" indent="-514350">
              <a:buAutoNum type="arabicParenR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Книги</a:t>
            </a:r>
          </a:p>
          <a:p>
            <a:pPr marL="596646" indent="-514350">
              <a:buAutoNum type="arabicParenR"/>
            </a:pPr>
            <a:endParaRPr lang="ru-RU" dirty="0"/>
          </a:p>
          <a:p>
            <a:pPr marL="596646" indent="-514350">
              <a:buAutoNum type="arabicParenR"/>
            </a:pPr>
            <a:endParaRPr lang="ru-RU" dirty="0"/>
          </a:p>
          <a:p>
            <a:pPr marL="596646" indent="-514350">
              <a:buAutoNum type="arabicParenR"/>
            </a:pPr>
            <a:endParaRPr lang="ru-RU" dirty="0"/>
          </a:p>
          <a:p>
            <a:pPr marL="596646" indent="-514350">
              <a:buAutoNum type="arabicParenR"/>
            </a:pPr>
            <a:endParaRPr lang="ru-RU" dirty="0"/>
          </a:p>
          <a:p>
            <a:pPr marL="596646" indent="-514350">
              <a:buAutoNum type="arabicParenR"/>
            </a:pPr>
            <a:endParaRPr lang="ru-RU" dirty="0"/>
          </a:p>
          <a:p>
            <a:pPr marL="596646" indent="-514350">
              <a:buAutoNum type="arabicParenR"/>
            </a:pPr>
            <a:endParaRPr lang="ru-RU" dirty="0"/>
          </a:p>
          <a:p>
            <a:pPr marL="596646" indent="-514350">
              <a:buAutoNum type="arabicParenR"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2492896"/>
            <a:ext cx="55446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456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Чтение слов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Члены семьи, имена близких.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Чтение слов на основные лексические темы </a:t>
            </a:r>
          </a:p>
          <a:p>
            <a:pPr>
              <a:buNone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Важно! </a:t>
            </a:r>
          </a:p>
          <a:p>
            <a:pPr>
              <a:buNone/>
            </a:pPr>
            <a:endParaRPr lang="ru-RU" sz="2800" dirty="0"/>
          </a:p>
          <a:p>
            <a:pPr>
              <a:buNone/>
            </a:pPr>
            <a:endParaRPr lang="ru-RU" sz="2800" dirty="0"/>
          </a:p>
          <a:p>
            <a:pPr>
              <a:buNone/>
            </a:pPr>
            <a:endParaRPr lang="ru-RU" sz="2800" dirty="0"/>
          </a:p>
          <a:p>
            <a:pPr>
              <a:buNone/>
            </a:pPr>
            <a:endParaRPr lang="ru-RU" sz="2800" dirty="0"/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Порядок подбора новых слов индивидуален.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49938" y="3490331"/>
            <a:ext cx="4938286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 начальном этапе нельзя брать слова близкие по написанию например, «мышка», «мишка».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Y7iMiLkEOkY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45392" y="1674351"/>
            <a:ext cx="2466975" cy="184785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8" name="Рисунок 7" descr="fmyzhin16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69407" y="1693401"/>
            <a:ext cx="2381250" cy="18288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9" name="Рисунок 8" descr="images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72200" y="1695745"/>
            <a:ext cx="2390775" cy="184785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3" name="TextBox 12"/>
          <p:cNvSpPr txBox="1"/>
          <p:nvPr/>
        </p:nvSpPr>
        <p:spPr>
          <a:xfrm>
            <a:off x="674723" y="3645024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МАМА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79912" y="3645024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ПАПА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36296" y="3645024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Я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Словосочетание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После того как ребенок освоил основной словарный запас начинаем соединять слова вместе, чтобы получать из них различные словосочетания.</a:t>
            </a:r>
          </a:p>
          <a:p>
            <a:pPr marL="82296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Далее вводятся слова-антонимы: «большой-маленький», «чистый-грязный» и т.д.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Чтение предложений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Простые предложения.  Составляются наборы из пяти предложений. После освоения предложений добавляем два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новых предложения.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Далее составляются предложения к серии сюжетных картинок, на которых один герой выполняет разный действия.</a:t>
            </a:r>
          </a:p>
          <a:p>
            <a:pPr marL="82296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Составляются предложения инструкции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 fontScale="90000"/>
          </a:bodyPr>
          <a:lstStyle/>
          <a:p>
            <a:r>
              <a:rPr lang="ru-RU" dirty="0"/>
              <a:t>Чтение предложений</a:t>
            </a:r>
          </a:p>
        </p:txBody>
      </p:sp>
      <p:pic>
        <p:nvPicPr>
          <p:cNvPr id="4" name="Picture 2" descr="F:\фото\00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6398" t="74839" r="41667" b="5806"/>
          <a:stretch>
            <a:fillRect/>
          </a:stretch>
        </p:blipFill>
        <p:spPr bwMode="auto">
          <a:xfrm>
            <a:off x="1259632" y="1052736"/>
            <a:ext cx="7477212" cy="2089941"/>
          </a:xfrm>
          <a:prstGeom prst="rect">
            <a:avLst/>
          </a:prstGeom>
          <a:noFill/>
        </p:spPr>
      </p:pic>
      <p:pic>
        <p:nvPicPr>
          <p:cNvPr id="5" name="Picture 2" descr="F:\фото\007.jpg"/>
          <p:cNvPicPr>
            <a:picLocks noChangeAspect="1" noChangeArrowheads="1"/>
          </p:cNvPicPr>
          <p:nvPr/>
        </p:nvPicPr>
        <p:blipFill>
          <a:blip r:embed="rId2"/>
          <a:srcRect l="60376" t="67742" r="11183"/>
          <a:stretch>
            <a:fillRect/>
          </a:stretch>
        </p:blipFill>
        <p:spPr bwMode="auto">
          <a:xfrm>
            <a:off x="2483768" y="3214685"/>
            <a:ext cx="4148534" cy="3528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1158</TotalTime>
  <Words>457</Words>
  <Application>Microsoft Office PowerPoint</Application>
  <PresentationFormat>Экран (4:3)</PresentationFormat>
  <Paragraphs>81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Calibri</vt:lpstr>
      <vt:lpstr>Century Gothic</vt:lpstr>
      <vt:lpstr>Corbel</vt:lpstr>
      <vt:lpstr>Gill Sans MT</vt:lpstr>
      <vt:lpstr>Times New Roman</vt:lpstr>
      <vt:lpstr>Verdana</vt:lpstr>
      <vt:lpstr>Wingdings 2</vt:lpstr>
      <vt:lpstr>Солнцестояние</vt:lpstr>
      <vt:lpstr>«Использование технологии глобального чтения в работе с детьми с РАС»</vt:lpstr>
      <vt:lpstr>Презентация PowerPoint</vt:lpstr>
      <vt:lpstr>Презентация PowerPoint</vt:lpstr>
      <vt:lpstr>Обучение по Глен Доману состоит из нескольких этапов </vt:lpstr>
      <vt:lpstr>Чтение слов</vt:lpstr>
      <vt:lpstr> </vt:lpstr>
      <vt:lpstr>Словосочетание</vt:lpstr>
      <vt:lpstr>Чтение предложений</vt:lpstr>
      <vt:lpstr>Чтение предложений</vt:lpstr>
      <vt:lpstr>Чтение книги</vt:lpstr>
      <vt:lpstr>Индивидуальный альбом ребенка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</dc:creator>
  <cp:lastModifiedBy> Овчинникова Елена Викторовна </cp:lastModifiedBy>
  <cp:revision>83</cp:revision>
  <dcterms:created xsi:type="dcterms:W3CDTF">2022-10-17T08:54:06Z</dcterms:created>
  <dcterms:modified xsi:type="dcterms:W3CDTF">2023-09-11T04:53:21Z</dcterms:modified>
</cp:coreProperties>
</file>