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895867672262284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8556807301050534E-2"/>
                  <c:y val="-3.140435933870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96-44F3-B789-DA6CCA7A59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96-44F3-B789-DA6CCA7A59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4695598485414189E-2"/>
                  <c:y val="-2.4477195733864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96-44F3-B789-DA6CCA7A59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96-44F3-B789-DA6CCA7A59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0478198232983223E-2"/>
                  <c:y val="-3.147068022925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96-44F3-B789-DA6CCA7A59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96-44F3-B789-DA6CCA7A59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01274256"/>
        <c:axId val="601280784"/>
        <c:axId val="0"/>
      </c:bar3DChart>
      <c:catAx>
        <c:axId val="60127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80784"/>
        <c:crosses val="autoZero"/>
        <c:auto val="1"/>
        <c:lblAlgn val="ctr"/>
        <c:lblOffset val="100"/>
        <c:noMultiLvlLbl val="0"/>
      </c:catAx>
      <c:valAx>
        <c:axId val="60128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10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895867672262284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2282496844612895E-2"/>
                  <c:y val="-4.57150262051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AF-423F-B835-22B3696C05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AF-423F-B835-22B3696C0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9152097854336767E-2"/>
                  <c:y val="-3.7403203258758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AF-423F-B835-22B3696C05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AF-423F-B835-22B3696C0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6499897097043861E-2"/>
                  <c:y val="-5.4026849151539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FAF-423F-B835-22B3696C05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AF-423F-B835-22B3696C05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01282416"/>
        <c:axId val="601275344"/>
        <c:axId val="0"/>
      </c:bar3DChart>
      <c:catAx>
        <c:axId val="60128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75344"/>
        <c:crosses val="autoZero"/>
        <c:auto val="1"/>
        <c:lblAlgn val="ctr"/>
        <c:lblOffset val="100"/>
        <c:noMultiLvlLbl val="0"/>
      </c:catAx>
      <c:valAx>
        <c:axId val="601275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128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062067784817964E-3"/>
          <c:y val="0.92584630076563601"/>
          <c:w val="0.62191860285104938"/>
          <c:h val="7.415369923436401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895867672262284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7825997475690318E-2"/>
                  <c:y val="-3.324729178556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38-4698-8CA4-8261262D88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38-4698-8CA4-8261262D88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0119549558245794"/>
                  <c:y val="-3.7403203258758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38-4698-8CA4-8261262D88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38-4698-8CA4-8261262D88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043397728121284E-2"/>
                  <c:y val="-5.4026849151539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38-4698-8CA4-8261262D88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38-4698-8CA4-8261262D88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01272624"/>
        <c:axId val="601282960"/>
        <c:axId val="0"/>
      </c:bar3DChart>
      <c:catAx>
        <c:axId val="60127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82960"/>
        <c:crosses val="autoZero"/>
        <c:auto val="1"/>
        <c:lblAlgn val="ctr"/>
        <c:lblOffset val="100"/>
        <c:noMultiLvlLbl val="0"/>
      </c:catAx>
      <c:valAx>
        <c:axId val="601282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127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062067784817964E-3"/>
          <c:y val="0.91371935097097801"/>
          <c:w val="0.62191860285104938"/>
          <c:h val="8.212473755582663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895867672262284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D9-4BA8-BDE9-86C619B54D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D9-4BA8-BDE9-86C619B54D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D9-4BA8-BDE9-86C619B54D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01275888"/>
        <c:axId val="601278064"/>
        <c:axId val="0"/>
      </c:bar3DChart>
      <c:catAx>
        <c:axId val="6012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78064"/>
        <c:crosses val="autoZero"/>
        <c:auto val="1"/>
        <c:lblAlgn val="ctr"/>
        <c:lblOffset val="100"/>
        <c:noMultiLvlLbl val="0"/>
      </c:catAx>
      <c:valAx>
        <c:axId val="60127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7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413232773771948E-3"/>
          <c:y val="0"/>
          <c:w val="0.99895867672262284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0478198232983167E-2"/>
                  <c:y val="-2.493546883917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6A-4CD1-953C-94AD0D23FB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6A-4CD1-953C-94AD0D23F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9152097854336663E-2"/>
                  <c:y val="-4.155911473195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6A-4CD1-953C-94AD0D23FB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6A-4CD1-953C-94AD0D23FB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043397728121284E-2"/>
                  <c:y val="-6.233867209793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6A-4CD1-953C-94AD0D23FB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6A-4CD1-953C-94AD0D23FB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01273168"/>
        <c:axId val="601284048"/>
        <c:axId val="0"/>
      </c:bar3DChart>
      <c:catAx>
        <c:axId val="6012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284048"/>
        <c:crosses val="autoZero"/>
        <c:auto val="1"/>
        <c:lblAlgn val="ctr"/>
        <c:lblOffset val="100"/>
        <c:noMultiLvlLbl val="0"/>
      </c:catAx>
      <c:valAx>
        <c:axId val="601284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12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062067784817964E-3"/>
          <c:y val="0.91371935097097801"/>
          <c:w val="0.62191860285104938"/>
          <c:h val="8.212473755582663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596BF-2272-41B4-84D8-D887C5CCAD13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FA052-01B1-466E-8D5F-D486254440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36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FA052-01B1-466E-8D5F-D486254440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7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150"/>
            <a:ext cx="9144000" cy="395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418"/>
            <a:ext cx="1463115" cy="916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255" y="6021288"/>
            <a:ext cx="3548705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Museo Sans Cyrl 900" pitchFamily="50" charset="-52"/>
              </a:rPr>
              <a:t>Ханты-Мансийский автономный округ – Югра</a:t>
            </a:r>
          </a:p>
          <a:p>
            <a:pPr algn="ctr">
              <a:spcAft>
                <a:spcPts val="120"/>
              </a:spcAft>
            </a:pPr>
            <a:endParaRPr lang="ru-RU" sz="1100" b="1" dirty="0" smtClean="0">
              <a:solidFill>
                <a:schemeClr val="bg1"/>
              </a:solidFill>
              <a:latin typeface="Museo Sans Cyrl 900" pitchFamily="50" charset="-52"/>
            </a:endParaRPr>
          </a:p>
          <a:p>
            <a:pPr algn="ctr">
              <a:spcAft>
                <a:spcPts val="12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Museo Sans Cyrl 900" pitchFamily="50" charset="-52"/>
              </a:rPr>
              <a:t>г. Нягань 2022 г.</a:t>
            </a:r>
            <a:endParaRPr lang="ru-RU" sz="1100" b="1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15" y="110836"/>
            <a:ext cx="1188384" cy="8060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63255" y="1870251"/>
            <a:ext cx="8064896" cy="1052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Предупреждение деструктивного поведения </a:t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в подростковой среде</a:t>
            </a: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294125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chemeClr val="tx2"/>
                </a:solidFill>
                <a:cs typeface="Arial" panose="020B0604020202020204" pitchFamily="34" charset="0"/>
              </a:rPr>
              <a:t>КАБИНЕТ МЕДИКО-СОЦИАЛЬНОЙ ПОМОЩИ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1585349"/>
            <a:ext cx="2895420" cy="2700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</a:rPr>
              <a:t>работа </a:t>
            </a:r>
            <a:r>
              <a:rPr lang="ru-RU" sz="1900" dirty="0">
                <a:solidFill>
                  <a:schemeClr val="tx1"/>
                </a:solidFill>
              </a:rPr>
              <a:t>с родителями </a:t>
            </a:r>
            <a:r>
              <a:rPr lang="ru-RU" sz="1900" dirty="0" smtClean="0">
                <a:solidFill>
                  <a:schemeClr val="tx1"/>
                </a:solidFill>
              </a:rPr>
              <a:t/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и близким </a:t>
            </a:r>
            <a:r>
              <a:rPr lang="ru-RU" sz="1900" dirty="0">
                <a:solidFill>
                  <a:schemeClr val="tx1"/>
                </a:solidFill>
              </a:rPr>
              <a:t>окружением </a:t>
            </a:r>
            <a:r>
              <a:rPr lang="ru-RU" sz="1900" dirty="0" smtClean="0">
                <a:solidFill>
                  <a:schemeClr val="tx1"/>
                </a:solidFill>
              </a:rPr>
              <a:t>подростка с </a:t>
            </a:r>
            <a:r>
              <a:rPr lang="ru-RU" sz="1900" dirty="0">
                <a:solidFill>
                  <a:schemeClr val="tx1"/>
                </a:solidFill>
              </a:rPr>
              <a:t>целью </a:t>
            </a:r>
            <a:r>
              <a:rPr lang="ru-RU" sz="1900" dirty="0" smtClean="0">
                <a:solidFill>
                  <a:schemeClr val="tx1"/>
                </a:solidFill>
              </a:rPr>
              <a:t>предупреждения рисков возникновения и эскалации деструктивного поведения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3861095"/>
            <a:ext cx="2895420" cy="2700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</a:rPr>
              <a:t>оказание </a:t>
            </a:r>
            <a:r>
              <a:rPr lang="ru-RU" sz="1900" dirty="0">
                <a:solidFill>
                  <a:schemeClr val="tx1"/>
                </a:solidFill>
              </a:rPr>
              <a:t>психологической </a:t>
            </a:r>
            <a:r>
              <a:rPr lang="ru-RU" sz="1900" dirty="0" smtClean="0">
                <a:solidFill>
                  <a:schemeClr val="tx1"/>
                </a:solidFill>
              </a:rPr>
              <a:t>помощи, поддержки </a:t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и создание доверительных отношений в семье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680" y="1556839"/>
            <a:ext cx="2895420" cy="2700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</a:rPr>
              <a:t>выявление </a:t>
            </a:r>
            <a:r>
              <a:rPr lang="ru-RU" sz="1900" dirty="0">
                <a:solidFill>
                  <a:schemeClr val="tx1"/>
                </a:solidFill>
              </a:rPr>
              <a:t>жизненной ситуации, </a:t>
            </a:r>
            <a:r>
              <a:rPr lang="ru-RU" sz="1900" dirty="0" smtClean="0">
                <a:solidFill>
                  <a:schemeClr val="tx1"/>
                </a:solidFill>
              </a:rPr>
              <a:t>способствующей деструктивному поведению подроста</a:t>
            </a:r>
            <a:endParaRPr lang="ru-RU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grpSp>
        <p:nvGrpSpPr>
          <p:cNvPr id="6" name="Organization Chart 3"/>
          <p:cNvGrpSpPr>
            <a:grpSpLocks/>
          </p:cNvGrpSpPr>
          <p:nvPr/>
        </p:nvGrpSpPr>
        <p:grpSpPr bwMode="auto">
          <a:xfrm>
            <a:off x="251520" y="1605562"/>
            <a:ext cx="7849117" cy="4823779"/>
            <a:chOff x="233" y="915"/>
            <a:chExt cx="3349" cy="3428"/>
          </a:xfrm>
        </p:grpSpPr>
        <p:cxnSp>
          <p:nvCxnSpPr>
            <p:cNvPr id="7" name="_s1048"/>
            <p:cNvCxnSpPr>
              <a:cxnSpLocks noChangeShapeType="1"/>
              <a:stCxn id="23" idx="0"/>
            </p:cNvCxnSpPr>
            <p:nvPr/>
          </p:nvCxnSpPr>
          <p:spPr bwMode="auto">
            <a:xfrm rot="5400000" flipH="1" flipV="1">
              <a:off x="1343" y="3443"/>
              <a:ext cx="400" cy="45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_s1049"/>
            <p:cNvCxnSpPr>
              <a:cxnSpLocks noChangeShapeType="1"/>
              <a:stCxn id="22" idx="3"/>
              <a:endCxn id="18" idx="2"/>
            </p:cNvCxnSpPr>
            <p:nvPr/>
          </p:nvCxnSpPr>
          <p:spPr bwMode="auto">
            <a:xfrm flipV="1">
              <a:off x="1521" y="2465"/>
              <a:ext cx="42" cy="39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_s1050"/>
            <p:cNvCxnSpPr>
              <a:cxnSpLocks noChangeShapeType="1"/>
              <a:stCxn id="21" idx="1"/>
              <a:endCxn id="20" idx="2"/>
            </p:cNvCxnSpPr>
            <p:nvPr/>
          </p:nvCxnSpPr>
          <p:spPr bwMode="auto">
            <a:xfrm rot="10800000">
              <a:off x="2198" y="3568"/>
              <a:ext cx="254" cy="43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1051"/>
            <p:cNvCxnSpPr>
              <a:cxnSpLocks noChangeShapeType="1"/>
              <a:stCxn id="20" idx="1"/>
              <a:endCxn id="18" idx="2"/>
            </p:cNvCxnSpPr>
            <p:nvPr/>
          </p:nvCxnSpPr>
          <p:spPr bwMode="auto">
            <a:xfrm rot="10800000">
              <a:off x="1562" y="2465"/>
              <a:ext cx="193" cy="8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1052"/>
            <p:cNvCxnSpPr>
              <a:cxnSpLocks noChangeShapeType="1"/>
              <a:stCxn id="19" idx="1"/>
              <a:endCxn id="18" idx="2"/>
            </p:cNvCxnSpPr>
            <p:nvPr/>
          </p:nvCxnSpPr>
          <p:spPr bwMode="auto">
            <a:xfrm rot="10800000">
              <a:off x="1562" y="2465"/>
              <a:ext cx="78" cy="30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1053"/>
            <p:cNvCxnSpPr>
              <a:cxnSpLocks noChangeShapeType="1"/>
              <a:stCxn id="18" idx="1"/>
            </p:cNvCxnSpPr>
            <p:nvPr/>
          </p:nvCxnSpPr>
          <p:spPr bwMode="auto">
            <a:xfrm rot="10800000">
              <a:off x="786" y="2026"/>
              <a:ext cx="345" cy="239"/>
            </a:xfrm>
            <a:prstGeom prst="bentConnector3">
              <a:avLst>
                <a:gd name="adj1" fmla="val 99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_s1054"/>
            <p:cNvCxnSpPr>
              <a:cxnSpLocks noChangeShapeType="1"/>
              <a:endCxn id="16" idx="1"/>
            </p:cNvCxnSpPr>
            <p:nvPr/>
          </p:nvCxnSpPr>
          <p:spPr bwMode="auto">
            <a:xfrm flipV="1">
              <a:off x="783" y="1315"/>
              <a:ext cx="244" cy="267"/>
            </a:xfrm>
            <a:prstGeom prst="bentConnector3">
              <a:avLst>
                <a:gd name="adj1" fmla="val 1023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_s1055"/>
            <p:cNvCxnSpPr>
              <a:cxnSpLocks noChangeShapeType="1"/>
              <a:stCxn id="16" idx="3"/>
              <a:endCxn id="15" idx="2"/>
            </p:cNvCxnSpPr>
            <p:nvPr/>
          </p:nvCxnSpPr>
          <p:spPr bwMode="auto">
            <a:xfrm flipV="1">
              <a:off x="2303" y="1203"/>
              <a:ext cx="601" cy="1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 useBgFill="1">
          <p:nvSpPr>
            <p:cNvPr id="15" name="_s1056" descr="Пергамент"/>
            <p:cNvSpPr>
              <a:spLocks noChangeArrowheads="1"/>
            </p:cNvSpPr>
            <p:nvPr/>
          </p:nvSpPr>
          <p:spPr bwMode="auto">
            <a:xfrm>
              <a:off x="2380" y="915"/>
              <a:ext cx="1048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000" b="1" dirty="0" smtClean="0">
                  <a:cs typeface="Arial" panose="020B0604020202020204" pitchFamily="34" charset="0"/>
                </a:rPr>
                <a:t>Деструктивное поведение подростка</a:t>
              </a:r>
              <a:endParaRPr kumimoji="0" lang="ru-RU" altLang="ru-RU" sz="10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 useBgFill="1">
          <p:nvSpPr>
            <p:cNvPr id="16" name="_s1057" descr="Пергамент"/>
            <p:cNvSpPr>
              <a:spLocks noChangeArrowheads="1"/>
            </p:cNvSpPr>
            <p:nvPr/>
          </p:nvSpPr>
          <p:spPr bwMode="auto">
            <a:xfrm>
              <a:off x="1027" y="1121"/>
              <a:ext cx="1276" cy="388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Экстренный патронаж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специалистами отделения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Психолог, Специалист по социальной работе</a:t>
              </a:r>
            </a:p>
          </p:txBody>
        </p:sp>
        <p:sp useBgFill="1">
          <p:nvSpPr>
            <p:cNvPr id="17" name="_s1058" descr="Пергамент"/>
            <p:cNvSpPr>
              <a:spLocks noChangeArrowheads="1"/>
            </p:cNvSpPr>
            <p:nvPr/>
          </p:nvSpPr>
          <p:spPr bwMode="auto">
            <a:xfrm>
              <a:off x="298" y="1582"/>
              <a:ext cx="1562" cy="43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Обследование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000" b="1" dirty="0">
                  <a:cs typeface="Arial" panose="020B0604020202020204" pitchFamily="34" charset="0"/>
                </a:rPr>
                <a:t>с</a:t>
              </a: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оциально-психологического климата семьи,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клиническая беседа ( с целью первичной диагностики)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 useBgFill="1">
          <p:nvSpPr>
            <p:cNvPr id="18" name="_s1059" descr="Пергамент"/>
            <p:cNvSpPr>
              <a:spLocks noChangeArrowheads="1"/>
            </p:cNvSpPr>
            <p:nvPr/>
          </p:nvSpPr>
          <p:spPr bwMode="auto">
            <a:xfrm>
              <a:off x="1131" y="2064"/>
              <a:ext cx="863" cy="401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Составление программы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реабилитации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 useBgFill="1">
          <p:nvSpPr>
            <p:cNvPr id="19" name="_s1060" descr="Пергамент"/>
            <p:cNvSpPr>
              <a:spLocks noChangeArrowheads="1"/>
            </p:cNvSpPr>
            <p:nvPr/>
          </p:nvSpPr>
          <p:spPr bwMode="auto">
            <a:xfrm>
              <a:off x="1641" y="2545"/>
              <a:ext cx="1252" cy="442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Консультация психиатра,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(постановка на учёт, госпитализация,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медикаментозное лечение по показаниям) </a:t>
              </a:r>
            </a:p>
          </p:txBody>
        </p:sp>
        <p:sp useBgFill="1">
          <p:nvSpPr>
            <p:cNvPr id="20" name="_s1061" descr="Пергамент"/>
            <p:cNvSpPr>
              <a:spLocks noChangeArrowheads="1"/>
            </p:cNvSpPr>
            <p:nvPr/>
          </p:nvSpPr>
          <p:spPr bwMode="auto">
            <a:xfrm>
              <a:off x="1755" y="3067"/>
              <a:ext cx="885" cy="501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Консультация психолога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(диагностика, проведение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психокоррекционной работы)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 useBgFill="1">
          <p:nvSpPr>
            <p:cNvPr id="21" name="_s1062" descr="Пергамент"/>
            <p:cNvSpPr>
              <a:spLocks noChangeArrowheads="1"/>
            </p:cNvSpPr>
            <p:nvPr/>
          </p:nvSpPr>
          <p:spPr bwMode="auto">
            <a:xfrm>
              <a:off x="2451" y="3668"/>
              <a:ext cx="1131" cy="675"/>
            </a:xfrm>
            <a:prstGeom prst="roundRect">
              <a:avLst>
                <a:gd name="adj" fmla="val 14287"/>
              </a:avLst>
            </a:pr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В случае невыполнения пунктов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программы реабилитации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повторный патронаж специалистами: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Специалист по социальной работе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000" b="1" dirty="0" smtClean="0">
                  <a:cs typeface="Arial" panose="020B0604020202020204" pitchFamily="34" charset="0"/>
                </a:rPr>
                <a:t>Медицинский психолог</a:t>
              </a:r>
              <a:endPara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 useBgFill="1">
          <p:nvSpPr>
            <p:cNvPr id="22" name="_s1063" descr="Пергамент"/>
            <p:cNvSpPr>
              <a:spLocks noChangeArrowheads="1"/>
            </p:cNvSpPr>
            <p:nvPr/>
          </p:nvSpPr>
          <p:spPr bwMode="auto">
            <a:xfrm>
              <a:off x="233" y="2545"/>
              <a:ext cx="1288" cy="624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Информирование законных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представителей об ответственности,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 которую они</a:t>
              </a:r>
              <a:r>
                <a:rPr kumimoji="0" lang="ru-RU" altLang="ru-RU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несут по отношению к несовершеннолетнему,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на основании законов РФ</a:t>
              </a:r>
            </a:p>
          </p:txBody>
        </p:sp>
        <p:sp useBgFill="1">
          <p:nvSpPr>
            <p:cNvPr id="23" name="_s1064" descr="Пергамент"/>
            <p:cNvSpPr>
              <a:spLocks noChangeArrowheads="1"/>
            </p:cNvSpPr>
            <p:nvPr/>
          </p:nvSpPr>
          <p:spPr bwMode="auto">
            <a:xfrm>
              <a:off x="540" y="3869"/>
              <a:ext cx="1555" cy="472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После выполнении программы реабилитации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000" b="1" dirty="0" smtClean="0">
                  <a:cs typeface="Arial" panose="020B0604020202020204" pitchFamily="34" charset="0"/>
                </a:rPr>
                <a:t>п</a:t>
              </a: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осещение специалиста</a:t>
              </a:r>
              <a:r>
                <a:rPr kumimoji="0" lang="ru-RU" altLang="ru-RU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rPr>
                <a:t>по социальной работе</a:t>
              </a:r>
              <a:endPara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cxnSp>
          <p:nvCxnSpPr>
            <p:cNvPr id="24" name="AutoShape 41"/>
            <p:cNvCxnSpPr>
              <a:cxnSpLocks noChangeShapeType="1"/>
              <a:endCxn id="21" idx="0"/>
            </p:cNvCxnSpPr>
            <p:nvPr/>
          </p:nvCxnSpPr>
          <p:spPr bwMode="auto">
            <a:xfrm rot="16200000" flipH="1">
              <a:off x="1519" y="2170"/>
              <a:ext cx="2177" cy="819"/>
            </a:xfrm>
            <a:prstGeom prst="bentConnector3">
              <a:avLst>
                <a:gd name="adj1" fmla="val 38437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Прямоугольник 25"/>
          <p:cNvSpPr/>
          <p:nvPr/>
        </p:nvSpPr>
        <p:spPr>
          <a:xfrm>
            <a:off x="1396859" y="222796"/>
            <a:ext cx="5973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АЛГОРИТМ ПОМОЩИ ПОДРОСТКУ </a:t>
            </a:r>
            <a:r>
              <a:rPr lang="ru-RU" sz="2800" b="1" i="1" dirty="0" smtClean="0">
                <a:solidFill>
                  <a:schemeClr val="tx2"/>
                </a:solidFill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С </a:t>
            </a:r>
            <a:r>
              <a:rPr lang="ru-RU" sz="2800" b="1" i="1" dirty="0">
                <a:solidFill>
                  <a:schemeClr val="tx2"/>
                </a:solidFill>
              </a:rPr>
              <a:t>ДЕСТРУКТИВНЫМ ПОВЕДЕНИЕМ</a:t>
            </a:r>
          </a:p>
        </p:txBody>
      </p:sp>
    </p:spTree>
    <p:extLst>
      <p:ext uri="{BB962C8B-B14F-4D97-AF65-F5344CB8AC3E}">
        <p14:creationId xmlns:p14="http://schemas.microsoft.com/office/powerpoint/2010/main" val="7705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772816"/>
            <a:ext cx="2880320" cy="12600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еседы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1960" y="4941168"/>
            <a:ext cx="2880320" cy="12600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Тренинги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76264" y="2780928"/>
            <a:ext cx="2880320" cy="12600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Распространение информационных </a:t>
            </a:r>
            <a:r>
              <a:rPr lang="ru-RU" sz="2000" dirty="0" smtClean="0">
                <a:solidFill>
                  <a:schemeClr val="tx1"/>
                </a:solidFill>
              </a:rPr>
              <a:t>материалов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861048"/>
            <a:ext cx="2880320" cy="12600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Индивидуальная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сихологическая коррекция поведения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9264" y="349388"/>
            <a:ext cx="2972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i="1" dirty="0">
                <a:solidFill>
                  <a:schemeClr val="tx2"/>
                </a:solidFill>
              </a:rPr>
              <a:t>МЕТОДЫ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33390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575" y="260648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ИНДИВИДУАЛЬНАЯ ПСИХОЛОГИЧЕСКАЯ КОРРЕКЦИЯ ПОВЕДЕНИЯ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" y="1809188"/>
            <a:ext cx="3492018" cy="241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83" y="1700809"/>
            <a:ext cx="3016345" cy="252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75" y="4457086"/>
            <a:ext cx="4572000" cy="232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1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ДИНАМИКА САМОВОЛЬНЫХ УХОДОВ </a:t>
            </a:r>
            <a:r>
              <a:rPr lang="ru-RU" sz="2800" b="1" i="1" dirty="0" smtClean="0">
                <a:solidFill>
                  <a:schemeClr val="tx2"/>
                </a:solidFill>
              </a:rPr>
              <a:t>НЕСОВЕРШЕННОЛЕТНИХ 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ИЗ </a:t>
            </a:r>
            <a:r>
              <a:rPr lang="ru-RU" sz="2800" b="1" i="1" dirty="0">
                <a:solidFill>
                  <a:schemeClr val="tx2"/>
                </a:solidFill>
              </a:rPr>
              <a:t>ДОМА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0788295"/>
              </p:ext>
            </p:extLst>
          </p:nvPr>
        </p:nvGraphicFramePr>
        <p:xfrm>
          <a:off x="2483768" y="1700808"/>
          <a:ext cx="4051143" cy="444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531" y="1933980"/>
            <a:ext cx="21405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Комплексная проводимая работа с данной категорией </a:t>
            </a:r>
            <a:r>
              <a:rPr lang="ru-RU" sz="2000" dirty="0" smtClean="0"/>
              <a:t>несовершен-нолетних </a:t>
            </a:r>
            <a:r>
              <a:rPr lang="ru-RU" sz="2000" dirty="0"/>
              <a:t>показывает положительную динамику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сторону снижения самовольных уходов</a:t>
            </a:r>
          </a:p>
        </p:txBody>
      </p:sp>
    </p:spTree>
    <p:extLst>
      <p:ext uri="{BB962C8B-B14F-4D97-AF65-F5344CB8AC3E}">
        <p14:creationId xmlns:p14="http://schemas.microsoft.com/office/powerpoint/2010/main" val="20953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ДИНАМИКА УПОТРЕБЛЕНИЯ АЛКОГОЛЬНОЙ ПРОДУКЦИИ НЕСОВЕРШЕННОЛЕТНИМИ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028" y="2358995"/>
            <a:ext cx="2376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Комплексная проводимая работа с данной категорией несовершеннолетних показывает положительную динамику в сторону снижения потребления алкогольной продукции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92242705"/>
              </p:ext>
            </p:extLst>
          </p:nvPr>
        </p:nvGraphicFramePr>
        <p:xfrm>
          <a:off x="3059832" y="2193280"/>
          <a:ext cx="3528392" cy="418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06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7340" y="187211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КОЛИЧЕСТВО НЕСОВЕРШЕННОЛЕТНИХ, КОТОРЫЕ СОВЕРШИЛИ ПРОТИВОПРАВНЫЕ ДЕЯНИЯ </a:t>
            </a:r>
            <a:r>
              <a:rPr lang="ru-RU" sz="2800" b="1" i="1" dirty="0" smtClean="0">
                <a:solidFill>
                  <a:schemeClr val="tx2"/>
                </a:solidFill>
              </a:rPr>
              <a:t>И </a:t>
            </a:r>
            <a:r>
              <a:rPr lang="ru-RU" sz="2800" b="1" i="1" dirty="0">
                <a:solidFill>
                  <a:schemeClr val="tx2"/>
                </a:solidFill>
              </a:rPr>
              <a:t>АДМИНИСТРАТИВНЫЕ ПРАВОНАРУШЕНИЯ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4972540"/>
              </p:ext>
            </p:extLst>
          </p:nvPr>
        </p:nvGraphicFramePr>
        <p:xfrm>
          <a:off x="3419872" y="2393458"/>
          <a:ext cx="2988332" cy="383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2492896"/>
            <a:ext cx="23042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Комплексная проводимая работа с данной категорией </a:t>
            </a:r>
            <a:r>
              <a:rPr lang="ru-RU" sz="2000" dirty="0" smtClean="0"/>
              <a:t>несовершен-нолетних </a:t>
            </a:r>
            <a:r>
              <a:rPr lang="ru-RU" sz="2000" dirty="0"/>
              <a:t>показывает положительную динамику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сторону снижения </a:t>
            </a:r>
          </a:p>
        </p:txBody>
      </p:sp>
    </p:spTree>
    <p:extLst>
      <p:ext uri="{BB962C8B-B14F-4D97-AF65-F5344CB8AC3E}">
        <p14:creationId xmlns:p14="http://schemas.microsoft.com/office/powerpoint/2010/main" val="24581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ДИНАМИКА СУИЦИДАЛЬНЫХ ПОПЫТОК НЕСОВЕРШЕННОЛЕТНИХ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3056131"/>
              </p:ext>
            </p:extLst>
          </p:nvPr>
        </p:nvGraphicFramePr>
        <p:xfrm>
          <a:off x="3610594" y="2204864"/>
          <a:ext cx="3024336" cy="399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0443" y="2708920"/>
            <a:ext cx="31753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 данной категорией несовершеннолетних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их родителями проводится регулярная работа всеми субъектами профилактики, тем не менее не всегда удается точно диагностировать риск суицидальной попытки  </a:t>
            </a:r>
          </a:p>
        </p:txBody>
      </p:sp>
    </p:spTree>
    <p:extLst>
      <p:ext uri="{BB962C8B-B14F-4D97-AF65-F5344CB8AC3E}">
        <p14:creationId xmlns:p14="http://schemas.microsoft.com/office/powerpoint/2010/main" val="17567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0788" y="26064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СЛОЖНОСТЬ ПРОГНОЗИРОВАНИЯ СУИЦИДАЛЬНОГО ПОВЕДЕНИЯ  НЕСОВЕРШЕННОЛЕТНЕГО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93050" y="1914102"/>
            <a:ext cx="4480211" cy="437420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Подростковая среда в основе своей закрыта для мира взрослых, и поэтому подростки очень редко делятся своими переживаниями  даже с родителями. Зачастую если это все же происходит, то родители не воспринимают это серьёзно.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На практике, если подросток самостоятельно обратился к психологу за помощью и об этом узнают родители, то первое что он от них слышит – Ты что ненормальный, зачем тебе психолог?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9" r="40871"/>
          <a:stretch/>
        </p:blipFill>
        <p:spPr>
          <a:xfrm>
            <a:off x="683568" y="2257730"/>
            <a:ext cx="755576" cy="36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116632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УЧАСТИЕ СПЕЦИАЛИСТОВ </a:t>
            </a:r>
            <a:r>
              <a:rPr lang="ru-RU" sz="2800" b="1" i="1" dirty="0" smtClean="0">
                <a:solidFill>
                  <a:schemeClr val="tx2"/>
                </a:solidFill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БУ </a:t>
            </a:r>
            <a:r>
              <a:rPr lang="ru-RU" sz="2800" b="1" i="1" dirty="0">
                <a:solidFill>
                  <a:schemeClr val="tx2"/>
                </a:solidFill>
              </a:rPr>
              <a:t>«НЯГАНСКАЯ ГОРОДСКАЯ ДЕТСКАЯ ПОЛИКЛИНИКА» </a:t>
            </a:r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В </a:t>
            </a:r>
            <a:r>
              <a:rPr lang="ru-RU" sz="2800" b="1" i="1" dirty="0">
                <a:solidFill>
                  <a:schemeClr val="tx2"/>
                </a:solidFill>
              </a:rPr>
              <a:t>ВЫПОЛНЕНИИ ИНДИВИДУАЛЬНЫХ ПЛАНОВ РЕАБИЛИТАЦИИ НЕСОВЕРШЕННОЛЕТНИХ </a:t>
            </a:r>
            <a:r>
              <a:rPr lang="ru-RU" sz="2800" b="1" i="1" dirty="0" smtClean="0">
                <a:solidFill>
                  <a:schemeClr val="tx2"/>
                </a:solidFill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С </a:t>
            </a:r>
            <a:r>
              <a:rPr lang="ru-RU" sz="2800" b="1" i="1" dirty="0">
                <a:solidFill>
                  <a:schemeClr val="tx2"/>
                </a:solidFill>
              </a:rPr>
              <a:t>ДЕСТРУКТИВНЫМ ПОВЕДЕНИЕМ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5632443"/>
              </p:ext>
            </p:extLst>
          </p:nvPr>
        </p:nvGraphicFramePr>
        <p:xfrm>
          <a:off x="3275855" y="3429000"/>
          <a:ext cx="344685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1275" y="3325048"/>
            <a:ext cx="2304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745"/>
                </a:solidFill>
                <a:cs typeface="Arial" panose="020B0604020202020204" pitchFamily="34" charset="0"/>
              </a:rPr>
              <a:t>Няганская городская детская </a:t>
            </a:r>
            <a:r>
              <a:rPr lang="ru-RU" dirty="0" smtClean="0">
                <a:solidFill>
                  <a:srgbClr val="212745"/>
                </a:solidFill>
                <a:cs typeface="Arial" panose="020B0604020202020204" pitchFamily="34" charset="0"/>
              </a:rPr>
              <a:t>поликлиника как </a:t>
            </a:r>
            <a:r>
              <a:rPr lang="ru-RU" dirty="0">
                <a:solidFill>
                  <a:srgbClr val="212745"/>
                </a:solidFill>
                <a:cs typeface="Arial" panose="020B0604020202020204" pitchFamily="34" charset="0"/>
              </a:rPr>
              <a:t>субъект профилактики является активным участником </a:t>
            </a:r>
            <a:r>
              <a:rPr lang="ru-RU" dirty="0" smtClean="0">
                <a:solidFill>
                  <a:srgbClr val="212745"/>
                </a:solidFill>
                <a:cs typeface="Arial" panose="020B0604020202020204" pitchFamily="34" charset="0"/>
              </a:rPr>
              <a:t>программ </a:t>
            </a:r>
            <a:r>
              <a:rPr lang="ru-RU" dirty="0">
                <a:solidFill>
                  <a:srgbClr val="212745"/>
                </a:solidFill>
                <a:cs typeface="Arial" panose="020B0604020202020204" pitchFamily="34" charset="0"/>
              </a:rPr>
              <a:t>реабилитации несовершеннолетних с деструктивным поведением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pic>
        <p:nvPicPr>
          <p:cNvPr id="4" name="Picture 3" descr="C:\Users\User7\Desktop\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5" y="1526330"/>
            <a:ext cx="3100070" cy="3276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995" y="5589240"/>
            <a:ext cx="349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Заведующий профилактическим отделением 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025" y="5054722"/>
            <a:ext cx="30592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</a:rPr>
              <a:t>Баякаева Ольга Андреевна</a:t>
            </a:r>
            <a:endParaRPr lang="ru-RU" sz="19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288" y="4965853"/>
            <a:ext cx="33582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</a:rPr>
              <a:t>Саулко Сергей Владимирович</a:t>
            </a:r>
            <a:endParaRPr lang="ru-RU" sz="19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5453543"/>
            <a:ext cx="349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Медицинский психолог кабинета медико-социальной помощи профилактического отделения 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26330"/>
            <a:ext cx="2904136" cy="327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63280" y="571932"/>
            <a:ext cx="2972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АВТОРЫ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3211187" cy="240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85534" y="609661"/>
            <a:ext cx="5067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ПРОФИЛАКТИКА ДЕСТРУКТИВНОГО ПОВЕДЕНИЯ ПОДРОСТКА</a:t>
            </a:r>
            <a:endParaRPr lang="ru-RU" sz="2800" i="1" dirty="0">
              <a:solidFill>
                <a:schemeClr val="tx2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3528" y="2492896"/>
            <a:ext cx="2129713" cy="936104"/>
          </a:xfrm>
          <a:prstGeom prst="rightArrowCallout">
            <a:avLst>
              <a:gd name="adj1" fmla="val 7791"/>
              <a:gd name="adj2" fmla="val 14244"/>
              <a:gd name="adj3" fmla="val 37320"/>
              <a:gd name="adj4" fmla="val 7271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Гармоничные 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отношения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семье</a:t>
            </a:r>
          </a:p>
          <a:p>
            <a:pPr algn="ctr"/>
            <a:endParaRPr lang="ru-RU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5940152" y="2518121"/>
            <a:ext cx="2160240" cy="775352"/>
          </a:xfrm>
          <a:prstGeom prst="leftArrowCallout">
            <a:avLst>
              <a:gd name="adj1" fmla="val 8000"/>
              <a:gd name="adj2" fmla="val 16500"/>
              <a:gd name="adj3" fmla="val 47312"/>
              <a:gd name="adj4" fmla="val 7256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Понимание детских проблем 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323528" y="3962507"/>
            <a:ext cx="2129713" cy="936104"/>
          </a:xfrm>
          <a:prstGeom prst="rightArrowCallout">
            <a:avLst>
              <a:gd name="adj1" fmla="val 7791"/>
              <a:gd name="adj2" fmla="val 14244"/>
              <a:gd name="adj3" fmla="val 37320"/>
              <a:gd name="adj4" fmla="val 7271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участие родителей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жизни детей, умение слушать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их</a:t>
            </a:r>
            <a:endParaRPr lang="ru-RU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771800" y="5157192"/>
            <a:ext cx="2952328" cy="864096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Формирование доверительных детско-родительских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отношений</a:t>
            </a:r>
            <a:endParaRPr lang="ru-RU" sz="1200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5953802" y="3789040"/>
            <a:ext cx="2160240" cy="775352"/>
          </a:xfrm>
          <a:prstGeom prst="leftArrowCallout">
            <a:avLst>
              <a:gd name="adj1" fmla="val 8000"/>
              <a:gd name="adj2" fmla="val 16500"/>
              <a:gd name="adj3" fmla="val 47312"/>
              <a:gd name="adj4" fmla="val 7256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Создание четких правил внутри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семьи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006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5" y="0"/>
            <a:ext cx="9149392" cy="6885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7" r="19053"/>
          <a:stretch/>
        </p:blipFill>
        <p:spPr>
          <a:xfrm>
            <a:off x="7236296" y="0"/>
            <a:ext cx="1907704" cy="1874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88" y="332656"/>
            <a:ext cx="1539119" cy="964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554" y="2636912"/>
            <a:ext cx="78030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/>
              <a:t>СПАСИБО ЗА ВНИМАНИЕ!</a:t>
            </a:r>
          </a:p>
          <a:p>
            <a:pPr algn="ctr"/>
            <a:endParaRPr lang="ru-RU" sz="4400" b="1" i="1" dirty="0" smtClean="0"/>
          </a:p>
          <a:p>
            <a:pPr algn="ctr"/>
            <a:r>
              <a:rPr lang="ru-RU" sz="3600" b="1" i="1" dirty="0" smtClean="0"/>
              <a:t>НА ЧТО И КЛАД, КОГДА В СЕМЬЕ ЛАД!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5782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1988840"/>
            <a:ext cx="34563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Разрушительное поведение, отклоняющееся от социальных и психологических норм, приводящее к нарушению качества жизни человека, снижению критичности к своему поведению, когнитивным искажениям восприятия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 понимания происходящего, снижению самооценки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 </a:t>
            </a:r>
            <a:r>
              <a:rPr lang="ru-RU" dirty="0">
                <a:solidFill>
                  <a:schemeClr val="tx2"/>
                </a:solidFill>
              </a:rPr>
              <a:t>эмоциональным нарушениям, что в итоге, приводит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к </a:t>
            </a:r>
            <a:r>
              <a:rPr lang="ru-RU" dirty="0">
                <a:solidFill>
                  <a:schemeClr val="tx2"/>
                </a:solidFill>
              </a:rPr>
              <a:t>состоянию социальной дезадаптации личности, вплоть до ее полной </a:t>
            </a:r>
            <a:r>
              <a:rPr lang="ru-RU" dirty="0" smtClean="0">
                <a:solidFill>
                  <a:schemeClr val="tx2"/>
                </a:solidFill>
              </a:rPr>
              <a:t>изоляции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" y="2420888"/>
            <a:ext cx="341531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1814" y="571932"/>
            <a:ext cx="4780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ДЕСТРУКТИВНОЕ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3002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803" y="1467528"/>
            <a:ext cx="77463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вызывает у большинства людей негативную, отрицательную оценку;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не соответствует социальным нормам;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приносит ущерб, как личности, так и окружающим людям;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выступает в качестве ответа на нестандартную ситуацию;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связано с отрицательной направленностью личности;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развивается в результате отсутствия социальной адаптации;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имеет свои собственные индивидуальные черты. </a:t>
            </a:r>
          </a:p>
          <a:p>
            <a:endParaRPr lang="ru-RU" sz="2000" dirty="0" smtClean="0"/>
          </a:p>
          <a:p>
            <a:r>
              <a:rPr lang="ru-RU" sz="2000" dirty="0" smtClean="0"/>
              <a:t>Основу модели разрушительного поведения составляют: 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отсутствие мотивации;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неадекватность;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дезадаптивность;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аутичность;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отсутствие результативности</a:t>
            </a:r>
            <a:endParaRPr lang="ru-RU" sz="2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9487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cs typeface="Arial" panose="020B0604020202020204" pitchFamily="34" charset="0"/>
              </a:rPr>
              <a:t>ОСОБЕННОСТИ ДЕСТРУКТИВНОГО ПОВЕДЕНИЯ ПОДРОСТКА</a:t>
            </a:r>
          </a:p>
        </p:txBody>
      </p:sp>
    </p:spTree>
    <p:extLst>
      <p:ext uri="{BB962C8B-B14F-4D97-AF65-F5344CB8AC3E}">
        <p14:creationId xmlns:p14="http://schemas.microsoft.com/office/powerpoint/2010/main" val="26732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5034" y="260648"/>
            <a:ext cx="6013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ПРОЯВЛЕНИЯ ДЕСТРУКТИВНОГО </a:t>
            </a:r>
            <a:r>
              <a:rPr lang="ru-RU" sz="2800" b="1" i="1" dirty="0" smtClean="0">
                <a:solidFill>
                  <a:schemeClr val="tx2"/>
                </a:solidFill>
              </a:rPr>
              <a:t>ПОВЕДЕНИЯ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5929"/>
            <a:ext cx="30963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69999" y="1700808"/>
            <a:ext cx="38164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агрессия - направлена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слабого, </a:t>
            </a:r>
            <a:r>
              <a:rPr lang="ru-RU" sz="2000" dirty="0" smtClean="0"/>
              <a:t>на </a:t>
            </a:r>
            <a:r>
              <a:rPr lang="ru-RU" sz="2000" dirty="0"/>
              <a:t>обидчика</a:t>
            </a:r>
            <a:r>
              <a:rPr lang="ru-RU" sz="2000" dirty="0" smtClean="0"/>
              <a:t>,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одушевленные существа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неодушевленные </a:t>
            </a:r>
            <a:r>
              <a:rPr lang="ru-RU" sz="2000" dirty="0" smtClean="0"/>
              <a:t>предметы;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аутоагрессия </a:t>
            </a:r>
            <a:r>
              <a:rPr lang="ru-RU" sz="2000" dirty="0"/>
              <a:t>- направлена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самого </a:t>
            </a:r>
            <a:r>
              <a:rPr lang="ru-RU" sz="2000" dirty="0" smtClean="0"/>
              <a:t>себя (самоповреждения, порезы, прижигания);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суицид</a:t>
            </a:r>
            <a:r>
              <a:rPr lang="ru-RU" sz="2000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переживание горя;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самовольные уходы из дома, бродяжничество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70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ХАРАКТЕРОЛОГИЧЕСКИЕ ОСОБЕННОСТИ АГРЕССИВНЫХ ДЕТЕЙ И </a:t>
            </a:r>
            <a:r>
              <a:rPr lang="ru-RU" sz="2800" b="1" i="1" dirty="0" smtClean="0">
                <a:solidFill>
                  <a:schemeClr val="tx2"/>
                </a:solidFill>
              </a:rPr>
              <a:t>ПОДРОСТКОВ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107505" y="1953165"/>
            <a:ext cx="7344815" cy="49571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Воспринимают большой круг ситуаций как угрожающих, враждебных по отношению к ним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Сверхчувствительны к негативному отношению к себе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Не оценивают собственную агрессию как агрессивное поведение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Всегда винят окружающих в собственном деструктивном поведении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Склонны не брать на себя ответственность за свои поступки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Имеют ограниченный набор реакций на проблемную ситуацию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Слабо развит контроль над своими эмоциями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Возможны неврологические недостатки: неустойчивое, рассеянное внимание, слабая оперативная память, неустойчивое запоминание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Не умеют прогнозировать последствия своих действий (эмоционально застревают на проблемной ситуации)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Положительно относятся к агрессии, так как через агрессию получают чувство собственной значимости и силы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17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571932"/>
            <a:ext cx="3945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ПРОЯВЛЕНИЕ АГРЕССИИ</a:t>
            </a: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224360" y="1484784"/>
            <a:ext cx="7272808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Буллинг - травля одного из членов коллектива </a:t>
            </a:r>
            <a:br>
              <a:rPr lang="ru-RU" sz="2400" dirty="0" smtClean="0"/>
            </a:br>
            <a:r>
              <a:rPr lang="ru-RU" sz="2400" dirty="0" smtClean="0"/>
              <a:t>со стороны остальных членов коллектива или его части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Издевательство над животными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Нападения на учителей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Примыкание к асоциальным сектам, группам, в том числе и посредством социальных сетей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Самоубийства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Увлечение экстремальными практиками, хобби (имитация захоронения, повешения)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11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grpSp>
        <p:nvGrpSpPr>
          <p:cNvPr id="4" name="Diagram 3"/>
          <p:cNvGrpSpPr>
            <a:grpSpLocks/>
          </p:cNvGrpSpPr>
          <p:nvPr/>
        </p:nvGrpSpPr>
        <p:grpSpPr bwMode="auto">
          <a:xfrm>
            <a:off x="395664" y="2348880"/>
            <a:ext cx="7218051" cy="4321498"/>
            <a:chOff x="1788" y="1460"/>
            <a:chExt cx="2054" cy="1695"/>
          </a:xfrm>
          <a:solidFill>
            <a:schemeClr val="accent3">
              <a:lumMod val="60000"/>
              <a:lumOff val="40000"/>
            </a:schemeClr>
          </a:solidFill>
        </p:grpSpPr>
        <p:sp useBgFill="1">
          <p:nvSpPr>
            <p:cNvPr id="5" name="_s2053"/>
            <p:cNvSpPr>
              <a:spLocks noChangeArrowheads="1"/>
            </p:cNvSpPr>
            <p:nvPr/>
          </p:nvSpPr>
          <p:spPr bwMode="auto">
            <a:xfrm>
              <a:off x="2520" y="2454"/>
              <a:ext cx="563" cy="68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Медицинские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работники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Детской поликлиники</a:t>
              </a:r>
              <a:endParaRPr kumimoji="0" lang="ru-RU" altLang="ru-RU" sz="1400" i="0" u="none" strike="noStrike" cap="none" normalizeH="0" baseline="0" dirty="0" smtClean="0">
                <a:ln>
                  <a:noFill/>
                </a:ln>
                <a:cs typeface="Arial" panose="020B0604020202020204" pitchFamily="34" charset="0"/>
              </a:endParaRPr>
            </a:p>
          </p:txBody>
        </p:sp>
        <p:sp useBgFill="1"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788" y="1771"/>
              <a:ext cx="610" cy="63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Комитет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>
                  <a:cs typeface="Arial" panose="020B0604020202020204" pitchFamily="34" charset="0"/>
                </a:rPr>
                <a:t>о</a:t>
              </a: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бразования </a:t>
              </a:r>
              <a:b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</a:b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науки</a:t>
              </a:r>
            </a:p>
          </p:txBody>
        </p:sp>
        <p:sp useBgFill="1">
          <p:nvSpPr>
            <p:cNvPr id="7" name="_s2057"/>
            <p:cNvSpPr>
              <a:spLocks noChangeArrowheads="1"/>
            </p:cNvSpPr>
            <p:nvPr/>
          </p:nvSpPr>
          <p:spPr bwMode="auto">
            <a:xfrm>
              <a:off x="1906" y="2469"/>
              <a:ext cx="585" cy="686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cs typeface="Arial" panose="020B0604020202020204" pitchFamily="34" charset="0"/>
                </a:rPr>
                <a:t> Комплексный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cs typeface="Arial" panose="020B0604020202020204" pitchFamily="34" charset="0"/>
                </a:rPr>
                <a:t>центр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cs typeface="Arial" panose="020B0604020202020204" pitchFamily="34" charset="0"/>
                </a:rPr>
                <a:t>социального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обслуживания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населения</a:t>
              </a:r>
              <a:endParaRPr kumimoji="0" lang="ru-RU" altLang="ru-RU" sz="1400" i="0" u="none" strike="noStrike" cap="none" normalizeH="0" baseline="0" dirty="0" smtClean="0">
                <a:ln>
                  <a:noFill/>
                </a:ln>
                <a:cs typeface="Arial" panose="020B0604020202020204" pitchFamily="34" charset="0"/>
              </a:endParaRPr>
            </a:p>
          </p:txBody>
        </p:sp>
        <p:sp useBgFill="1">
          <p:nvSpPr>
            <p:cNvPr id="8" name="_s2059"/>
            <p:cNvSpPr>
              <a:spLocks noChangeArrowheads="1"/>
            </p:cNvSpPr>
            <p:nvPr/>
          </p:nvSpPr>
          <p:spPr bwMode="auto">
            <a:xfrm>
              <a:off x="3118" y="2457"/>
              <a:ext cx="549" cy="67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Няганская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окружная больница</a:t>
              </a:r>
            </a:p>
          </p:txBody>
        </p:sp>
        <p:sp useBgFill="1">
          <p:nvSpPr>
            <p:cNvPr id="9" name="_s2065"/>
            <p:cNvSpPr>
              <a:spLocks noChangeArrowheads="1"/>
            </p:cNvSpPr>
            <p:nvPr/>
          </p:nvSpPr>
          <p:spPr bwMode="auto">
            <a:xfrm>
              <a:off x="3243" y="1699"/>
              <a:ext cx="599" cy="66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Муниципальная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комиссия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по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делам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 smtClean="0">
                  <a:cs typeface="Arial" panose="020B0604020202020204" pitchFamily="34" charset="0"/>
                </a:rPr>
                <a:t>несовершеннолетних</a:t>
              </a:r>
              <a:endParaRPr kumimoji="0" lang="ru-RU" altLang="ru-RU" sz="1400" i="0" u="none" strike="noStrike" cap="none" normalizeH="0" baseline="0" dirty="0" smtClean="0">
                <a:ln>
                  <a:noFill/>
                </a:ln>
                <a:cs typeface="Arial" panose="020B0604020202020204" pitchFamily="34" charset="0"/>
              </a:endParaRPr>
            </a:p>
          </p:txBody>
        </p:sp>
        <p:sp useBgFill="1">
          <p:nvSpPr>
            <p:cNvPr id="10" name="_s2068"/>
            <p:cNvSpPr>
              <a:spLocks noChangeArrowheads="1"/>
            </p:cNvSpPr>
            <p:nvPr/>
          </p:nvSpPr>
          <p:spPr bwMode="auto">
            <a:xfrm>
              <a:off x="2484" y="1460"/>
              <a:ext cx="634" cy="72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i="0" u="none" strike="noStrike" cap="none" normalizeH="0" baseline="0" dirty="0" smtClean="0">
                <a:ln>
                  <a:noFill/>
                </a:ln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400" dirty="0">
                  <a:cs typeface="Arial" panose="020B0604020202020204" pitchFamily="34" charset="0"/>
                </a:rPr>
                <a:t>	</a:t>
              </a:r>
              <a:r>
                <a:rPr lang="ru-RU" altLang="ru-RU" sz="1400" dirty="0" smtClean="0">
                  <a:cs typeface="Arial" panose="020B0604020202020204" pitchFamily="34" charset="0"/>
                </a:rPr>
                <a:t>Профилактическое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i="0" u="none" strike="noStrike" cap="none" normalizeH="0" baseline="0" dirty="0" smtClean="0">
                  <a:ln>
                    <a:noFill/>
                  </a:ln>
                  <a:cs typeface="Arial" panose="020B0604020202020204" pitchFamily="34" charset="0"/>
                </a:rPr>
                <a:t>отделение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i="0" u="none" strike="noStrike" cap="none" normalizeH="0" baseline="0" dirty="0" smtClean="0">
                <a:ln>
                  <a:noFill/>
                </a:ln>
                <a:cs typeface="Arial" panose="020B0604020202020204" pitchFamily="34" charset="0"/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2460064" y="3530052"/>
            <a:ext cx="406043" cy="12374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62447" y="3530052"/>
            <a:ext cx="418923" cy="9386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52740" y="4228780"/>
            <a:ext cx="1757" cy="59661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21249" y="3919846"/>
            <a:ext cx="608812" cy="105693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01315" y="3976807"/>
            <a:ext cx="602740" cy="108604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259632" y="474121"/>
            <a:ext cx="6210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tx2"/>
                </a:solidFill>
              </a:rPr>
              <a:t>МЕЖВЕДОМСТВЕННОЕ ВЗАИМОДЕЙСТВИЕ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/>
            </a:r>
            <a:br>
              <a:rPr lang="ru-RU" altLang="ru-RU" sz="2000" b="1" i="1" dirty="0" smtClean="0">
                <a:solidFill>
                  <a:schemeClr val="tx2"/>
                </a:solidFill>
              </a:rPr>
            </a:br>
            <a:r>
              <a:rPr lang="ru-RU" altLang="ru-RU" sz="2000" b="1" i="1" dirty="0" smtClean="0">
                <a:solidFill>
                  <a:schemeClr val="tx2"/>
                </a:solidFill>
              </a:rPr>
              <a:t>В </a:t>
            </a:r>
            <a:r>
              <a:rPr lang="ru-RU" altLang="ru-RU" sz="2000" b="1" i="1" dirty="0">
                <a:solidFill>
                  <a:schemeClr val="tx2"/>
                </a:solidFill>
              </a:rPr>
              <a:t>ВОПРОСАХ ОКАЗАНИЯ ПОМОЩИ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/>
            </a:r>
            <a:br>
              <a:rPr lang="ru-RU" altLang="ru-RU" sz="2000" b="1" i="1" dirty="0" smtClean="0">
                <a:solidFill>
                  <a:schemeClr val="tx2"/>
                </a:solidFill>
              </a:rPr>
            </a:br>
            <a:r>
              <a:rPr lang="ru-RU" altLang="ru-RU" sz="2000" b="1" i="1" dirty="0" smtClean="0">
                <a:solidFill>
                  <a:schemeClr val="tx2"/>
                </a:solidFill>
              </a:rPr>
              <a:t>В </a:t>
            </a:r>
            <a:r>
              <a:rPr lang="ru-RU" altLang="ru-RU" sz="2000" b="1" i="1" dirty="0">
                <a:solidFill>
                  <a:schemeClr val="tx2"/>
                </a:solidFill>
              </a:rPr>
              <a:t>ПРЕДУПРЕЖДЕНИИ ДЕСТРУКТИВНОГО ПОВЕДЕНИЯ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/>
            </a:r>
            <a:br>
              <a:rPr lang="ru-RU" altLang="ru-RU" sz="2000" b="1" i="1" dirty="0" smtClean="0">
                <a:solidFill>
                  <a:schemeClr val="tx2"/>
                </a:solidFill>
              </a:rPr>
            </a:br>
            <a:r>
              <a:rPr lang="ru-RU" altLang="ru-RU" sz="2000" b="1" i="1" dirty="0" smtClean="0">
                <a:solidFill>
                  <a:schemeClr val="tx2"/>
                </a:solidFill>
              </a:rPr>
              <a:t>В </a:t>
            </a:r>
            <a:r>
              <a:rPr lang="ru-RU" altLang="ru-RU" sz="2000" b="1" i="1" dirty="0">
                <a:solidFill>
                  <a:schemeClr val="tx2"/>
                </a:solidFill>
              </a:rPr>
              <a:t>ПОДРОСТКОВОЙ СРЕДЕ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944" y="2132856"/>
            <a:ext cx="2699880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dirty="0" smtClean="0">
                <a:solidFill>
                  <a:schemeClr val="tx1"/>
                </a:solidFill>
              </a:rPr>
              <a:t>Организационно-аналитическая</a:t>
            </a:r>
            <a:r>
              <a:rPr lang="ru-RU" sz="1600" dirty="0">
                <a:solidFill>
                  <a:schemeClr val="tx1"/>
                </a:solidFill>
              </a:rPr>
              <a:t>, просветительская </a:t>
            </a:r>
            <a:r>
              <a:rPr lang="ru-RU" sz="1600" dirty="0" smtClean="0">
                <a:solidFill>
                  <a:schemeClr val="tx1"/>
                </a:solidFill>
              </a:rPr>
              <a:t>работа. Информирование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0312" y="2204864"/>
            <a:ext cx="2699880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dirty="0" smtClean="0">
                <a:solidFill>
                  <a:schemeClr val="tx1"/>
                </a:solidFill>
              </a:rPr>
              <a:t>Проведение индивидуальной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 групповой психокоррекционной работы с подростками группы риска деструктивного поведения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944" y="3429112"/>
            <a:ext cx="2699880" cy="1368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/>
                </a:solidFill>
              </a:rPr>
              <a:t> Организация деятельности, альтернативной деструктивному </a:t>
            </a:r>
            <a:r>
              <a:rPr lang="ru-RU" sz="1600" dirty="0" smtClean="0">
                <a:solidFill>
                  <a:schemeClr val="tx1"/>
                </a:solidFill>
              </a:rPr>
              <a:t>поведению (вовлечение в волонтерскую деятельность)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312" y="4293208"/>
            <a:ext cx="2699880" cy="10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/>
                </a:solidFill>
              </a:rPr>
              <a:t>Повышение психолого-педагогической компетентности </a:t>
            </a:r>
            <a:r>
              <a:rPr lang="ru-RU" sz="1600" dirty="0" smtClean="0">
                <a:solidFill>
                  <a:schemeClr val="tx1"/>
                </a:solidFill>
              </a:rPr>
              <a:t>родителей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944" y="5013288"/>
            <a:ext cx="2699880" cy="647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/>
                </a:solidFill>
              </a:rPr>
              <a:t>Организация здорового образа жизни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0312" y="5445336"/>
            <a:ext cx="2699880" cy="10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/>
                </a:solidFill>
              </a:rPr>
              <a:t> Минимизация негативных последствий деструктивного поведения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7944" y="5877384"/>
            <a:ext cx="2699880" cy="7199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600" dirty="0">
                <a:solidFill>
                  <a:schemeClr val="tx1"/>
                </a:solidFill>
              </a:rPr>
              <a:t>Активизация личностных ресурсов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48821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ОСНОВНЫЕ НАПРАВЛЕНИЯ РАБОТЫ ПРОФИЛАКТИЧЕСКОГО ОТДЕЛЕНИЯ </a:t>
            </a:r>
          </a:p>
        </p:txBody>
      </p:sp>
    </p:spTree>
    <p:extLst>
      <p:ext uri="{BB962C8B-B14F-4D97-AF65-F5344CB8AC3E}">
        <p14:creationId xmlns:p14="http://schemas.microsoft.com/office/powerpoint/2010/main" val="8845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653</Words>
  <Application>Microsoft Office PowerPoint</Application>
  <PresentationFormat>Экран (4:3)</PresentationFormat>
  <Paragraphs>162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Andalus</vt:lpstr>
      <vt:lpstr>Arial</vt:lpstr>
      <vt:lpstr>Arial Black</vt:lpstr>
      <vt:lpstr>Calibri</vt:lpstr>
      <vt:lpstr>Museo Sans Cyrl 900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Бисс Евгений Юрьевич</dc:creator>
  <cp:lastModifiedBy> Овчинникова Елена Викторовна </cp:lastModifiedBy>
  <cp:revision>20</cp:revision>
  <dcterms:created xsi:type="dcterms:W3CDTF">2022-08-10T06:26:13Z</dcterms:created>
  <dcterms:modified xsi:type="dcterms:W3CDTF">2022-09-09T10:05:15Z</dcterms:modified>
</cp:coreProperties>
</file>