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5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317D"/>
    <a:srgbClr val="F4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7611D-B943-41E4-824F-67600400DAB6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</dgm:pt>
    <dgm:pt modelId="{FE35775F-4F92-405F-BF9C-DDFF0A45260E}">
      <dgm:prSet phldrT="[Текст]"/>
      <dgm:spPr/>
      <dgm:t>
        <a:bodyPr/>
        <a:lstStyle/>
        <a:p>
          <a:r>
            <a:rPr lang="ru-RU" dirty="0">
              <a:latin typeface="+mn-lt"/>
            </a:rPr>
            <a:t>Музыкальное воспитание детей с особыми образовательными потребностями</a:t>
          </a:r>
        </a:p>
      </dgm:t>
    </dgm:pt>
    <dgm:pt modelId="{F0345019-C84B-4B6B-BDF4-6D50591B2196}" type="parTrans" cxnId="{A62B85A6-2649-4838-B90F-8D3F8B5C7BB7}">
      <dgm:prSet/>
      <dgm:spPr/>
      <dgm:t>
        <a:bodyPr/>
        <a:lstStyle/>
        <a:p>
          <a:endParaRPr lang="ru-RU"/>
        </a:p>
      </dgm:t>
    </dgm:pt>
    <dgm:pt modelId="{7ECAA51E-0625-4FDF-AB29-0ABE1A7A8EE6}" type="sibTrans" cxnId="{A62B85A6-2649-4838-B90F-8D3F8B5C7BB7}">
      <dgm:prSet/>
      <dgm:spPr/>
      <dgm:t>
        <a:bodyPr/>
        <a:lstStyle/>
        <a:p>
          <a:endParaRPr lang="ru-RU"/>
        </a:p>
      </dgm:t>
    </dgm:pt>
    <dgm:pt modelId="{10A82A1D-D013-461F-B76F-8863BF4D412E}">
      <dgm:prSet phldrT="[Текст]"/>
      <dgm:spPr/>
      <dgm:t>
        <a:bodyPr/>
        <a:lstStyle/>
        <a:p>
          <a:r>
            <a:rPr lang="ru-RU" dirty="0">
              <a:latin typeface="+mn-lt"/>
            </a:rPr>
            <a:t>Музыкально-коррекционная работа с учетом особенностей ребенка</a:t>
          </a:r>
        </a:p>
      </dgm:t>
    </dgm:pt>
    <dgm:pt modelId="{73A89101-9254-4024-AAB0-AC99AC5686A9}" type="parTrans" cxnId="{35D4A4BF-BCFC-4481-A429-8BC30F4B94A7}">
      <dgm:prSet/>
      <dgm:spPr/>
      <dgm:t>
        <a:bodyPr/>
        <a:lstStyle/>
        <a:p>
          <a:endParaRPr lang="ru-RU"/>
        </a:p>
      </dgm:t>
    </dgm:pt>
    <dgm:pt modelId="{7FC053D0-C081-45AD-B64F-C2295BC55ECE}" type="sibTrans" cxnId="{35D4A4BF-BCFC-4481-A429-8BC30F4B94A7}">
      <dgm:prSet/>
      <dgm:spPr/>
      <dgm:t>
        <a:bodyPr/>
        <a:lstStyle/>
        <a:p>
          <a:endParaRPr lang="ru-RU"/>
        </a:p>
      </dgm:t>
    </dgm:pt>
    <dgm:pt modelId="{96155979-168D-4A1A-AB39-FFE441BAB8EC}">
      <dgm:prSet phldrT="[Текст]"/>
      <dgm:spPr/>
      <dgm:t>
        <a:bodyPr/>
        <a:lstStyle/>
        <a:p>
          <a:r>
            <a:rPr lang="ru-RU" dirty="0">
              <a:latin typeface="+mn-lt"/>
            </a:rPr>
            <a:t>Музыкотерапия</a:t>
          </a:r>
        </a:p>
      </dgm:t>
    </dgm:pt>
    <dgm:pt modelId="{D86B8D14-C0FE-42F1-85B4-FA41AE53BC3D}" type="parTrans" cxnId="{9EBC9523-812D-43EC-B6BA-F385D986BCC4}">
      <dgm:prSet/>
      <dgm:spPr/>
      <dgm:t>
        <a:bodyPr/>
        <a:lstStyle/>
        <a:p>
          <a:endParaRPr lang="ru-RU"/>
        </a:p>
      </dgm:t>
    </dgm:pt>
    <dgm:pt modelId="{B97B23DB-F24E-4851-9906-8220138B4136}" type="sibTrans" cxnId="{9EBC9523-812D-43EC-B6BA-F385D986BCC4}">
      <dgm:prSet/>
      <dgm:spPr/>
      <dgm:t>
        <a:bodyPr/>
        <a:lstStyle/>
        <a:p>
          <a:endParaRPr lang="ru-RU"/>
        </a:p>
      </dgm:t>
    </dgm:pt>
    <dgm:pt modelId="{E425447C-7644-4CB0-971D-72BC4127D05B}">
      <dgm:prSet/>
      <dgm:spPr/>
      <dgm:t>
        <a:bodyPr/>
        <a:lstStyle/>
        <a:p>
          <a:r>
            <a:rPr lang="ru-RU" dirty="0">
              <a:latin typeface="+mn-lt"/>
            </a:rPr>
            <a:t>Сенсорно-музыкальные игры</a:t>
          </a:r>
        </a:p>
      </dgm:t>
    </dgm:pt>
    <dgm:pt modelId="{D8E9AC0E-E7F9-4248-BE70-89A283730183}" type="parTrans" cxnId="{B1C9B4BD-FA44-475A-876A-6B82B737E16A}">
      <dgm:prSet/>
      <dgm:spPr/>
      <dgm:t>
        <a:bodyPr/>
        <a:lstStyle/>
        <a:p>
          <a:endParaRPr lang="ru-RU"/>
        </a:p>
      </dgm:t>
    </dgm:pt>
    <dgm:pt modelId="{CF336CA5-6CB9-4492-9C77-C60A8A562D01}" type="sibTrans" cxnId="{B1C9B4BD-FA44-475A-876A-6B82B737E16A}">
      <dgm:prSet/>
      <dgm:spPr/>
      <dgm:t>
        <a:bodyPr/>
        <a:lstStyle/>
        <a:p>
          <a:endParaRPr lang="ru-RU"/>
        </a:p>
      </dgm:t>
    </dgm:pt>
    <dgm:pt modelId="{F235538C-0D0A-4D45-A490-85EEEAA12B95}" type="pres">
      <dgm:prSet presAssocID="{ECA7611D-B943-41E4-824F-67600400DAB6}" presName="linearFlow" presStyleCnt="0">
        <dgm:presLayoutVars>
          <dgm:resizeHandles val="exact"/>
        </dgm:presLayoutVars>
      </dgm:prSet>
      <dgm:spPr/>
    </dgm:pt>
    <dgm:pt modelId="{03B00AD8-8CB5-4786-BF80-54AA04318223}" type="pres">
      <dgm:prSet presAssocID="{FE35775F-4F92-405F-BF9C-DDFF0A45260E}" presName="node" presStyleLbl="node1" presStyleIdx="0" presStyleCnt="4">
        <dgm:presLayoutVars>
          <dgm:bulletEnabled val="1"/>
        </dgm:presLayoutVars>
      </dgm:prSet>
      <dgm:spPr/>
    </dgm:pt>
    <dgm:pt modelId="{CACA6F7C-11DE-400A-8112-9FD60BA1E1FF}" type="pres">
      <dgm:prSet presAssocID="{7ECAA51E-0625-4FDF-AB29-0ABE1A7A8EE6}" presName="sibTrans" presStyleLbl="sibTrans2D1" presStyleIdx="0" presStyleCnt="3"/>
      <dgm:spPr/>
    </dgm:pt>
    <dgm:pt modelId="{F21E92BA-0D55-42D9-A822-947F0735F6A8}" type="pres">
      <dgm:prSet presAssocID="{7ECAA51E-0625-4FDF-AB29-0ABE1A7A8EE6}" presName="connectorText" presStyleLbl="sibTrans2D1" presStyleIdx="0" presStyleCnt="3"/>
      <dgm:spPr/>
    </dgm:pt>
    <dgm:pt modelId="{CFA9FBAF-1C5A-4D18-9CDF-A041816DD5B1}" type="pres">
      <dgm:prSet presAssocID="{10A82A1D-D013-461F-B76F-8863BF4D412E}" presName="node" presStyleLbl="node1" presStyleIdx="1" presStyleCnt="4">
        <dgm:presLayoutVars>
          <dgm:bulletEnabled val="1"/>
        </dgm:presLayoutVars>
      </dgm:prSet>
      <dgm:spPr/>
    </dgm:pt>
    <dgm:pt modelId="{F500351B-0261-4A26-8FA7-D2A9F274C3A2}" type="pres">
      <dgm:prSet presAssocID="{7FC053D0-C081-45AD-B64F-C2295BC55ECE}" presName="sibTrans" presStyleLbl="sibTrans2D1" presStyleIdx="1" presStyleCnt="3"/>
      <dgm:spPr/>
    </dgm:pt>
    <dgm:pt modelId="{9C149F87-ABF2-432C-83C3-5A5276AE7056}" type="pres">
      <dgm:prSet presAssocID="{7FC053D0-C081-45AD-B64F-C2295BC55ECE}" presName="connectorText" presStyleLbl="sibTrans2D1" presStyleIdx="1" presStyleCnt="3"/>
      <dgm:spPr/>
    </dgm:pt>
    <dgm:pt modelId="{846BEF00-30D8-44AE-8F49-EBC6C2E4DED6}" type="pres">
      <dgm:prSet presAssocID="{96155979-168D-4A1A-AB39-FFE441BAB8EC}" presName="node" presStyleLbl="node1" presStyleIdx="2" presStyleCnt="4">
        <dgm:presLayoutVars>
          <dgm:bulletEnabled val="1"/>
        </dgm:presLayoutVars>
      </dgm:prSet>
      <dgm:spPr/>
    </dgm:pt>
    <dgm:pt modelId="{3BD8497C-BA28-4D85-AF09-69B5970C9172}" type="pres">
      <dgm:prSet presAssocID="{B97B23DB-F24E-4851-9906-8220138B4136}" presName="sibTrans" presStyleLbl="sibTrans2D1" presStyleIdx="2" presStyleCnt="3"/>
      <dgm:spPr/>
    </dgm:pt>
    <dgm:pt modelId="{A79E49EE-30C4-477D-ACEE-98DD76B4A993}" type="pres">
      <dgm:prSet presAssocID="{B97B23DB-F24E-4851-9906-8220138B4136}" presName="connectorText" presStyleLbl="sibTrans2D1" presStyleIdx="2" presStyleCnt="3"/>
      <dgm:spPr/>
    </dgm:pt>
    <dgm:pt modelId="{5C50C507-6A92-44B6-B88D-2E014F5D6CE0}" type="pres">
      <dgm:prSet presAssocID="{E425447C-7644-4CB0-971D-72BC4127D05B}" presName="node" presStyleLbl="node1" presStyleIdx="3" presStyleCnt="4">
        <dgm:presLayoutVars>
          <dgm:bulletEnabled val="1"/>
        </dgm:presLayoutVars>
      </dgm:prSet>
      <dgm:spPr/>
    </dgm:pt>
  </dgm:ptLst>
  <dgm:cxnLst>
    <dgm:cxn modelId="{22D66600-B371-426F-B9BD-C268E4D6ECC3}" type="presOf" srcId="{7ECAA51E-0625-4FDF-AB29-0ABE1A7A8EE6}" destId="{CACA6F7C-11DE-400A-8112-9FD60BA1E1FF}" srcOrd="0" destOrd="0" presId="urn:microsoft.com/office/officeart/2005/8/layout/process2"/>
    <dgm:cxn modelId="{5C006E0C-A6BC-4038-9D0C-EEEB494C72DC}" type="presOf" srcId="{FE35775F-4F92-405F-BF9C-DDFF0A45260E}" destId="{03B00AD8-8CB5-4786-BF80-54AA04318223}" srcOrd="0" destOrd="0" presId="urn:microsoft.com/office/officeart/2005/8/layout/process2"/>
    <dgm:cxn modelId="{CFEC521C-3E6C-44EB-A0A0-1A81B663B425}" type="presOf" srcId="{7ECAA51E-0625-4FDF-AB29-0ABE1A7A8EE6}" destId="{F21E92BA-0D55-42D9-A822-947F0735F6A8}" srcOrd="1" destOrd="0" presId="urn:microsoft.com/office/officeart/2005/8/layout/process2"/>
    <dgm:cxn modelId="{9EBC9523-812D-43EC-B6BA-F385D986BCC4}" srcId="{ECA7611D-B943-41E4-824F-67600400DAB6}" destId="{96155979-168D-4A1A-AB39-FFE441BAB8EC}" srcOrd="2" destOrd="0" parTransId="{D86B8D14-C0FE-42F1-85B4-FA41AE53BC3D}" sibTransId="{B97B23DB-F24E-4851-9906-8220138B4136}"/>
    <dgm:cxn modelId="{38D70F63-E7EC-4D85-9EAD-02A7D5A912B9}" type="presOf" srcId="{10A82A1D-D013-461F-B76F-8863BF4D412E}" destId="{CFA9FBAF-1C5A-4D18-9CDF-A041816DD5B1}" srcOrd="0" destOrd="0" presId="urn:microsoft.com/office/officeart/2005/8/layout/process2"/>
    <dgm:cxn modelId="{4A50D957-C368-45B0-8C6A-1BF5CF04B42B}" type="presOf" srcId="{7FC053D0-C081-45AD-B64F-C2295BC55ECE}" destId="{F500351B-0261-4A26-8FA7-D2A9F274C3A2}" srcOrd="0" destOrd="0" presId="urn:microsoft.com/office/officeart/2005/8/layout/process2"/>
    <dgm:cxn modelId="{410DFA7C-3013-4607-A2DB-054E34FE15FF}" type="presOf" srcId="{7FC053D0-C081-45AD-B64F-C2295BC55ECE}" destId="{9C149F87-ABF2-432C-83C3-5A5276AE7056}" srcOrd="1" destOrd="0" presId="urn:microsoft.com/office/officeart/2005/8/layout/process2"/>
    <dgm:cxn modelId="{A62B85A6-2649-4838-B90F-8D3F8B5C7BB7}" srcId="{ECA7611D-B943-41E4-824F-67600400DAB6}" destId="{FE35775F-4F92-405F-BF9C-DDFF0A45260E}" srcOrd="0" destOrd="0" parTransId="{F0345019-C84B-4B6B-BDF4-6D50591B2196}" sibTransId="{7ECAA51E-0625-4FDF-AB29-0ABE1A7A8EE6}"/>
    <dgm:cxn modelId="{7E255BB7-5387-47F8-8FBE-6B9409F2DBDF}" type="presOf" srcId="{B97B23DB-F24E-4851-9906-8220138B4136}" destId="{A79E49EE-30C4-477D-ACEE-98DD76B4A993}" srcOrd="1" destOrd="0" presId="urn:microsoft.com/office/officeart/2005/8/layout/process2"/>
    <dgm:cxn modelId="{B1C9B4BD-FA44-475A-876A-6B82B737E16A}" srcId="{ECA7611D-B943-41E4-824F-67600400DAB6}" destId="{E425447C-7644-4CB0-971D-72BC4127D05B}" srcOrd="3" destOrd="0" parTransId="{D8E9AC0E-E7F9-4248-BE70-89A283730183}" sibTransId="{CF336CA5-6CB9-4492-9C77-C60A8A562D01}"/>
    <dgm:cxn modelId="{35D4A4BF-BCFC-4481-A429-8BC30F4B94A7}" srcId="{ECA7611D-B943-41E4-824F-67600400DAB6}" destId="{10A82A1D-D013-461F-B76F-8863BF4D412E}" srcOrd="1" destOrd="0" parTransId="{73A89101-9254-4024-AAB0-AC99AC5686A9}" sibTransId="{7FC053D0-C081-45AD-B64F-C2295BC55ECE}"/>
    <dgm:cxn modelId="{C89256C4-EA72-475C-9E24-8334E1B89EA0}" type="presOf" srcId="{96155979-168D-4A1A-AB39-FFE441BAB8EC}" destId="{846BEF00-30D8-44AE-8F49-EBC6C2E4DED6}" srcOrd="0" destOrd="0" presId="urn:microsoft.com/office/officeart/2005/8/layout/process2"/>
    <dgm:cxn modelId="{A1518CC5-962B-404E-BB55-7B4F331F4548}" type="presOf" srcId="{ECA7611D-B943-41E4-824F-67600400DAB6}" destId="{F235538C-0D0A-4D45-A490-85EEEAA12B95}" srcOrd="0" destOrd="0" presId="urn:microsoft.com/office/officeart/2005/8/layout/process2"/>
    <dgm:cxn modelId="{B85C49C6-7FF8-46D8-B480-89622B81B606}" type="presOf" srcId="{E425447C-7644-4CB0-971D-72BC4127D05B}" destId="{5C50C507-6A92-44B6-B88D-2E014F5D6CE0}" srcOrd="0" destOrd="0" presId="urn:microsoft.com/office/officeart/2005/8/layout/process2"/>
    <dgm:cxn modelId="{B5BEE6DF-8E35-4F0A-90C4-492F7A8F2D8F}" type="presOf" srcId="{B97B23DB-F24E-4851-9906-8220138B4136}" destId="{3BD8497C-BA28-4D85-AF09-69B5970C9172}" srcOrd="0" destOrd="0" presId="urn:microsoft.com/office/officeart/2005/8/layout/process2"/>
    <dgm:cxn modelId="{EEBB275B-0FB6-49BC-8A8C-06B89AC4744E}" type="presParOf" srcId="{F235538C-0D0A-4D45-A490-85EEEAA12B95}" destId="{03B00AD8-8CB5-4786-BF80-54AA04318223}" srcOrd="0" destOrd="0" presId="urn:microsoft.com/office/officeart/2005/8/layout/process2"/>
    <dgm:cxn modelId="{09BA9A41-D37E-4B81-85B4-BAD1097A9585}" type="presParOf" srcId="{F235538C-0D0A-4D45-A490-85EEEAA12B95}" destId="{CACA6F7C-11DE-400A-8112-9FD60BA1E1FF}" srcOrd="1" destOrd="0" presId="urn:microsoft.com/office/officeart/2005/8/layout/process2"/>
    <dgm:cxn modelId="{70BC57B1-3D68-4C50-A326-07767714F3DD}" type="presParOf" srcId="{CACA6F7C-11DE-400A-8112-9FD60BA1E1FF}" destId="{F21E92BA-0D55-42D9-A822-947F0735F6A8}" srcOrd="0" destOrd="0" presId="urn:microsoft.com/office/officeart/2005/8/layout/process2"/>
    <dgm:cxn modelId="{B308D877-0356-4199-9A51-17E894E5D964}" type="presParOf" srcId="{F235538C-0D0A-4D45-A490-85EEEAA12B95}" destId="{CFA9FBAF-1C5A-4D18-9CDF-A041816DD5B1}" srcOrd="2" destOrd="0" presId="urn:microsoft.com/office/officeart/2005/8/layout/process2"/>
    <dgm:cxn modelId="{B5565E2D-B4EE-410E-810D-3C2C848B3E9F}" type="presParOf" srcId="{F235538C-0D0A-4D45-A490-85EEEAA12B95}" destId="{F500351B-0261-4A26-8FA7-D2A9F274C3A2}" srcOrd="3" destOrd="0" presId="urn:microsoft.com/office/officeart/2005/8/layout/process2"/>
    <dgm:cxn modelId="{326F0FCC-E520-4B29-9D98-0908835E9B40}" type="presParOf" srcId="{F500351B-0261-4A26-8FA7-D2A9F274C3A2}" destId="{9C149F87-ABF2-432C-83C3-5A5276AE7056}" srcOrd="0" destOrd="0" presId="urn:microsoft.com/office/officeart/2005/8/layout/process2"/>
    <dgm:cxn modelId="{D074C4DA-ED07-40E3-A742-2BF15155D9FA}" type="presParOf" srcId="{F235538C-0D0A-4D45-A490-85EEEAA12B95}" destId="{846BEF00-30D8-44AE-8F49-EBC6C2E4DED6}" srcOrd="4" destOrd="0" presId="urn:microsoft.com/office/officeart/2005/8/layout/process2"/>
    <dgm:cxn modelId="{3ADD41EF-83C4-4134-856A-B746B6419D53}" type="presParOf" srcId="{F235538C-0D0A-4D45-A490-85EEEAA12B95}" destId="{3BD8497C-BA28-4D85-AF09-69B5970C9172}" srcOrd="5" destOrd="0" presId="urn:microsoft.com/office/officeart/2005/8/layout/process2"/>
    <dgm:cxn modelId="{6AC89161-D0DD-4231-81A7-F9D49BF9617E}" type="presParOf" srcId="{3BD8497C-BA28-4D85-AF09-69B5970C9172}" destId="{A79E49EE-30C4-477D-ACEE-98DD76B4A993}" srcOrd="0" destOrd="0" presId="urn:microsoft.com/office/officeart/2005/8/layout/process2"/>
    <dgm:cxn modelId="{1CD2EF6E-BCDA-4ADA-92A7-35AC5A77D316}" type="presParOf" srcId="{F235538C-0D0A-4D45-A490-85EEEAA12B95}" destId="{5C50C507-6A92-44B6-B88D-2E014F5D6CE0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00AD8-8CB5-4786-BF80-54AA04318223}">
      <dsp:nvSpPr>
        <dsp:cNvPr id="0" name=""/>
        <dsp:cNvSpPr/>
      </dsp:nvSpPr>
      <dsp:spPr>
        <a:xfrm>
          <a:off x="0" y="2863"/>
          <a:ext cx="3380015" cy="1065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n-lt"/>
            </a:rPr>
            <a:t>Музыкальное воспитание детей с особыми образовательными потребностями</a:t>
          </a:r>
        </a:p>
      </dsp:txBody>
      <dsp:txXfrm>
        <a:off x="31203" y="34066"/>
        <a:ext cx="3317609" cy="1002957"/>
      </dsp:txXfrm>
    </dsp:sp>
    <dsp:sp modelId="{CACA6F7C-11DE-400A-8112-9FD60BA1E1FF}">
      <dsp:nvSpPr>
        <dsp:cNvPr id="0" name=""/>
        <dsp:cNvSpPr/>
      </dsp:nvSpPr>
      <dsp:spPr>
        <a:xfrm rot="5400000">
          <a:off x="1490251" y="1094861"/>
          <a:ext cx="399511" cy="479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1546184" y="1134812"/>
        <a:ext cx="287647" cy="279658"/>
      </dsp:txXfrm>
    </dsp:sp>
    <dsp:sp modelId="{CFA9FBAF-1C5A-4D18-9CDF-A041816DD5B1}">
      <dsp:nvSpPr>
        <dsp:cNvPr id="0" name=""/>
        <dsp:cNvSpPr/>
      </dsp:nvSpPr>
      <dsp:spPr>
        <a:xfrm>
          <a:off x="0" y="1600908"/>
          <a:ext cx="3380015" cy="1065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n-lt"/>
            </a:rPr>
            <a:t>Музыкально-коррекционная работа с учетом особенностей ребенка</a:t>
          </a:r>
        </a:p>
      </dsp:txBody>
      <dsp:txXfrm>
        <a:off x="31203" y="1632111"/>
        <a:ext cx="3317609" cy="1002957"/>
      </dsp:txXfrm>
    </dsp:sp>
    <dsp:sp modelId="{F500351B-0261-4A26-8FA7-D2A9F274C3A2}">
      <dsp:nvSpPr>
        <dsp:cNvPr id="0" name=""/>
        <dsp:cNvSpPr/>
      </dsp:nvSpPr>
      <dsp:spPr>
        <a:xfrm rot="5400000">
          <a:off x="1490251" y="2692905"/>
          <a:ext cx="399511" cy="479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1546184" y="2732856"/>
        <a:ext cx="287647" cy="279658"/>
      </dsp:txXfrm>
    </dsp:sp>
    <dsp:sp modelId="{846BEF00-30D8-44AE-8F49-EBC6C2E4DED6}">
      <dsp:nvSpPr>
        <dsp:cNvPr id="0" name=""/>
        <dsp:cNvSpPr/>
      </dsp:nvSpPr>
      <dsp:spPr>
        <a:xfrm>
          <a:off x="0" y="3198953"/>
          <a:ext cx="3380015" cy="1065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n-lt"/>
            </a:rPr>
            <a:t>Музыкотерапия</a:t>
          </a:r>
        </a:p>
      </dsp:txBody>
      <dsp:txXfrm>
        <a:off x="31203" y="3230156"/>
        <a:ext cx="3317609" cy="1002957"/>
      </dsp:txXfrm>
    </dsp:sp>
    <dsp:sp modelId="{3BD8497C-BA28-4D85-AF09-69B5970C9172}">
      <dsp:nvSpPr>
        <dsp:cNvPr id="0" name=""/>
        <dsp:cNvSpPr/>
      </dsp:nvSpPr>
      <dsp:spPr>
        <a:xfrm rot="5400000">
          <a:off x="1490251" y="4290950"/>
          <a:ext cx="399511" cy="4794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-5400000">
        <a:off x="1546184" y="4330901"/>
        <a:ext cx="287647" cy="279658"/>
      </dsp:txXfrm>
    </dsp:sp>
    <dsp:sp modelId="{5C50C507-6A92-44B6-B88D-2E014F5D6CE0}">
      <dsp:nvSpPr>
        <dsp:cNvPr id="0" name=""/>
        <dsp:cNvSpPr/>
      </dsp:nvSpPr>
      <dsp:spPr>
        <a:xfrm>
          <a:off x="0" y="4796997"/>
          <a:ext cx="3380015" cy="1065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n-lt"/>
            </a:rPr>
            <a:t>Сенсорно-музыкальные игры</a:t>
          </a:r>
        </a:p>
      </dsp:txBody>
      <dsp:txXfrm>
        <a:off x="31203" y="4828200"/>
        <a:ext cx="3317609" cy="1002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402DE-26BB-4BCF-8C93-FAD04400B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3779E9-AF53-4413-A8D8-51A79B256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0FC1D1-4967-46F6-9270-AC67D122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2151C5-9675-4FB3-A9E1-FD0F2FB2A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879930-0BE6-49A1-A29D-CF7A1C20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1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DA46F-E6BC-44AA-B58D-49120D92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D54BB4-C058-47B3-8EF7-64F6C3A2B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C824D2-D888-4EED-A085-B86A9527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C370FD-550A-4EC7-BB53-EE8C19D7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6D87EC-1D54-4194-A781-26A5597A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06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80194E-D98B-4BA2-A51A-DE04AE1850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F494E7-53D1-4CF5-AC5E-C24801683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BE343D-BBED-4E14-963D-4A30736E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137E36-EE47-49EA-BF1B-CD52DC3C0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17537-53D1-45A6-BA59-DC2072191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5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2C2B7-CE0A-4658-AEC2-82AF0DA7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2B046E-161B-4BB1-A676-11F3DD105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4A17F6-C435-4845-BFEE-E8A623ED6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87316F-6109-4405-9414-87F39F802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A58A77-2DB6-462B-8270-6BFD8CFB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90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37E0C-1179-4206-AFE4-A73ECB0B8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F10BB4-C028-4A2B-98CA-A9556EF4D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5F20AA-8A4B-4E15-A3BE-0CAF05BEA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1E7456-E016-4761-B408-D9CE7B15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EB7BA6-E90B-4E14-BA27-B46C8D26F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18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12D98-52C5-47B5-B417-63C89FE56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AB561C-CEC7-402D-8CBB-6A9DDB694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EB95F8-CF15-4FC7-BDC7-F51454A6A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B6361F-5F19-40F3-891D-549FE8A31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FA8284-D1E7-41A4-822B-C00C5DFAB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D3D8FA-EA52-465F-9124-BDEABB7C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1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EFF65-54A1-4E1A-8120-57A25C7F7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BFEAA8-17A9-4249-925D-50777103E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1A22EE-BF1F-4DC5-BB8B-43D28BA8F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D19C23-57FB-4209-8767-F31F572BD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3EE85C-7EB8-42AA-91FB-6C0EFD0E6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33C7340-93AA-4C65-8866-71A0B0B0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B1775B-CCD5-4285-83A5-C37E76D5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387084F-0F76-4F6C-B3A2-88DE97A32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5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12071-D261-4C55-B474-A09501BB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0B00C2-48A6-4916-BA50-297E3310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B7390B-A0BF-43B0-B3A4-56E53B7F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E0CE8A-5981-47CE-8A7F-386F264D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9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EC44EF-6268-4A0A-859F-FFC7D2A7C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76BE1E-50CE-49A4-AF16-864B9120D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FADB8D-4669-4D10-AEA2-F79D2FE16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5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6A1A8-FFE3-46AF-85F7-479E2F783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DCCA0D-F639-476C-9738-242EB3277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920F67-7508-4B22-B3CB-19A1F7F0E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C839AA-F882-4E5E-BB6B-6225854B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58003C-5651-4F49-9BC5-219AE7055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ACEB2F-0D53-4ADD-99E7-C112696F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5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C86DC-0CDB-4049-B538-82D7B878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B32F26-FA4E-4A1B-8BB8-6900265CC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D723E6-485C-468C-AF43-DDA51CFD4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18E253-E8E8-4466-9AE5-DDB85406C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6823DC-F4A4-4C98-8CA9-F2A1C7FA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83BF1F-26AA-4C9D-BA95-79E88E5C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3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0DD5F-4DCD-447D-B670-4DBCB81B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23381E-F4D7-4182-A9FA-AEA9A7250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B7DC95-BFE5-454C-93CC-2E3F4B367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B549-C0D1-4656-A5BD-ED58A8F4A0D7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9011CE-06C8-400C-902D-50E72699B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5F93A-C940-48B1-A252-BEA86810D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1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vg.pechalina@mail.ru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hyperlink" Target="mailto:hasanovapitaeva@bk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8FD848-6BB3-40A1-845E-75AB25B5B5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2"/>
            <a:ext cx="12192000" cy="6853815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0C86B4F-CF60-4486-97C0-4897A681D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92" y="3618411"/>
            <a:ext cx="10515600" cy="740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5D317D"/>
                </a:solidFill>
                <a:latin typeface="Actay Wide Bd" pitchFamily="50" charset="-52"/>
              </a:rPr>
              <a:t>«Применение техник </a:t>
            </a:r>
            <a:r>
              <a:rPr lang="ru-RU" sz="3100" dirty="0" err="1">
                <a:solidFill>
                  <a:srgbClr val="5D317D"/>
                </a:solidFill>
                <a:latin typeface="Actay Wide Bd" pitchFamily="50" charset="-52"/>
              </a:rPr>
              <a:t>арт-терапии</a:t>
            </a:r>
            <a:r>
              <a:rPr lang="ru-RU" sz="3100" dirty="0">
                <a:solidFill>
                  <a:srgbClr val="5D317D"/>
                </a:solidFill>
                <a:latin typeface="Actay Wide Bd" pitchFamily="50" charset="-52"/>
              </a:rPr>
              <a:t> в процессе </a:t>
            </a:r>
            <a:br>
              <a:rPr lang="en-US" sz="3100" dirty="0">
                <a:solidFill>
                  <a:srgbClr val="5D317D"/>
                </a:solidFill>
                <a:latin typeface="Actay Wide Bd" pitchFamily="50" charset="-52"/>
              </a:rPr>
            </a:br>
            <a:r>
              <a:rPr lang="ru-RU" sz="3100" dirty="0">
                <a:solidFill>
                  <a:srgbClr val="5D317D"/>
                </a:solidFill>
                <a:latin typeface="Actay Wide Bd" pitchFamily="50" charset="-52"/>
              </a:rPr>
              <a:t>психолого-педагогической поддержки детей </a:t>
            </a:r>
            <a:br>
              <a:rPr lang="en-US" sz="3100" dirty="0">
                <a:solidFill>
                  <a:srgbClr val="5D317D"/>
                </a:solidFill>
                <a:latin typeface="Actay Wide Bd" pitchFamily="50" charset="-52"/>
              </a:rPr>
            </a:br>
            <a:r>
              <a:rPr lang="ru-RU" sz="3100" dirty="0">
                <a:solidFill>
                  <a:srgbClr val="5D317D"/>
                </a:solidFill>
                <a:latin typeface="Actay Wide Bd" pitchFamily="50" charset="-52"/>
              </a:rPr>
              <a:t>с особыми образовательными потребностями» </a:t>
            </a:r>
            <a:br>
              <a:rPr lang="ru-RU" sz="3100" dirty="0">
                <a:solidFill>
                  <a:srgbClr val="5D317D"/>
                </a:solidFill>
                <a:latin typeface="Actay Wide Bd" pitchFamily="50" charset="-52"/>
              </a:rPr>
            </a:br>
            <a:br>
              <a:rPr lang="ru-RU" sz="3100" dirty="0">
                <a:solidFill>
                  <a:srgbClr val="5D317D"/>
                </a:solidFill>
                <a:latin typeface="Actay Wide Bd" pitchFamily="50" charset="-52"/>
              </a:rPr>
            </a:br>
            <a:r>
              <a:rPr lang="ru-RU" sz="2200" b="1" dirty="0"/>
              <a:t> </a:t>
            </a:r>
            <a:br>
              <a:rPr lang="ru-RU" sz="2200" dirty="0"/>
            </a:br>
            <a:br>
              <a:rPr lang="ru-RU" sz="2200" dirty="0">
                <a:solidFill>
                  <a:srgbClr val="5D317D"/>
                </a:solidFill>
                <a:latin typeface="Actay Wide Bd" pitchFamily="50" charset="-52"/>
              </a:rPr>
            </a:br>
            <a:br>
              <a:rPr lang="ru-RU" sz="2200" dirty="0"/>
            </a:br>
            <a:endParaRPr lang="ru-RU" sz="2200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62D066-0605-4AF9-96CD-CE40C4D52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748" y="663226"/>
            <a:ext cx="6099060" cy="1066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942" y="195942"/>
            <a:ext cx="1020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dirty="0">
                <a:solidFill>
                  <a:srgbClr val="5D317D"/>
                </a:solidFill>
                <a:latin typeface="Actay Wide Bd"/>
              </a:rPr>
              <a:t>Социальная неделя «Объединяя усилия»  в Ханты-Мансийском автономном округе – Югре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0925" y="2020389"/>
            <a:ext cx="326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5D317D"/>
                </a:solidFill>
                <a:latin typeface="Actay Wide Bd"/>
              </a:rPr>
              <a:t>МАСТЕР-КЛАСС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1087" y="4084320"/>
            <a:ext cx="576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5D317D"/>
                </a:solidFill>
                <a:latin typeface="Actay Wide Bd"/>
              </a:rPr>
              <a:t>Печалина</a:t>
            </a:r>
            <a:r>
              <a:rPr lang="ru-RU" dirty="0">
                <a:solidFill>
                  <a:srgbClr val="5D317D"/>
                </a:solidFill>
                <a:latin typeface="Actay Wide Bd"/>
              </a:rPr>
              <a:t> Е.С., педагог-психолог</a:t>
            </a:r>
          </a:p>
          <a:p>
            <a:r>
              <a:rPr lang="ru-RU" dirty="0">
                <a:solidFill>
                  <a:srgbClr val="5D317D"/>
                </a:solidFill>
                <a:latin typeface="Actay Wide Bd"/>
              </a:rPr>
              <a:t>Хасанова А.Р. , музыкальный руководитель</a:t>
            </a:r>
          </a:p>
          <a:p>
            <a:r>
              <a:rPr lang="ru-RU" dirty="0">
                <a:solidFill>
                  <a:srgbClr val="5D317D"/>
                </a:solidFill>
                <a:latin typeface="Actay Wide Bd"/>
              </a:rPr>
              <a:t>Муниципальное автономное дошкольное образовательное учреждение  </a:t>
            </a:r>
            <a:endParaRPr lang="en-US" dirty="0">
              <a:solidFill>
                <a:srgbClr val="5D317D"/>
              </a:solidFill>
              <a:latin typeface="Actay Wide Bd"/>
            </a:endParaRPr>
          </a:p>
          <a:p>
            <a:r>
              <a:rPr lang="ru-RU" dirty="0">
                <a:solidFill>
                  <a:srgbClr val="5D317D"/>
                </a:solidFill>
                <a:latin typeface="Actay Wide Bd"/>
              </a:rPr>
              <a:t>г. </a:t>
            </a:r>
            <a:r>
              <a:rPr lang="ru-RU" dirty="0" err="1">
                <a:solidFill>
                  <a:srgbClr val="5D317D"/>
                </a:solidFill>
                <a:latin typeface="Actay Wide Bd"/>
              </a:rPr>
              <a:t>Когалыма</a:t>
            </a:r>
            <a:r>
              <a:rPr lang="ru-RU" dirty="0">
                <a:solidFill>
                  <a:srgbClr val="5D317D"/>
                </a:solidFill>
                <a:latin typeface="Actay Wide Bd"/>
              </a:rPr>
              <a:t> «Сказка»</a:t>
            </a:r>
          </a:p>
          <a:p>
            <a:endParaRPr lang="ru-RU" dirty="0">
              <a:solidFill>
                <a:srgbClr val="5D317D"/>
              </a:solidFill>
              <a:latin typeface="Actay Wide Bd"/>
            </a:endParaRPr>
          </a:p>
        </p:txBody>
      </p:sp>
    </p:spTree>
    <p:extLst>
      <p:ext uri="{BB962C8B-B14F-4D97-AF65-F5344CB8AC3E}">
        <p14:creationId xmlns:p14="http://schemas.microsoft.com/office/powerpoint/2010/main" val="3348222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  <p:pic>
        <p:nvPicPr>
          <p:cNvPr id="11" name="Рисунок 10" descr="20230928_152820.jpg"/>
          <p:cNvPicPr>
            <a:picLocks noChangeAspect="1"/>
          </p:cNvPicPr>
          <p:nvPr/>
        </p:nvPicPr>
        <p:blipFill>
          <a:blip r:embed="rId3" cstate="print"/>
          <a:srcRect l="11333" t="3048" r="18381" b="50666"/>
          <a:stretch>
            <a:fillRect/>
          </a:stretch>
        </p:blipFill>
        <p:spPr>
          <a:xfrm>
            <a:off x="666204" y="627017"/>
            <a:ext cx="4787135" cy="2364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0230928_153042.jpg"/>
          <p:cNvPicPr>
            <a:picLocks noChangeAspect="1"/>
          </p:cNvPicPr>
          <p:nvPr/>
        </p:nvPicPr>
        <p:blipFill>
          <a:blip r:embed="rId4" cstate="print"/>
          <a:srcRect t="4762" b="6286"/>
          <a:stretch>
            <a:fillRect/>
          </a:stretch>
        </p:blipFill>
        <p:spPr>
          <a:xfrm>
            <a:off x="903751" y="3344090"/>
            <a:ext cx="4562211" cy="3043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20230928_153258.jpg"/>
          <p:cNvPicPr>
            <a:picLocks noChangeAspect="1"/>
          </p:cNvPicPr>
          <p:nvPr/>
        </p:nvPicPr>
        <p:blipFill>
          <a:blip r:embed="rId5" cstate="print"/>
          <a:srcRect t="6095" r="2095"/>
          <a:stretch>
            <a:fillRect/>
          </a:stretch>
        </p:blipFill>
        <p:spPr>
          <a:xfrm>
            <a:off x="6063842" y="509452"/>
            <a:ext cx="3849717" cy="276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20230928_153504.jpg"/>
          <p:cNvPicPr>
            <a:picLocks noChangeAspect="1"/>
          </p:cNvPicPr>
          <p:nvPr/>
        </p:nvPicPr>
        <p:blipFill>
          <a:blip r:embed="rId6" cstate="print"/>
          <a:srcRect l="18240" r="16225" b="33510"/>
          <a:stretch>
            <a:fillRect/>
          </a:stretch>
        </p:blipFill>
        <p:spPr>
          <a:xfrm>
            <a:off x="6087290" y="3530236"/>
            <a:ext cx="3670663" cy="2793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  <p:pic>
        <p:nvPicPr>
          <p:cNvPr id="3" name="Рисунок 2" descr="20230928_153735.jpg"/>
          <p:cNvPicPr>
            <a:picLocks noChangeAspect="1"/>
          </p:cNvPicPr>
          <p:nvPr/>
        </p:nvPicPr>
        <p:blipFill>
          <a:blip r:embed="rId3" cstate="print"/>
          <a:srcRect l="-381" t="5905" r="1667" b="31619"/>
          <a:stretch>
            <a:fillRect/>
          </a:stretch>
        </p:blipFill>
        <p:spPr>
          <a:xfrm>
            <a:off x="457200" y="496596"/>
            <a:ext cx="4650377" cy="2207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230928_153910.jpg"/>
          <p:cNvPicPr>
            <a:picLocks noChangeAspect="1"/>
          </p:cNvPicPr>
          <p:nvPr/>
        </p:nvPicPr>
        <p:blipFill>
          <a:blip r:embed="rId4" cstate="print"/>
          <a:srcRect r="17667" b="3619"/>
          <a:stretch>
            <a:fillRect/>
          </a:stretch>
        </p:blipFill>
        <p:spPr>
          <a:xfrm>
            <a:off x="766353" y="2846454"/>
            <a:ext cx="4093030" cy="3593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230928_1543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1" y="411479"/>
            <a:ext cx="3910148" cy="2932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230928_1541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7029" y="3513909"/>
            <a:ext cx="3971107" cy="2978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8FD848-6BB3-40A1-845E-75AB25B5B5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2"/>
            <a:ext cx="12192000" cy="6853815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0C86B4F-CF60-4486-97C0-4897A681D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40" y="1981084"/>
            <a:ext cx="10515600" cy="3074242"/>
          </a:xfrm>
        </p:spPr>
        <p:txBody>
          <a:bodyPr>
            <a:normAutofit fontScale="90000"/>
          </a:bodyPr>
          <a:lstStyle/>
          <a:p>
            <a:r>
              <a:rPr lang="ru-RU" sz="3600" dirty="0" err="1">
                <a:solidFill>
                  <a:srgbClr val="5D317D"/>
                </a:solidFill>
                <a:latin typeface="Actay Wide Bd" pitchFamily="50" charset="-52"/>
              </a:rPr>
              <a:t>Печалина</a:t>
            </a:r>
            <a:r>
              <a:rPr lang="ru-RU" sz="3600" dirty="0">
                <a:solidFill>
                  <a:srgbClr val="5D317D"/>
                </a:solidFill>
                <a:latin typeface="Actay Wide Bd" pitchFamily="50" charset="-52"/>
              </a:rPr>
              <a:t> Е.С.</a:t>
            </a:r>
            <a:br>
              <a:rPr lang="ru-RU" sz="3600" dirty="0">
                <a:solidFill>
                  <a:srgbClr val="5D317D"/>
                </a:solidFill>
                <a:latin typeface="Actay Wide Bd" pitchFamily="50" charset="-52"/>
              </a:rPr>
            </a:br>
            <a:r>
              <a:rPr lang="en-US" sz="3600" dirty="0">
                <a:solidFill>
                  <a:srgbClr val="5D317D"/>
                </a:solidFill>
                <a:latin typeface="Actay Wide Bd" pitchFamily="50" charset="-52"/>
                <a:hlinkClick r:id="rId3"/>
              </a:rPr>
              <a:t>evg.pechalina@mail.ru</a:t>
            </a:r>
            <a:br>
              <a:rPr lang="en-US" sz="3600" dirty="0">
                <a:solidFill>
                  <a:srgbClr val="5D317D"/>
                </a:solidFill>
                <a:latin typeface="Actay Wide Bd" pitchFamily="50" charset="-52"/>
              </a:rPr>
            </a:br>
            <a:br>
              <a:rPr lang="ru-RU" sz="3600" dirty="0">
                <a:solidFill>
                  <a:srgbClr val="5D317D"/>
                </a:solidFill>
                <a:latin typeface="Actay Wide Bd" pitchFamily="50" charset="-52"/>
              </a:rPr>
            </a:br>
            <a:r>
              <a:rPr lang="ru-RU" sz="3600" dirty="0">
                <a:solidFill>
                  <a:srgbClr val="5D317D"/>
                </a:solidFill>
                <a:latin typeface="Actay Wide Bd" pitchFamily="50" charset="-52"/>
              </a:rPr>
              <a:t>Хасанова А.Р.</a:t>
            </a:r>
            <a:br>
              <a:rPr lang="ru-RU" sz="3600" dirty="0">
                <a:solidFill>
                  <a:srgbClr val="5D317D"/>
                </a:solidFill>
                <a:latin typeface="Actay Wide Bd" pitchFamily="50" charset="-52"/>
              </a:rPr>
            </a:br>
            <a:r>
              <a:rPr lang="en-US" sz="3600" dirty="0">
                <a:solidFill>
                  <a:srgbClr val="5D317D"/>
                </a:solidFill>
                <a:latin typeface="Actay Wide Bd" pitchFamily="50" charset="-52"/>
                <a:hlinkClick r:id="rId4"/>
              </a:rPr>
              <a:t>hasanovapitaeva@bk.ru</a:t>
            </a:r>
            <a:br>
              <a:rPr lang="en-US" sz="3600" dirty="0">
                <a:solidFill>
                  <a:srgbClr val="5D317D"/>
                </a:solidFill>
                <a:latin typeface="Actay Wide Bd" pitchFamily="50" charset="-52"/>
              </a:rPr>
            </a:br>
            <a:br>
              <a:rPr lang="ru-RU" sz="4000" dirty="0">
                <a:solidFill>
                  <a:srgbClr val="5D317D"/>
                </a:solidFill>
                <a:latin typeface="Actay Wide Bd" pitchFamily="50" charset="-52"/>
              </a:rPr>
            </a:br>
            <a:endParaRPr lang="ru-RU" sz="4000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62D066-0605-4AF9-96CD-CE40C4D52B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85" y="441157"/>
            <a:ext cx="6099060" cy="1066802"/>
          </a:xfrm>
          <a:prstGeom prst="rect">
            <a:avLst/>
          </a:prstGeom>
        </p:spPr>
      </p:pic>
      <p:pic>
        <p:nvPicPr>
          <p:cNvPr id="7" name="Рисунок 6" descr="7f274586f258a0426581f15fe8fde58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88085" y="3424646"/>
            <a:ext cx="1421676" cy="1421676"/>
          </a:xfrm>
          <a:prstGeom prst="rect">
            <a:avLst/>
          </a:prstGeom>
        </p:spPr>
      </p:pic>
      <p:pic>
        <p:nvPicPr>
          <p:cNvPr id="9" name="Рисунок 8" descr="569736ea167ecec8311ab668e43692f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35040" y="1883230"/>
            <a:ext cx="1554480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8171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3BCD9286-F481-4385-936C-A24CADAB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27" y="305343"/>
            <a:ext cx="9620822" cy="9486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rgbClr val="5D317D"/>
                </a:solidFill>
                <a:latin typeface="Actay Wide Bd"/>
              </a:rPr>
              <a:t>Муниципальное автономное дошкольное образовательное учреждение г. </a:t>
            </a:r>
            <a:r>
              <a:rPr lang="ru-RU" sz="2700" dirty="0" err="1">
                <a:solidFill>
                  <a:srgbClr val="5D317D"/>
                </a:solidFill>
                <a:latin typeface="Actay Wide Bd"/>
              </a:rPr>
              <a:t>Когалыма</a:t>
            </a:r>
            <a:r>
              <a:rPr lang="ru-RU" sz="2700" dirty="0">
                <a:solidFill>
                  <a:srgbClr val="5D317D"/>
                </a:solidFill>
                <a:latin typeface="Actay Wide Bd"/>
              </a:rPr>
              <a:t> «Сказка»</a:t>
            </a:r>
            <a:br>
              <a:rPr lang="ru-RU" sz="3600" dirty="0"/>
            </a:br>
            <a:endParaRPr lang="ru-RU" sz="3500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98140" y="1435606"/>
            <a:ext cx="9194945" cy="466474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5D317D"/>
                </a:solidFill>
                <a:effectLst/>
                <a:uLnTx/>
                <a:uFillTx/>
                <a:latin typeface="Actay Wide Bd"/>
              </a:rPr>
              <a:t>Дата создания образовательной организации 1   марта  1985 г.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5D317D"/>
                </a:solidFill>
                <a:effectLst/>
                <a:uLnTx/>
                <a:uFillTx/>
                <a:latin typeface="Actay Wide Bd"/>
              </a:rPr>
              <a:t>В ДОУ функционирует 29 групп, пять из них - группы компенсирующей направленности</a:t>
            </a:r>
            <a:r>
              <a:rPr kumimoji="0" lang="ru-RU" sz="7200" b="0" i="0" u="none" strike="noStrike" kern="1200" cap="none" spc="0" normalizeH="0" noProof="0" dirty="0">
                <a:ln>
                  <a:noFill/>
                </a:ln>
                <a:solidFill>
                  <a:srgbClr val="5D317D"/>
                </a:solidFill>
                <a:effectLst/>
                <a:uLnTx/>
                <a:uFillTx/>
                <a:latin typeface="Actay Wide Bd"/>
              </a:rPr>
              <a:t> для детей с ЗПР, ТНР и РАС.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5D317D"/>
              </a:solidFill>
              <a:effectLst/>
              <a:uLnTx/>
              <a:uFillTx/>
              <a:latin typeface="Actay Wide Bd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5D317D"/>
                </a:solidFill>
                <a:effectLst/>
                <a:uLnTx/>
                <a:uFillTx/>
                <a:latin typeface="Actay Wide Bd"/>
              </a:rPr>
              <a:t>Зачисление и комплектация группы компенсирующей направленности происходит на основании решения ТПМПК.</a:t>
            </a:r>
            <a:b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5D317D"/>
                </a:solidFill>
                <a:effectLst/>
                <a:uLnTx/>
                <a:uFillTx/>
                <a:latin typeface="Actay Wide Bd"/>
              </a:rPr>
            </a:b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5D317D"/>
                </a:solidFill>
                <a:effectLst/>
                <a:uLnTx/>
                <a:uFillTx/>
                <a:latin typeface="Actay Wide Bd"/>
              </a:rPr>
              <a:t>Обучение и воспитание детей в данных группах проходит по Адаптированным основным образовательным  программам МАДОУ «Сказка».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5D317D"/>
                </a:solidFill>
                <a:effectLst/>
                <a:uLnTx/>
                <a:uFillTx/>
                <a:latin typeface="Actay Wide Bd"/>
              </a:rPr>
              <a:t>Одним из главных направлений в деятельности педагогов группы компенсирующей направленности является охрана жизни и укрепление здоровья детей-инвалидов. В МАДОУ  создана необходимая материально - техническая база для укрепления и сохранения здоровья детей с ОВЗ, - есть бассейн, спортивные площадки, спортивные залы.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5D317D"/>
                </a:solidFill>
                <a:effectLst/>
                <a:uLnTx/>
                <a:uFillTx/>
                <a:latin typeface="Actay Wide Bd"/>
              </a:rPr>
              <a:t>Среди профилактических мероприятий, которые способствуют снижению заболеваемости детей с ОВЗ,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5D317D"/>
                </a:solidFill>
                <a:effectLst/>
                <a:uLnTx/>
                <a:uFillTx/>
                <a:latin typeface="Actay Wide Bd"/>
              </a:rPr>
              <a:t>галотерапия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5D317D"/>
                </a:solidFill>
                <a:effectLst/>
                <a:uLnTx/>
                <a:uFillTx/>
                <a:latin typeface="Actay Wide Bd"/>
              </a:rPr>
              <a:t> является проверенным способом активировать адаптационные возможности и укрепить иммунитет детского организма. Соляная пещера в детском саду способствует усилению защитных сил и позволяет предотвратить самые распространенные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5D317D"/>
                </a:solidFill>
                <a:effectLst/>
                <a:uLnTx/>
                <a:uFillTx/>
                <a:latin typeface="Actay Wide Bd"/>
              </a:rPr>
              <a:t>бронхо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5D317D"/>
                </a:solidFill>
                <a:effectLst/>
                <a:uLnTx/>
                <a:uFillTx/>
                <a:latin typeface="Actay Wide Bd"/>
              </a:rPr>
              <a:t> - легочные заболевания.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rgbClr val="5D317D"/>
              </a:solidFill>
              <a:effectLst/>
              <a:uLnTx/>
              <a:uFillTx/>
              <a:latin typeface="Actay Wide Bd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628481, Российская Федерация, Ханты-Мансийский автономный округ - </a:t>
            </a:r>
            <a:r>
              <a:rPr kumimoji="0" lang="ru-RU" sz="5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Югра</a:t>
            </a:r>
            <a:r>
              <a:rPr kumimoji="0" lang="ru-RU" sz="5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г. </a:t>
            </a:r>
            <a:r>
              <a:rPr kumimoji="0" lang="ru-RU" sz="5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Когалым</a:t>
            </a:r>
            <a:r>
              <a:rPr kumimoji="0" lang="ru-RU" sz="5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ул. Дружбы Народов, д.20, д. 23</a:t>
            </a:r>
          </a:p>
        </p:txBody>
      </p:sp>
    </p:spTree>
    <p:extLst>
      <p:ext uri="{BB962C8B-B14F-4D97-AF65-F5344CB8AC3E}">
        <p14:creationId xmlns:p14="http://schemas.microsoft.com/office/powerpoint/2010/main" val="185991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3BCD9286-F481-4385-936C-A24CADAB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27" y="305343"/>
            <a:ext cx="9620822" cy="948691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dirty="0"/>
            </a:br>
            <a:endParaRPr lang="ru-RU" sz="3500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3455" y="215537"/>
            <a:ext cx="8534400" cy="758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D317D"/>
                </a:solidFill>
                <a:effectLst/>
                <a:uLnTx/>
                <a:uFillTx/>
                <a:latin typeface="Actay Wide Bd"/>
                <a:ea typeface="+mj-ea"/>
                <a:cs typeface="+mj-cs"/>
              </a:rPr>
              <a:t>Особенност</a:t>
            </a:r>
            <a:r>
              <a:rPr lang="ru-RU" sz="2000" b="1" dirty="0">
                <a:solidFill>
                  <a:srgbClr val="5D317D"/>
                </a:solidFill>
                <a:latin typeface="Actay Wide Bd"/>
                <a:ea typeface="+mj-ea"/>
                <a:cs typeface="+mj-cs"/>
              </a:rPr>
              <a:t>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D317D"/>
                </a:solidFill>
                <a:effectLst/>
                <a:uLnTx/>
                <a:uFillTx/>
                <a:latin typeface="Actay Wide Bd"/>
                <a:ea typeface="+mj-ea"/>
                <a:cs typeface="+mj-cs"/>
              </a:rPr>
              <a:t> развития эмоционально-волевой сферы </a:t>
            </a:r>
            <a:r>
              <a:rPr lang="ru-RU" sz="2000" b="1" dirty="0">
                <a:solidFill>
                  <a:srgbClr val="5D317D"/>
                </a:solidFill>
                <a:latin typeface="Actay Wide Bd"/>
                <a:ea typeface="+mj-ea"/>
                <a:cs typeface="+mj-cs"/>
              </a:rPr>
              <a:t>детей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D317D"/>
                </a:solidFill>
                <a:effectLst/>
                <a:uLnTx/>
                <a:uFillTx/>
                <a:latin typeface="Actay Wide Bd"/>
                <a:ea typeface="+mj-ea"/>
                <a:cs typeface="+mj-cs"/>
              </a:rPr>
              <a:t>с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rgbClr val="5D317D"/>
                </a:solidFill>
                <a:effectLst/>
                <a:uLnTx/>
                <a:uFillTx/>
                <a:latin typeface="Actay Wide Bd"/>
                <a:ea typeface="+mj-ea"/>
                <a:cs typeface="+mj-cs"/>
              </a:rPr>
              <a:t> особыми образовательными потребностями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5D317D"/>
              </a:solidFill>
              <a:effectLst/>
              <a:uLnTx/>
              <a:uFillTx/>
              <a:latin typeface="Actay Wide Bd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928770" y="1240971"/>
            <a:ext cx="8503920" cy="4779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…</a:t>
            </a:r>
            <a:r>
              <a:rPr kumimoji="0" lang="ru-RU" sz="20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несформированность</a:t>
            </a:r>
            <a:r>
              <a:rPr kumimoji="0" lang="ru-RU" sz="20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социально-коммуникативной сферы способствует возникновению эмоциональных, социальных и поведенческих проблем…</a:t>
            </a:r>
          </a:p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В.В. Лебединский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…</a:t>
            </a:r>
            <a:r>
              <a:rPr kumimoji="0" lang="ru-RU" sz="20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дети дошкольного возраста с интеллектуальными нарушениями испытывают значительные затруднения при попытках идентифицировать слова и обозначить такие эмоции как удивление, грусть, страх, спокойствие…</a:t>
            </a:r>
          </a:p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Р.И. Хасанова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…</a:t>
            </a:r>
            <a:r>
              <a:rPr kumimoji="0" lang="ru-RU" sz="20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благоприятному включению детей с  особыми образовательными потребностями в социальную среду способствует не только работа в рамках познавательного развития, но и работа, направленная на …– становление ребенка как субъекта межличностных отношений…</a:t>
            </a:r>
          </a:p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В.В. Воронкова</a:t>
            </a:r>
          </a:p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91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3BCD9286-F481-4385-936C-A24CADAB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27" y="305343"/>
            <a:ext cx="9620822" cy="948691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dirty="0"/>
            </a:br>
            <a:endParaRPr lang="ru-RU" sz="3500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3455" y="215537"/>
            <a:ext cx="8534400" cy="758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5D317D"/>
                </a:solidFill>
                <a:latin typeface="Actay Wide Bd"/>
                <a:ea typeface="+mj-ea"/>
                <a:cs typeface="+mj-cs"/>
              </a:rPr>
              <a:t>Психолого-педагогическая характеристика 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rgbClr val="5D317D"/>
                </a:solidFill>
                <a:effectLst/>
                <a:uLnTx/>
                <a:uFillTx/>
                <a:latin typeface="Actay Wide Bd"/>
                <a:ea typeface="+mj-ea"/>
                <a:cs typeface="+mj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5D317D"/>
              </a:solidFill>
              <a:effectLst/>
              <a:uLnTx/>
              <a:uFillTx/>
              <a:latin typeface="Actay Wide Bd"/>
              <a:ea typeface="+mj-ea"/>
              <a:cs typeface="+mj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57200" y="1149532"/>
          <a:ext cx="9353004" cy="512064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117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7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Дети с ТНР</a:t>
                      </a:r>
                    </a:p>
                    <a:p>
                      <a:pPr algn="ctr"/>
                      <a:r>
                        <a:rPr lang="ru-RU" dirty="0"/>
                        <a:t>(тяжелы</a:t>
                      </a:r>
                      <a:r>
                        <a:rPr lang="ru-RU" baseline="0" dirty="0"/>
                        <a:t>е нарушения  речи)</a:t>
                      </a:r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Дети</a:t>
                      </a:r>
                      <a:r>
                        <a:rPr lang="ru-RU" baseline="0" dirty="0"/>
                        <a:t> с ЗПР</a:t>
                      </a:r>
                    </a:p>
                    <a:p>
                      <a:pPr algn="ctr"/>
                      <a:r>
                        <a:rPr lang="ru-RU" baseline="0" dirty="0"/>
                        <a:t>(задержка психического развития)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Дети с РАС</a:t>
                      </a:r>
                    </a:p>
                    <a:p>
                      <a:pPr algn="ctr"/>
                      <a:r>
                        <a:rPr lang="ru-RU" dirty="0"/>
                        <a:t>(расстройства </a:t>
                      </a:r>
                      <a:r>
                        <a:rPr lang="ru-RU" dirty="0" err="1"/>
                        <a:t>аутистического</a:t>
                      </a:r>
                      <a:r>
                        <a:rPr lang="ru-RU" baseline="0" dirty="0"/>
                        <a:t> спектра</a:t>
                      </a:r>
                      <a:r>
                        <a:rPr lang="ru-RU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Речевые дефекты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Темповое</a:t>
                      </a:r>
                      <a:r>
                        <a:rPr lang="ru-RU" baseline="0" dirty="0"/>
                        <a:t> отставание развития психических процессов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Нарушение социального взаимодействия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aseline="0" dirty="0"/>
                        <a:t>Недостатки мелодико-интонационной и </a:t>
                      </a:r>
                      <a:r>
                        <a:rPr lang="ru-RU" baseline="0" dirty="0" err="1"/>
                        <a:t>темпо-ритмической</a:t>
                      </a:r>
                      <a:r>
                        <a:rPr lang="ru-RU" baseline="0" dirty="0"/>
                        <a:t> стороны речи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Снижена скорость восприятия слуховой, зрительной,</a:t>
                      </a:r>
                      <a:r>
                        <a:rPr lang="ru-RU" baseline="0" dirty="0"/>
                        <a:t> тактильной информации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Стремление к постоянству, негибкость мышления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Сложно зрительно воспринимать целостный образ предмета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Незрелость эмоционально-волевой</a:t>
                      </a:r>
                      <a:r>
                        <a:rPr lang="ru-RU" baseline="0" dirty="0"/>
                        <a:t> сферы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Нарушение</a:t>
                      </a:r>
                      <a:r>
                        <a:rPr lang="ru-RU" baseline="0" dirty="0"/>
                        <a:t> социальной коммуникации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Трудности</a:t>
                      </a:r>
                      <a:r>
                        <a:rPr lang="ru-RU" baseline="0" dirty="0"/>
                        <a:t> в ориентировке в пространстве и собственном теле</a:t>
                      </a:r>
                    </a:p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Несамостоятельность, выраженная тревожность по отношению к взрослому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Отсутствует</a:t>
                      </a:r>
                      <a:r>
                        <a:rPr lang="ru-RU" baseline="0" dirty="0"/>
                        <a:t> реакция  на эмоциональное состояние окружающих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91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3BCD9286-F481-4385-936C-A24CADAB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27" y="305343"/>
            <a:ext cx="9620822" cy="948691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dirty="0"/>
            </a:br>
            <a:endParaRPr lang="ru-RU" sz="3500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3455" y="215537"/>
            <a:ext cx="8534400" cy="758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5D317D"/>
                </a:solidFill>
                <a:latin typeface="Actay Wide Bd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rgbClr val="5D317D"/>
                </a:solidFill>
                <a:effectLst/>
                <a:uLnTx/>
                <a:uFillTx/>
                <a:latin typeface="Actay Wide Bd"/>
                <a:ea typeface="+mj-ea"/>
                <a:cs typeface="+mj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5D317D"/>
              </a:solidFill>
              <a:effectLst/>
              <a:uLnTx/>
              <a:uFillTx/>
              <a:latin typeface="Actay Wide Bd"/>
              <a:ea typeface="+mj-ea"/>
              <a:cs typeface="+mj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57200" y="1149532"/>
          <a:ext cx="9353004" cy="4261809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117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7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179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Дети с ТНР</a:t>
                      </a:r>
                    </a:p>
                    <a:p>
                      <a:pPr algn="ctr"/>
                      <a:r>
                        <a:rPr lang="ru-RU" dirty="0"/>
                        <a:t>(тяжелы</a:t>
                      </a:r>
                      <a:r>
                        <a:rPr lang="ru-RU" baseline="0" dirty="0"/>
                        <a:t>е нарушения  речи)</a:t>
                      </a:r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Дети</a:t>
                      </a:r>
                      <a:r>
                        <a:rPr lang="ru-RU" baseline="0" dirty="0"/>
                        <a:t> с ЗПР</a:t>
                      </a:r>
                    </a:p>
                    <a:p>
                      <a:pPr algn="ctr"/>
                      <a:r>
                        <a:rPr lang="ru-RU" baseline="0" dirty="0"/>
                        <a:t>(задержка психического развития)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Дети с РАС</a:t>
                      </a:r>
                    </a:p>
                    <a:p>
                      <a:pPr algn="ctr"/>
                      <a:r>
                        <a:rPr lang="ru-RU" dirty="0"/>
                        <a:t>(расстройства </a:t>
                      </a:r>
                      <a:r>
                        <a:rPr lang="ru-RU" dirty="0" err="1"/>
                        <a:t>аутистического</a:t>
                      </a:r>
                      <a:r>
                        <a:rPr lang="ru-RU" baseline="0" dirty="0"/>
                        <a:t> спектра</a:t>
                      </a:r>
                      <a:r>
                        <a:rPr lang="ru-RU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258">
                <a:tc>
                  <a:txBody>
                    <a:bodyPr/>
                    <a:lstStyle/>
                    <a:p>
                      <a:r>
                        <a:rPr lang="ru-RU" dirty="0"/>
                        <a:t>Преодолевайте</a:t>
                      </a:r>
                      <a:r>
                        <a:rPr lang="ru-RU" baseline="0" dirty="0"/>
                        <a:t> речевой негативизм</a:t>
                      </a:r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Поддерживайте</a:t>
                      </a:r>
                      <a:r>
                        <a:rPr lang="ru-RU" baseline="0" dirty="0"/>
                        <a:t> одинаковую последовательность действий на всех занятиях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797">
                <a:tc>
                  <a:txBody>
                    <a:bodyPr/>
                    <a:lstStyle/>
                    <a:p>
                      <a:r>
                        <a:rPr lang="ru-RU" baseline="0" dirty="0"/>
                        <a:t>Развивайте активную подражательную деятельность 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Мотивируйте</a:t>
                      </a:r>
                      <a:r>
                        <a:rPr lang="ru-RU" baseline="0" dirty="0"/>
                        <a:t> ребенка повторять инструкцию взрослого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Выявляйте</a:t>
                      </a:r>
                      <a:r>
                        <a:rPr lang="ru-RU" baseline="0" dirty="0"/>
                        <a:t> причины</a:t>
                      </a:r>
                      <a:r>
                        <a:rPr lang="ru-RU" dirty="0"/>
                        <a:t> нежелательного</a:t>
                      </a:r>
                      <a:r>
                        <a:rPr lang="ru-RU" baseline="0" dirty="0"/>
                        <a:t> поведения каждого ребенка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797">
                <a:tc>
                  <a:txBody>
                    <a:bodyPr/>
                    <a:lstStyle/>
                    <a:p>
                      <a:r>
                        <a:rPr lang="ru-RU" dirty="0"/>
                        <a:t>Включайте</a:t>
                      </a:r>
                      <a:r>
                        <a:rPr lang="ru-RU" baseline="0" dirty="0"/>
                        <a:t> воображение  ребенка на всех этапах занятия</a:t>
                      </a:r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Пошагово излагайте новую информацию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Используйте индивидуальную мотивацию</a:t>
                      </a:r>
                      <a:r>
                        <a:rPr lang="ru-RU" baseline="0" dirty="0"/>
                        <a:t> для каждого ребенка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3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0" dirty="0"/>
                        <a:t>Вовлекайте в общение с</a:t>
                      </a:r>
                      <a:r>
                        <a:rPr lang="ru-RU" sz="2800" b="0" baseline="0" dirty="0"/>
                        <a:t> </a:t>
                      </a:r>
                      <a:r>
                        <a:rPr lang="ru-RU" sz="2800" b="0" baseline="0" dirty="0" err="1"/>
                        <a:t>нормотипичными</a:t>
                      </a:r>
                      <a:r>
                        <a:rPr lang="ru-RU" sz="2800" b="0" baseline="0" dirty="0"/>
                        <a:t> детьми</a:t>
                      </a:r>
                      <a:endParaRPr lang="ru-RU" sz="2800" b="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055043" y="250371"/>
            <a:ext cx="8534400" cy="758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5D317D"/>
                </a:solidFill>
                <a:latin typeface="Actay Wide Bd"/>
                <a:ea typeface="+mj-ea"/>
                <a:cs typeface="+mj-cs"/>
              </a:rPr>
              <a:t>Секреты взаимодействия с особенным ребенком 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rgbClr val="5D317D"/>
                </a:solidFill>
                <a:effectLst/>
                <a:uLnTx/>
                <a:uFillTx/>
                <a:latin typeface="Actay Wide Bd"/>
                <a:ea typeface="+mj-ea"/>
                <a:cs typeface="+mj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5D317D"/>
              </a:solidFill>
              <a:effectLst/>
              <a:uLnTx/>
              <a:uFillTx/>
              <a:latin typeface="Actay Wide B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59918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1393" y="4300950"/>
            <a:ext cx="7316999" cy="1928826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+mn-lt"/>
              </a:rPr>
              <a:t>Применение световых столов в работе с детьми с особыми образовательными потребностями уникально тем, что любое прикосновение возможно преобразовать и включить в общий рисунок деятельности педагога-психолога и ребенка.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b="0" dirty="0">
              <a:solidFill>
                <a:srgbClr val="00206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485" y="571480"/>
            <a:ext cx="7823200" cy="3071834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1771" y="809897"/>
            <a:ext cx="2388366" cy="5566392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2060"/>
                </a:solidFill>
              </a:rPr>
              <a:t>…для объяснения переживаемых человеком чувств и состояний, ребёнок с особыми образовательными потребностями нуждается в более реалистичных опорах, к числу которых относятся  изображения …</a:t>
            </a:r>
          </a:p>
          <a:p>
            <a:endParaRPr lang="ru-RU" sz="1800" dirty="0">
              <a:solidFill>
                <a:srgbClr val="002060"/>
              </a:solidFill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</a:rPr>
              <a:t>Р.И. Хасанова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8254" r="2998"/>
          <a:stretch>
            <a:fillRect/>
          </a:stretch>
        </p:blipFill>
        <p:spPr bwMode="auto">
          <a:xfrm>
            <a:off x="2980303" y="574766"/>
            <a:ext cx="7182637" cy="3631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10420_1129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864" y="548030"/>
            <a:ext cx="3554215" cy="2534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0210420_113027.jpg"/>
          <p:cNvPicPr>
            <a:picLocks noChangeAspect="1"/>
          </p:cNvPicPr>
          <p:nvPr/>
        </p:nvPicPr>
        <p:blipFill>
          <a:blip r:embed="rId3" cstate="print"/>
          <a:srcRect t="15712" r="8918"/>
          <a:stretch>
            <a:fillRect/>
          </a:stretch>
        </p:blipFill>
        <p:spPr>
          <a:xfrm>
            <a:off x="5521262" y="604179"/>
            <a:ext cx="3661927" cy="2230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210420_1131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350" y="3861048"/>
            <a:ext cx="383626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210420_1132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52443" y="3717032"/>
            <a:ext cx="3901010" cy="2762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10415_154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381" y="332656"/>
            <a:ext cx="40838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210415_154303.jpg"/>
          <p:cNvPicPr>
            <a:picLocks noChangeAspect="1"/>
          </p:cNvPicPr>
          <p:nvPr/>
        </p:nvPicPr>
        <p:blipFill>
          <a:blip r:embed="rId3" cstate="print"/>
          <a:srcRect l="4326" t="12201"/>
          <a:stretch>
            <a:fillRect/>
          </a:stretch>
        </p:blipFill>
        <p:spPr>
          <a:xfrm>
            <a:off x="5574135" y="378214"/>
            <a:ext cx="4092379" cy="2725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210415_154448.jpg"/>
          <p:cNvPicPr>
            <a:picLocks noChangeAspect="1"/>
          </p:cNvPicPr>
          <p:nvPr/>
        </p:nvPicPr>
        <p:blipFill>
          <a:blip r:embed="rId4" cstate="print"/>
          <a:srcRect l="5113" t="10101"/>
          <a:stretch>
            <a:fillRect/>
          </a:stretch>
        </p:blipFill>
        <p:spPr>
          <a:xfrm>
            <a:off x="431372" y="3501009"/>
            <a:ext cx="4036125" cy="2780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210415_154708.jpg"/>
          <p:cNvPicPr>
            <a:picLocks noChangeAspect="1"/>
          </p:cNvPicPr>
          <p:nvPr/>
        </p:nvPicPr>
        <p:blipFill>
          <a:blip r:embed="rId5" cstate="print"/>
          <a:srcRect l="2751" t="9051"/>
          <a:stretch>
            <a:fillRect/>
          </a:stretch>
        </p:blipFill>
        <p:spPr>
          <a:xfrm>
            <a:off x="5583277" y="3612206"/>
            <a:ext cx="3991797" cy="267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Рисунок 6"/>
          <p:cNvGraphicFramePr>
            <a:graphicFrameLocks noGrp="1"/>
          </p:cNvGraphicFramePr>
          <p:nvPr>
            <p:ph type="pic" idx="1"/>
          </p:nvPr>
        </p:nvGraphicFramePr>
        <p:xfrm>
          <a:off x="225333" y="522512"/>
          <a:ext cx="3380015" cy="586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19301" y="4771213"/>
            <a:ext cx="5630092" cy="19288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02060"/>
                </a:solidFill>
                <a:ea typeface="+mj-ea"/>
                <a:cs typeface="+mj-cs"/>
              </a:rPr>
              <a:t>Ценность музыкально-ритмических упражнений и игр – это характер деятельности, который способствует как легкому восприятию детьми новых знаний и умений, так и закреплению ребенком  ранее усвоенных.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02060"/>
                </a:solidFill>
                <a:ea typeface="+mj-ea"/>
                <a:cs typeface="+mj-cs"/>
              </a:rPr>
              <a:t>  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 descr="1544632772_finger-spi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6511" y="521788"/>
            <a:ext cx="3528062" cy="2352041"/>
          </a:xfrm>
          <a:prstGeom prst="rect">
            <a:avLst/>
          </a:prstGeom>
        </p:spPr>
      </p:pic>
      <p:pic>
        <p:nvPicPr>
          <p:cNvPr id="11" name="Рисунок 10" descr="zM3e-GyQ_gA.jpg"/>
          <p:cNvPicPr>
            <a:picLocks noChangeAspect="1"/>
          </p:cNvPicPr>
          <p:nvPr/>
        </p:nvPicPr>
        <p:blipFill>
          <a:blip r:embed="rId9" cstate="print"/>
          <a:srcRect l="8691" t="56925" r="6440"/>
          <a:stretch>
            <a:fillRect/>
          </a:stretch>
        </p:blipFill>
        <p:spPr>
          <a:xfrm>
            <a:off x="6762474" y="2272938"/>
            <a:ext cx="3243675" cy="2129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3166</TotalTime>
  <Words>655</Words>
  <Application>Microsoft Office PowerPoint</Application>
  <PresentationFormat>Широкоэкранный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Actay Wide Bd</vt:lpstr>
      <vt:lpstr>Arial</vt:lpstr>
      <vt:lpstr>Calibri</vt:lpstr>
      <vt:lpstr>Calibri Light</vt:lpstr>
      <vt:lpstr>Wingdings</vt:lpstr>
      <vt:lpstr>Тема Office</vt:lpstr>
      <vt:lpstr>«Применение техник арт-терапии в процессе  психолого-педагогической поддержки детей  с особыми образовательными потребностями»       </vt:lpstr>
      <vt:lpstr>Муниципальное автономное дошкольное образовательное учреждение г. Когалыма «Сказка» </vt:lpstr>
      <vt:lpstr> </vt:lpstr>
      <vt:lpstr> </vt:lpstr>
      <vt:lpstr> </vt:lpstr>
      <vt:lpstr>Применение световых столов в работе с детьми с особыми образовательными потребностями уникально тем, что любое прикосновение возможно преобразовать и включить в общий рисунок деятельности педагога-психолога и ребенка.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Печалина Е.С. evg.pechalina@mail.ru  Хасанова А.Р. hasanovapitaeva@bk.ru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Конференция  «Новые электронные цифровые платформы  и сервисы для повышения качества помощи  детям и семьям с детьми»</dc:title>
  <dc:creator>Анна Кудрявцева</dc:creator>
  <cp:lastModifiedBy> Овчинникова Елена Викторовна </cp:lastModifiedBy>
  <cp:revision>141</cp:revision>
  <dcterms:created xsi:type="dcterms:W3CDTF">2023-08-31T06:03:38Z</dcterms:created>
  <dcterms:modified xsi:type="dcterms:W3CDTF">2023-09-29T11:12:05Z</dcterms:modified>
</cp:coreProperties>
</file>