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6" r:id="rId3"/>
    <p:sldId id="275" r:id="rId4"/>
    <p:sldId id="272" r:id="rId5"/>
    <p:sldId id="274" r:id="rId6"/>
    <p:sldId id="277" r:id="rId7"/>
    <p:sldId id="273" r:id="rId8"/>
    <p:sldId id="278" r:id="rId9"/>
    <p:sldId id="279" r:id="rId10"/>
    <p:sldId id="280" r:id="rId11"/>
    <p:sldId id="281" r:id="rId12"/>
    <p:sldId id="282" r:id="rId13"/>
    <p:sldId id="283" r:id="rId14"/>
    <p:sldId id="285" r:id="rId15"/>
  </p:sldIdLst>
  <p:sldSz cx="9144000" cy="6858000" type="screen4x3"/>
  <p:notesSz cx="9144000" cy="6858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661B27-854F-EC5D-38DB-234566628C61}">
  <a:tblStyle styleId="{88661B27-854F-EC5D-38DB-234566628C61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7F58BE-59A5-46D0-B050-716D1541BB83}" type="doc">
      <dgm:prSet loTypeId="urn:microsoft.com/office/officeart/2005/8/layout/cycle2" loCatId="cycle" qsTypeId="urn:microsoft.com/office/officeart/2005/8/quickstyle/3d3" qsCatId="3D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BE85EDD1-8669-4B62-8149-F5D435354A3B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санитарно-гигиенических, социально-бытовых навыков</a:t>
          </a:r>
        </a:p>
      </dgm:t>
    </dgm:pt>
    <dgm:pt modelId="{E0BF142C-9843-4EF1-86C9-B1FB160B25A1}" type="parTrans" cxnId="{5E572A93-390D-4D92-B00F-2AAA14A2271F}">
      <dgm:prSet/>
      <dgm:spPr/>
      <dgm:t>
        <a:bodyPr/>
        <a:lstStyle/>
        <a:p>
          <a:endParaRPr lang="ru-RU"/>
        </a:p>
      </dgm:t>
    </dgm:pt>
    <dgm:pt modelId="{EFAAC9A3-10A0-464B-9BCF-307B981BB463}" type="sibTrans" cxnId="{5E572A93-390D-4D92-B00F-2AAA14A2271F}">
      <dgm:prSet/>
      <dgm:spPr/>
      <dgm:t>
        <a:bodyPr/>
        <a:lstStyle/>
        <a:p>
          <a:endParaRPr lang="ru-RU"/>
        </a:p>
      </dgm:t>
    </dgm:pt>
    <dgm:pt modelId="{A828DE8A-F431-4B14-BA78-26F958D6CC19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Основы здорового и правильного питания</a:t>
          </a:r>
        </a:p>
      </dgm:t>
    </dgm:pt>
    <dgm:pt modelId="{DF3E2831-6116-445A-B57A-79F48FAB8527}" type="parTrans" cxnId="{30EF3BB9-9D63-4236-96D3-5371B9C99B73}">
      <dgm:prSet/>
      <dgm:spPr/>
      <dgm:t>
        <a:bodyPr/>
        <a:lstStyle/>
        <a:p>
          <a:endParaRPr lang="ru-RU"/>
        </a:p>
      </dgm:t>
    </dgm:pt>
    <dgm:pt modelId="{5159ACB2-0AF8-4DB0-B8E6-8C0DADFD943F}" type="sibTrans" cxnId="{30EF3BB9-9D63-4236-96D3-5371B9C99B73}">
      <dgm:prSet/>
      <dgm:spPr/>
      <dgm:t>
        <a:bodyPr/>
        <a:lstStyle/>
        <a:p>
          <a:endParaRPr lang="ru-RU"/>
        </a:p>
      </dgm:t>
    </dgm:pt>
    <dgm:pt modelId="{17826AC0-39DA-4215-B93E-E166183FA2BE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Занятия адаптивной физической культурой</a:t>
          </a:r>
        </a:p>
      </dgm:t>
    </dgm:pt>
    <dgm:pt modelId="{2A1AAF1F-AC48-4E1D-B9C8-BA47D3BB5751}" type="parTrans" cxnId="{B90B1F9D-C0F8-4902-A52A-2D1400294B53}">
      <dgm:prSet/>
      <dgm:spPr/>
      <dgm:t>
        <a:bodyPr/>
        <a:lstStyle/>
        <a:p>
          <a:endParaRPr lang="ru-RU"/>
        </a:p>
      </dgm:t>
    </dgm:pt>
    <dgm:pt modelId="{856449FA-14B8-4A50-931D-97029D1E274C}" type="sibTrans" cxnId="{B90B1F9D-C0F8-4902-A52A-2D1400294B53}">
      <dgm:prSet/>
      <dgm:spPr/>
      <dgm:t>
        <a:bodyPr/>
        <a:lstStyle/>
        <a:p>
          <a:endParaRPr lang="ru-RU"/>
        </a:p>
      </dgm:t>
    </dgm:pt>
    <dgm:pt modelId="{1F0E15F6-A9BA-4DED-8B7D-135046515B57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Спортивно-оздоровительные мероприятия</a:t>
          </a:r>
        </a:p>
      </dgm:t>
    </dgm:pt>
    <dgm:pt modelId="{F8170BD9-D845-44F5-BA4A-1FFDEECC13FE}" type="parTrans" cxnId="{F0E5708E-E157-467B-A6EA-4CE0443E2A49}">
      <dgm:prSet/>
      <dgm:spPr/>
      <dgm:t>
        <a:bodyPr/>
        <a:lstStyle/>
        <a:p>
          <a:endParaRPr lang="ru-RU"/>
        </a:p>
      </dgm:t>
    </dgm:pt>
    <dgm:pt modelId="{7D25FD08-325D-4AC8-AD78-FC0E9D0361B4}" type="sibTrans" cxnId="{F0E5708E-E157-467B-A6EA-4CE0443E2A49}">
      <dgm:prSet/>
      <dgm:spPr/>
      <dgm:t>
        <a:bodyPr/>
        <a:lstStyle/>
        <a:p>
          <a:endParaRPr lang="ru-RU"/>
        </a:p>
      </dgm:t>
    </dgm:pt>
    <dgm:pt modelId="{46613B06-7AB7-4123-AF6B-7E387682CA70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Информационно-просветительская и консультационная работа с родителями</a:t>
          </a:r>
        </a:p>
      </dgm:t>
    </dgm:pt>
    <dgm:pt modelId="{9789959E-2104-43B8-9FF7-EF2A3B273D21}" type="parTrans" cxnId="{22199F97-CEAF-4AAF-939A-77CF74BD134B}">
      <dgm:prSet/>
      <dgm:spPr/>
      <dgm:t>
        <a:bodyPr/>
        <a:lstStyle/>
        <a:p>
          <a:endParaRPr lang="ru-RU"/>
        </a:p>
      </dgm:t>
    </dgm:pt>
    <dgm:pt modelId="{5E9AA7F3-3C7A-4152-A672-B32DAFDB76F0}" type="sibTrans" cxnId="{22199F97-CEAF-4AAF-939A-77CF74BD134B}">
      <dgm:prSet/>
      <dgm:spPr/>
      <dgm:t>
        <a:bodyPr/>
        <a:lstStyle/>
        <a:p>
          <a:endParaRPr lang="ru-RU"/>
        </a:p>
      </dgm:t>
    </dgm:pt>
    <dgm:pt modelId="{2E5159A7-5124-444B-AE85-C4DBB88903DA}" type="pres">
      <dgm:prSet presAssocID="{667F58BE-59A5-46D0-B050-716D1541BB8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E69A69-2D8B-463E-A063-F9483FAD3B08}" type="pres">
      <dgm:prSet presAssocID="{BE85EDD1-8669-4B62-8149-F5D435354A3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300DCD-3B26-4215-86E8-C0269153388D}" type="pres">
      <dgm:prSet presAssocID="{EFAAC9A3-10A0-464B-9BCF-307B981BB463}" presName="sibTrans" presStyleLbl="sibTrans2D1" presStyleIdx="0" presStyleCnt="5"/>
      <dgm:spPr/>
      <dgm:t>
        <a:bodyPr/>
        <a:lstStyle/>
        <a:p>
          <a:endParaRPr lang="ru-RU"/>
        </a:p>
      </dgm:t>
    </dgm:pt>
    <dgm:pt modelId="{27CF863F-DDBF-4FCA-8854-4F961B5FCE3D}" type="pres">
      <dgm:prSet presAssocID="{EFAAC9A3-10A0-464B-9BCF-307B981BB463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6F910B8D-F55D-4E46-8B54-4252ACDB26B6}" type="pres">
      <dgm:prSet presAssocID="{A828DE8A-F431-4B14-BA78-26F958D6CC1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6A025A-790F-4FED-BADB-1D7083E7E515}" type="pres">
      <dgm:prSet presAssocID="{5159ACB2-0AF8-4DB0-B8E6-8C0DADFD943F}" presName="sibTrans" presStyleLbl="sibTrans2D1" presStyleIdx="1" presStyleCnt="5"/>
      <dgm:spPr/>
      <dgm:t>
        <a:bodyPr/>
        <a:lstStyle/>
        <a:p>
          <a:endParaRPr lang="ru-RU"/>
        </a:p>
      </dgm:t>
    </dgm:pt>
    <dgm:pt modelId="{C80F7515-5617-4816-A79E-B93164675664}" type="pres">
      <dgm:prSet presAssocID="{5159ACB2-0AF8-4DB0-B8E6-8C0DADFD943F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87D49045-6400-4D13-9831-337B4E1757C6}" type="pres">
      <dgm:prSet presAssocID="{17826AC0-39DA-4215-B93E-E166183FA2B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A8BB02-8CB9-4CDB-991F-1699BC0AB18F}" type="pres">
      <dgm:prSet presAssocID="{856449FA-14B8-4A50-931D-97029D1E274C}" presName="sibTrans" presStyleLbl="sibTrans2D1" presStyleIdx="2" presStyleCnt="5"/>
      <dgm:spPr/>
      <dgm:t>
        <a:bodyPr/>
        <a:lstStyle/>
        <a:p>
          <a:endParaRPr lang="ru-RU"/>
        </a:p>
      </dgm:t>
    </dgm:pt>
    <dgm:pt modelId="{C975847D-1796-420D-B437-33B8F3C26142}" type="pres">
      <dgm:prSet presAssocID="{856449FA-14B8-4A50-931D-97029D1E274C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57717BCF-9F0C-45E1-AD83-80A1E0C83042}" type="pres">
      <dgm:prSet presAssocID="{1F0E15F6-A9BA-4DED-8B7D-135046515B5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782C7E-9808-4127-9368-BC55E8CC9877}" type="pres">
      <dgm:prSet presAssocID="{7D25FD08-325D-4AC8-AD78-FC0E9D0361B4}" presName="sibTrans" presStyleLbl="sibTrans2D1" presStyleIdx="3" presStyleCnt="5"/>
      <dgm:spPr/>
      <dgm:t>
        <a:bodyPr/>
        <a:lstStyle/>
        <a:p>
          <a:endParaRPr lang="ru-RU"/>
        </a:p>
      </dgm:t>
    </dgm:pt>
    <dgm:pt modelId="{C48FC507-5172-4B43-B1F0-D084933F606A}" type="pres">
      <dgm:prSet presAssocID="{7D25FD08-325D-4AC8-AD78-FC0E9D0361B4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D121B873-CDAB-422C-9A45-85F9A9197995}" type="pres">
      <dgm:prSet presAssocID="{46613B06-7AB7-4123-AF6B-7E387682CA7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FC194-9A58-49F3-8664-4843A0D859CC}" type="pres">
      <dgm:prSet presAssocID="{5E9AA7F3-3C7A-4152-A672-B32DAFDB76F0}" presName="sibTrans" presStyleLbl="sibTrans2D1" presStyleIdx="4" presStyleCnt="5"/>
      <dgm:spPr/>
      <dgm:t>
        <a:bodyPr/>
        <a:lstStyle/>
        <a:p>
          <a:endParaRPr lang="ru-RU"/>
        </a:p>
      </dgm:t>
    </dgm:pt>
    <dgm:pt modelId="{0E888E21-F352-44B7-8254-7DB2140E1FAD}" type="pres">
      <dgm:prSet presAssocID="{5E9AA7F3-3C7A-4152-A672-B32DAFDB76F0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5E572A93-390D-4D92-B00F-2AAA14A2271F}" srcId="{667F58BE-59A5-46D0-B050-716D1541BB83}" destId="{BE85EDD1-8669-4B62-8149-F5D435354A3B}" srcOrd="0" destOrd="0" parTransId="{E0BF142C-9843-4EF1-86C9-B1FB160B25A1}" sibTransId="{EFAAC9A3-10A0-464B-9BCF-307B981BB463}"/>
    <dgm:cxn modelId="{22199F97-CEAF-4AAF-939A-77CF74BD134B}" srcId="{667F58BE-59A5-46D0-B050-716D1541BB83}" destId="{46613B06-7AB7-4123-AF6B-7E387682CA70}" srcOrd="4" destOrd="0" parTransId="{9789959E-2104-43B8-9FF7-EF2A3B273D21}" sibTransId="{5E9AA7F3-3C7A-4152-A672-B32DAFDB76F0}"/>
    <dgm:cxn modelId="{E2FAE2EA-8944-4E6B-B68D-31C323B786F6}" type="presOf" srcId="{17826AC0-39DA-4215-B93E-E166183FA2BE}" destId="{87D49045-6400-4D13-9831-337B4E1757C6}" srcOrd="0" destOrd="0" presId="urn:microsoft.com/office/officeart/2005/8/layout/cycle2"/>
    <dgm:cxn modelId="{D7F31F83-5351-421F-9897-7728679CBEAA}" type="presOf" srcId="{667F58BE-59A5-46D0-B050-716D1541BB83}" destId="{2E5159A7-5124-444B-AE85-C4DBB88903DA}" srcOrd="0" destOrd="0" presId="urn:microsoft.com/office/officeart/2005/8/layout/cycle2"/>
    <dgm:cxn modelId="{53C2CD5D-CC7D-457F-9F42-108920C52C16}" type="presOf" srcId="{7D25FD08-325D-4AC8-AD78-FC0E9D0361B4}" destId="{C48FC507-5172-4B43-B1F0-D084933F606A}" srcOrd="1" destOrd="0" presId="urn:microsoft.com/office/officeart/2005/8/layout/cycle2"/>
    <dgm:cxn modelId="{89D8BA65-18A2-4D7E-85CA-A83DF5E8FC87}" type="presOf" srcId="{A828DE8A-F431-4B14-BA78-26F958D6CC19}" destId="{6F910B8D-F55D-4E46-8B54-4252ACDB26B6}" srcOrd="0" destOrd="0" presId="urn:microsoft.com/office/officeart/2005/8/layout/cycle2"/>
    <dgm:cxn modelId="{4443974B-59A1-43CC-9805-9D9F77F4F674}" type="presOf" srcId="{EFAAC9A3-10A0-464B-9BCF-307B981BB463}" destId="{27CF863F-DDBF-4FCA-8854-4F961B5FCE3D}" srcOrd="1" destOrd="0" presId="urn:microsoft.com/office/officeart/2005/8/layout/cycle2"/>
    <dgm:cxn modelId="{33EF53C1-9841-4E23-8E11-48CD46FE79A0}" type="presOf" srcId="{5E9AA7F3-3C7A-4152-A672-B32DAFDB76F0}" destId="{BD7FC194-9A58-49F3-8664-4843A0D859CC}" srcOrd="0" destOrd="0" presId="urn:microsoft.com/office/officeart/2005/8/layout/cycle2"/>
    <dgm:cxn modelId="{123E2A2A-104A-48B4-ABEA-2426DAFCDC37}" type="presOf" srcId="{5159ACB2-0AF8-4DB0-B8E6-8C0DADFD943F}" destId="{C80F7515-5617-4816-A79E-B93164675664}" srcOrd="1" destOrd="0" presId="urn:microsoft.com/office/officeart/2005/8/layout/cycle2"/>
    <dgm:cxn modelId="{BE37E15D-7D4B-4841-97CA-A6CAF98A7AC1}" type="presOf" srcId="{EFAAC9A3-10A0-464B-9BCF-307B981BB463}" destId="{C1300DCD-3B26-4215-86E8-C0269153388D}" srcOrd="0" destOrd="0" presId="urn:microsoft.com/office/officeart/2005/8/layout/cycle2"/>
    <dgm:cxn modelId="{14F851A8-8B2A-4D61-96F0-2266B0B2C8A3}" type="presOf" srcId="{1F0E15F6-A9BA-4DED-8B7D-135046515B57}" destId="{57717BCF-9F0C-45E1-AD83-80A1E0C83042}" srcOrd="0" destOrd="0" presId="urn:microsoft.com/office/officeart/2005/8/layout/cycle2"/>
    <dgm:cxn modelId="{6F8BF13D-E699-4D9F-BA85-E657AE4B65C0}" type="presOf" srcId="{5159ACB2-0AF8-4DB0-B8E6-8C0DADFD943F}" destId="{DA6A025A-790F-4FED-BADB-1D7083E7E515}" srcOrd="0" destOrd="0" presId="urn:microsoft.com/office/officeart/2005/8/layout/cycle2"/>
    <dgm:cxn modelId="{1F98B771-0B5D-4509-A3A0-7B3F5CB58507}" type="presOf" srcId="{BE85EDD1-8669-4B62-8149-F5D435354A3B}" destId="{F0E69A69-2D8B-463E-A063-F9483FAD3B08}" srcOrd="0" destOrd="0" presId="urn:microsoft.com/office/officeart/2005/8/layout/cycle2"/>
    <dgm:cxn modelId="{AE8DC121-5E1E-4CDD-A0BF-3380150A8696}" type="presOf" srcId="{46613B06-7AB7-4123-AF6B-7E387682CA70}" destId="{D121B873-CDAB-422C-9A45-85F9A9197995}" srcOrd="0" destOrd="0" presId="urn:microsoft.com/office/officeart/2005/8/layout/cycle2"/>
    <dgm:cxn modelId="{672CCF8F-1A5E-4B40-99E4-50714DBA9908}" type="presOf" srcId="{856449FA-14B8-4A50-931D-97029D1E274C}" destId="{C975847D-1796-420D-B437-33B8F3C26142}" srcOrd="1" destOrd="0" presId="urn:microsoft.com/office/officeart/2005/8/layout/cycle2"/>
    <dgm:cxn modelId="{F0E5708E-E157-467B-A6EA-4CE0443E2A49}" srcId="{667F58BE-59A5-46D0-B050-716D1541BB83}" destId="{1F0E15F6-A9BA-4DED-8B7D-135046515B57}" srcOrd="3" destOrd="0" parTransId="{F8170BD9-D845-44F5-BA4A-1FFDEECC13FE}" sibTransId="{7D25FD08-325D-4AC8-AD78-FC0E9D0361B4}"/>
    <dgm:cxn modelId="{8ADD6213-FB98-40DA-95BF-B2C2D3CC98A7}" type="presOf" srcId="{7D25FD08-325D-4AC8-AD78-FC0E9D0361B4}" destId="{EA782C7E-9808-4127-9368-BC55E8CC9877}" srcOrd="0" destOrd="0" presId="urn:microsoft.com/office/officeart/2005/8/layout/cycle2"/>
    <dgm:cxn modelId="{B90B1F9D-C0F8-4902-A52A-2D1400294B53}" srcId="{667F58BE-59A5-46D0-B050-716D1541BB83}" destId="{17826AC0-39DA-4215-B93E-E166183FA2BE}" srcOrd="2" destOrd="0" parTransId="{2A1AAF1F-AC48-4E1D-B9C8-BA47D3BB5751}" sibTransId="{856449FA-14B8-4A50-931D-97029D1E274C}"/>
    <dgm:cxn modelId="{30EF3BB9-9D63-4236-96D3-5371B9C99B73}" srcId="{667F58BE-59A5-46D0-B050-716D1541BB83}" destId="{A828DE8A-F431-4B14-BA78-26F958D6CC19}" srcOrd="1" destOrd="0" parTransId="{DF3E2831-6116-445A-B57A-79F48FAB8527}" sibTransId="{5159ACB2-0AF8-4DB0-B8E6-8C0DADFD943F}"/>
    <dgm:cxn modelId="{A9A5F492-B115-4DF8-87B1-F91D792759EE}" type="presOf" srcId="{5E9AA7F3-3C7A-4152-A672-B32DAFDB76F0}" destId="{0E888E21-F352-44B7-8254-7DB2140E1FAD}" srcOrd="1" destOrd="0" presId="urn:microsoft.com/office/officeart/2005/8/layout/cycle2"/>
    <dgm:cxn modelId="{51E129AC-286F-4DF1-9F3B-FEC568E9C7BF}" type="presOf" srcId="{856449FA-14B8-4A50-931D-97029D1E274C}" destId="{B3A8BB02-8CB9-4CDB-991F-1699BC0AB18F}" srcOrd="0" destOrd="0" presId="urn:microsoft.com/office/officeart/2005/8/layout/cycle2"/>
    <dgm:cxn modelId="{798701FE-DECD-48FA-A38E-128AA1AF53E9}" type="presParOf" srcId="{2E5159A7-5124-444B-AE85-C4DBB88903DA}" destId="{F0E69A69-2D8B-463E-A063-F9483FAD3B08}" srcOrd="0" destOrd="0" presId="urn:microsoft.com/office/officeart/2005/8/layout/cycle2"/>
    <dgm:cxn modelId="{6D0E6C84-42BC-40EF-A9E9-0F144CF1B15C}" type="presParOf" srcId="{2E5159A7-5124-444B-AE85-C4DBB88903DA}" destId="{C1300DCD-3B26-4215-86E8-C0269153388D}" srcOrd="1" destOrd="0" presId="urn:microsoft.com/office/officeart/2005/8/layout/cycle2"/>
    <dgm:cxn modelId="{5B965BAB-42D4-4816-B6A2-F742DC712973}" type="presParOf" srcId="{C1300DCD-3B26-4215-86E8-C0269153388D}" destId="{27CF863F-DDBF-4FCA-8854-4F961B5FCE3D}" srcOrd="0" destOrd="0" presId="urn:microsoft.com/office/officeart/2005/8/layout/cycle2"/>
    <dgm:cxn modelId="{0822D6ED-5A21-4FF7-97A7-706EDED915E6}" type="presParOf" srcId="{2E5159A7-5124-444B-AE85-C4DBB88903DA}" destId="{6F910B8D-F55D-4E46-8B54-4252ACDB26B6}" srcOrd="2" destOrd="0" presId="urn:microsoft.com/office/officeart/2005/8/layout/cycle2"/>
    <dgm:cxn modelId="{271D9613-4B6B-4C5D-BC28-4F711DC28934}" type="presParOf" srcId="{2E5159A7-5124-444B-AE85-C4DBB88903DA}" destId="{DA6A025A-790F-4FED-BADB-1D7083E7E515}" srcOrd="3" destOrd="0" presId="urn:microsoft.com/office/officeart/2005/8/layout/cycle2"/>
    <dgm:cxn modelId="{7FF026B1-055F-4E48-8948-DD541B38AC56}" type="presParOf" srcId="{DA6A025A-790F-4FED-BADB-1D7083E7E515}" destId="{C80F7515-5617-4816-A79E-B93164675664}" srcOrd="0" destOrd="0" presId="urn:microsoft.com/office/officeart/2005/8/layout/cycle2"/>
    <dgm:cxn modelId="{B9702975-6482-480B-97F6-4C438041B880}" type="presParOf" srcId="{2E5159A7-5124-444B-AE85-C4DBB88903DA}" destId="{87D49045-6400-4D13-9831-337B4E1757C6}" srcOrd="4" destOrd="0" presId="urn:microsoft.com/office/officeart/2005/8/layout/cycle2"/>
    <dgm:cxn modelId="{A48FAD0F-A1F4-4185-A771-1A2280DA9C37}" type="presParOf" srcId="{2E5159A7-5124-444B-AE85-C4DBB88903DA}" destId="{B3A8BB02-8CB9-4CDB-991F-1699BC0AB18F}" srcOrd="5" destOrd="0" presId="urn:microsoft.com/office/officeart/2005/8/layout/cycle2"/>
    <dgm:cxn modelId="{FDBE4F46-5243-40A8-A11A-0CD73B004FCA}" type="presParOf" srcId="{B3A8BB02-8CB9-4CDB-991F-1699BC0AB18F}" destId="{C975847D-1796-420D-B437-33B8F3C26142}" srcOrd="0" destOrd="0" presId="urn:microsoft.com/office/officeart/2005/8/layout/cycle2"/>
    <dgm:cxn modelId="{F567DFB4-A4F3-4404-AA5B-76888731DA7F}" type="presParOf" srcId="{2E5159A7-5124-444B-AE85-C4DBB88903DA}" destId="{57717BCF-9F0C-45E1-AD83-80A1E0C83042}" srcOrd="6" destOrd="0" presId="urn:microsoft.com/office/officeart/2005/8/layout/cycle2"/>
    <dgm:cxn modelId="{2A353D61-1808-443C-856A-CD3CE453B847}" type="presParOf" srcId="{2E5159A7-5124-444B-AE85-C4DBB88903DA}" destId="{EA782C7E-9808-4127-9368-BC55E8CC9877}" srcOrd="7" destOrd="0" presId="urn:microsoft.com/office/officeart/2005/8/layout/cycle2"/>
    <dgm:cxn modelId="{F4557DB9-0638-41F7-879C-66DC0F587C0C}" type="presParOf" srcId="{EA782C7E-9808-4127-9368-BC55E8CC9877}" destId="{C48FC507-5172-4B43-B1F0-D084933F606A}" srcOrd="0" destOrd="0" presId="urn:microsoft.com/office/officeart/2005/8/layout/cycle2"/>
    <dgm:cxn modelId="{82ACB6C4-FC12-455C-8047-FDC3A2AAABF9}" type="presParOf" srcId="{2E5159A7-5124-444B-AE85-C4DBB88903DA}" destId="{D121B873-CDAB-422C-9A45-85F9A9197995}" srcOrd="8" destOrd="0" presId="urn:microsoft.com/office/officeart/2005/8/layout/cycle2"/>
    <dgm:cxn modelId="{F5118A89-F1B2-4662-B7BC-37994639077E}" type="presParOf" srcId="{2E5159A7-5124-444B-AE85-C4DBB88903DA}" destId="{BD7FC194-9A58-49F3-8664-4843A0D859CC}" srcOrd="9" destOrd="0" presId="urn:microsoft.com/office/officeart/2005/8/layout/cycle2"/>
    <dgm:cxn modelId="{00882B67-2AE9-4CC1-B6DC-DD108ED3FC3A}" type="presParOf" srcId="{BD7FC194-9A58-49F3-8664-4843A0D859CC}" destId="{0E888E21-F352-44B7-8254-7DB2140E1FA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E69A69-2D8B-463E-A063-F9483FAD3B08}">
      <dsp:nvSpPr>
        <dsp:cNvPr id="0" name=""/>
        <dsp:cNvSpPr/>
      </dsp:nvSpPr>
      <dsp:spPr>
        <a:xfrm>
          <a:off x="3117121" y="599"/>
          <a:ext cx="1691101" cy="1691101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санитарно-гигиенических, социально-бытовых навыков</a:t>
          </a:r>
        </a:p>
      </dsp:txBody>
      <dsp:txXfrm>
        <a:off x="3364777" y="248255"/>
        <a:ext cx="1195789" cy="1195789"/>
      </dsp:txXfrm>
    </dsp:sp>
    <dsp:sp modelId="{C1300DCD-3B26-4215-86E8-C0269153388D}">
      <dsp:nvSpPr>
        <dsp:cNvPr id="0" name=""/>
        <dsp:cNvSpPr/>
      </dsp:nvSpPr>
      <dsp:spPr>
        <a:xfrm rot="2160000">
          <a:off x="4755027" y="1300145"/>
          <a:ext cx="450595" cy="5707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4767935" y="1374566"/>
        <a:ext cx="315417" cy="342448"/>
      </dsp:txXfrm>
    </dsp:sp>
    <dsp:sp modelId="{6F910B8D-F55D-4E46-8B54-4252ACDB26B6}">
      <dsp:nvSpPr>
        <dsp:cNvPr id="0" name=""/>
        <dsp:cNvSpPr/>
      </dsp:nvSpPr>
      <dsp:spPr>
        <a:xfrm>
          <a:off x="5173061" y="1494327"/>
          <a:ext cx="1691101" cy="1691101"/>
        </a:xfrm>
        <a:prstGeom prst="ellipse">
          <a:avLst/>
        </a:prstGeom>
        <a:solidFill>
          <a:schemeClr val="accent3">
            <a:shade val="80000"/>
            <a:hueOff val="54727"/>
            <a:satOff val="-358"/>
            <a:lumOff val="613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Основы здорового и правильного питания</a:t>
          </a:r>
        </a:p>
      </dsp:txBody>
      <dsp:txXfrm>
        <a:off x="5420717" y="1741983"/>
        <a:ext cx="1195789" cy="1195789"/>
      </dsp:txXfrm>
    </dsp:sp>
    <dsp:sp modelId="{DA6A025A-790F-4FED-BADB-1D7083E7E515}">
      <dsp:nvSpPr>
        <dsp:cNvPr id="0" name=""/>
        <dsp:cNvSpPr/>
      </dsp:nvSpPr>
      <dsp:spPr>
        <a:xfrm rot="6480000">
          <a:off x="5404605" y="3250827"/>
          <a:ext cx="450595" cy="5707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54723"/>
            <a:satOff val="-883"/>
            <a:lumOff val="545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5493080" y="3300695"/>
        <a:ext cx="315417" cy="342448"/>
      </dsp:txXfrm>
    </dsp:sp>
    <dsp:sp modelId="{87D49045-6400-4D13-9831-337B4E1757C6}">
      <dsp:nvSpPr>
        <dsp:cNvPr id="0" name=""/>
        <dsp:cNvSpPr/>
      </dsp:nvSpPr>
      <dsp:spPr>
        <a:xfrm>
          <a:off x="4387762" y="3911230"/>
          <a:ext cx="1691101" cy="1691101"/>
        </a:xfrm>
        <a:prstGeom prst="ellipse">
          <a:avLst/>
        </a:prstGeom>
        <a:solidFill>
          <a:schemeClr val="accent3">
            <a:shade val="80000"/>
            <a:hueOff val="109454"/>
            <a:satOff val="-716"/>
            <a:lumOff val="1227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Занятия адаптивной физической культурой</a:t>
          </a:r>
        </a:p>
      </dsp:txBody>
      <dsp:txXfrm>
        <a:off x="4635418" y="4158886"/>
        <a:ext cx="1195789" cy="1195789"/>
      </dsp:txXfrm>
    </dsp:sp>
    <dsp:sp modelId="{B3A8BB02-8CB9-4CDB-991F-1699BC0AB18F}">
      <dsp:nvSpPr>
        <dsp:cNvPr id="0" name=""/>
        <dsp:cNvSpPr/>
      </dsp:nvSpPr>
      <dsp:spPr>
        <a:xfrm rot="10800000">
          <a:off x="3750126" y="4471407"/>
          <a:ext cx="450595" cy="5707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109447"/>
            <a:satOff val="-1766"/>
            <a:lumOff val="1091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3885304" y="4585556"/>
        <a:ext cx="315417" cy="342448"/>
      </dsp:txXfrm>
    </dsp:sp>
    <dsp:sp modelId="{57717BCF-9F0C-45E1-AD83-80A1E0C83042}">
      <dsp:nvSpPr>
        <dsp:cNvPr id="0" name=""/>
        <dsp:cNvSpPr/>
      </dsp:nvSpPr>
      <dsp:spPr>
        <a:xfrm>
          <a:off x="1846480" y="3911230"/>
          <a:ext cx="1691101" cy="1691101"/>
        </a:xfrm>
        <a:prstGeom prst="ellipse">
          <a:avLst/>
        </a:prstGeom>
        <a:solidFill>
          <a:schemeClr val="accent3">
            <a:shade val="80000"/>
            <a:hueOff val="164180"/>
            <a:satOff val="-1073"/>
            <a:lumOff val="1841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Спортивно-оздоровительные мероприятия</a:t>
          </a:r>
        </a:p>
      </dsp:txBody>
      <dsp:txXfrm>
        <a:off x="2094136" y="4158886"/>
        <a:ext cx="1195789" cy="1195789"/>
      </dsp:txXfrm>
    </dsp:sp>
    <dsp:sp modelId="{EA782C7E-9808-4127-9368-BC55E8CC9877}">
      <dsp:nvSpPr>
        <dsp:cNvPr id="0" name=""/>
        <dsp:cNvSpPr/>
      </dsp:nvSpPr>
      <dsp:spPr>
        <a:xfrm rot="15120000">
          <a:off x="2078024" y="3275084"/>
          <a:ext cx="450595" cy="5707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164170"/>
            <a:satOff val="-2649"/>
            <a:lumOff val="1636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2166499" y="3453514"/>
        <a:ext cx="315417" cy="342448"/>
      </dsp:txXfrm>
    </dsp:sp>
    <dsp:sp modelId="{D121B873-CDAB-422C-9A45-85F9A9197995}">
      <dsp:nvSpPr>
        <dsp:cNvPr id="0" name=""/>
        <dsp:cNvSpPr/>
      </dsp:nvSpPr>
      <dsp:spPr>
        <a:xfrm>
          <a:off x="1061181" y="1494327"/>
          <a:ext cx="1691101" cy="1691101"/>
        </a:xfrm>
        <a:prstGeom prst="ellipse">
          <a:avLst/>
        </a:prstGeom>
        <a:solidFill>
          <a:schemeClr val="accent3">
            <a:shade val="80000"/>
            <a:hueOff val="218907"/>
            <a:satOff val="-1431"/>
            <a:lumOff val="2455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Информационно-просветительская и консультационная работа с родителями</a:t>
          </a:r>
        </a:p>
      </dsp:txBody>
      <dsp:txXfrm>
        <a:off x="1308837" y="1741983"/>
        <a:ext cx="1195789" cy="1195789"/>
      </dsp:txXfrm>
    </dsp:sp>
    <dsp:sp modelId="{BD7FC194-9A58-49F3-8664-4843A0D859CC}">
      <dsp:nvSpPr>
        <dsp:cNvPr id="0" name=""/>
        <dsp:cNvSpPr/>
      </dsp:nvSpPr>
      <dsp:spPr>
        <a:xfrm rot="19440000">
          <a:off x="2699086" y="1315136"/>
          <a:ext cx="450595" cy="5707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218894"/>
            <a:satOff val="-3532"/>
            <a:lumOff val="2182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2711994" y="1469013"/>
        <a:ext cx="315417" cy="3424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EAF463A-BC7C-46EE-9F1E-7F377CCA4891}" type="datetimeFigureOut">
              <a:rPr lang="en-US"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83448D-3A78-4528-A469-B745A65DA48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EAF463A-BC7C-46EE-9F1E-7F377CCA4891}" type="datetimeFigureOut">
              <a:rPr lang="en-US"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83448D-3A78-4528-A469-B745A65DA48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EAF463A-BC7C-46EE-9F1E-7F377CCA4891}" type="datetimeFigureOut">
              <a:rPr lang="en-US"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83448D-3A78-4528-A469-B745A65DA48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EAF463A-BC7C-46EE-9F1E-7F377CCA4891}" type="datetimeFigureOut">
              <a:rPr lang="en-US"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83448D-3A78-4528-A469-B745A65DA48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EAF463A-BC7C-46EE-9F1E-7F377CCA4891}" type="datetimeFigureOut">
              <a:rPr lang="en-US"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83448D-3A78-4528-A469-B745A65DA48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EAF463A-BC7C-46EE-9F1E-7F377CCA4891}" type="datetimeFigureOut">
              <a:rPr lang="en-US"/>
              <a:t>8/1/2025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83448D-3A78-4528-A469-B745A65DA48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EAF463A-BC7C-46EE-9F1E-7F377CCA4891}" type="datetimeFigureOut">
              <a:rPr lang="en-US"/>
              <a:t>8/1/2025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83448D-3A78-4528-A469-B745A65DA48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EAF463A-BC7C-46EE-9F1E-7F377CCA4891}" type="datetimeFigureOut">
              <a:rPr lang="en-US"/>
              <a:t>8/1/2025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83448D-3A78-4528-A469-B745A65DA48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EAF463A-BC7C-46EE-9F1E-7F377CCA4891}" type="datetimeFigureOut">
              <a:rPr lang="en-US"/>
              <a:t>8/1/2025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83448D-3A78-4528-A469-B745A65DA48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EAF463A-BC7C-46EE-9F1E-7F377CCA4891}" type="datetimeFigureOut">
              <a:rPr lang="en-US"/>
              <a:t>8/1/2025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83448D-3A78-4528-A469-B745A65DA48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EAF463A-BC7C-46EE-9F1E-7F377CCA4891}" type="datetimeFigureOut">
              <a:rPr lang="en-US"/>
              <a:t>8/1/2025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83448D-3A78-4528-A469-B745A65DA48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AF463A-BC7C-46EE-9F1E-7F377CCA4891}" type="datetimeFigureOut">
              <a:rPr lang="en-US"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83448D-3A78-4528-A469-B745A65DA480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1067A0F-55C6-42B3-B388-B5F96F759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187624" y="332656"/>
            <a:ext cx="6629400" cy="1143000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Департамент социального развития</a:t>
            </a:r>
            <a:r>
              <a:rPr lang="ru-RU" sz="16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Ханты-Мансийского автономного округа – Югры</a:t>
            </a:r>
            <a:r>
              <a:rPr lang="ru-RU" sz="16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ru-RU" sz="16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Бюджетное учреждение </a:t>
            </a:r>
            <a:r>
              <a:rPr lang="ru-RU" sz="16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Ханты-Мансийского автономного округа – Югры</a:t>
            </a:r>
            <a:r>
              <a:rPr lang="ru-RU" sz="16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«Сургутский районный комплексный центр социального обслуживания населения»</a:t>
            </a:r>
            <a:r>
              <a:rPr lang="ru-RU" sz="16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ru-RU" sz="16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</a:t>
            </a:r>
            <a:r>
              <a:rPr lang="ru-RU" sz="2400" b="1" cap="all" dirty="0">
                <a:latin typeface="Times New Roman" panose="02020603050405020304" pitchFamily="18" charset="0"/>
              </a:rPr>
              <a:t>«АЗБУКА ЗДОРОВЬЯ»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навыков здорового образа жизни у детей с ограниченными возможностями здоровья, детей-инвалидов) </a:t>
            </a:r>
            <a:endParaRPr lang="ru-RU" sz="2400" dirty="0">
              <a:latin typeface="Times New Roman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5651105" y="4359695"/>
            <a:ext cx="3491879" cy="2486743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endParaRPr lang="ru-RU"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r">
              <a:defRPr/>
            </a:pPr>
            <a:r>
              <a:rPr lang="ru-RU" sz="2400" dirty="0">
                <a:solidFill>
                  <a:schemeClr val="tx1"/>
                </a:solidFill>
                <a:latin typeface="Times New Roman"/>
                <a:cs typeface="Times New Roman"/>
              </a:rPr>
              <a:t>Автор-составитель:</a:t>
            </a:r>
          </a:p>
          <a:p>
            <a:pPr algn="r">
              <a:defRPr/>
            </a:pPr>
            <a:r>
              <a:rPr lang="ru-RU"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Судьина</a:t>
            </a:r>
            <a:r>
              <a:rPr lang="ru-RU" sz="2400" dirty="0">
                <a:solidFill>
                  <a:schemeClr val="tx1"/>
                </a:solidFill>
                <a:latin typeface="Times New Roman"/>
                <a:cs typeface="Times New Roman"/>
              </a:rPr>
              <a:t> Лилия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Кенжебаевна</a:t>
            </a:r>
            <a:r>
              <a:rPr lang="ru-RU" sz="2400" dirty="0">
                <a:solidFill>
                  <a:schemeClr val="tx1"/>
                </a:solidFill>
                <a:latin typeface="Times New Roman"/>
                <a:cs typeface="Times New Roman"/>
              </a:rPr>
              <a:t>,</a:t>
            </a:r>
          </a:p>
          <a:p>
            <a:pPr algn="r">
              <a:defRPr/>
            </a:pPr>
            <a:r>
              <a:rPr lang="ru-RU" sz="2400" dirty="0">
                <a:solidFill>
                  <a:schemeClr val="tx1"/>
                </a:solidFill>
                <a:latin typeface="Times New Roman"/>
                <a:cs typeface="Times New Roman"/>
              </a:rPr>
              <a:t> инструктор по адаптивной физической культуре</a:t>
            </a:r>
          </a:p>
          <a:p>
            <a:pPr algn="r">
              <a:defRPr/>
            </a:pPr>
            <a:r>
              <a:rPr lang="ru-RU" sz="2400" dirty="0">
                <a:solidFill>
                  <a:schemeClr val="tx1"/>
                </a:solidFill>
                <a:latin typeface="Times New Roman"/>
                <a:cs typeface="Times New Roman"/>
              </a:rPr>
              <a:t>отделения  социальной  реабилитации и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абилитации</a:t>
            </a:r>
            <a:r>
              <a:rPr lang="ru-RU" sz="2400" dirty="0">
                <a:solidFill>
                  <a:schemeClr val="tx1"/>
                </a:solidFill>
                <a:latin typeface="Times New Roman"/>
                <a:cs typeface="Times New Roman"/>
              </a:rPr>
              <a:t> детей  с</a:t>
            </a:r>
          </a:p>
          <a:p>
            <a:pPr algn="r">
              <a:defRPr/>
            </a:pPr>
            <a:r>
              <a:rPr lang="ru-RU" sz="2400" dirty="0">
                <a:solidFill>
                  <a:schemeClr val="tx1"/>
                </a:solidFill>
                <a:latin typeface="Times New Roman"/>
                <a:cs typeface="Times New Roman"/>
              </a:rPr>
              <a:t> ограниченными 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возможностями (10 мест в </a:t>
            </a:r>
            <a:r>
              <a:rPr lang="ru-RU" sz="2400" dirty="0">
                <a:solidFill>
                  <a:schemeClr val="tx1"/>
                </a:solidFill>
                <a:latin typeface="Times New Roman"/>
                <a:cs typeface="Times New Roman"/>
              </a:rPr>
              <a:t>том числе 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подготовка </a:t>
            </a:r>
            <a:r>
              <a:rPr lang="ru-RU" sz="2400" dirty="0">
                <a:solidFill>
                  <a:schemeClr val="tx1"/>
                </a:solidFill>
                <a:latin typeface="Times New Roman"/>
                <a:cs typeface="Times New Roman"/>
              </a:rPr>
              <a:t>к сопровождаемому (самостоятельному) 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проживанию (9 мест), служба «Домашний </a:t>
            </a:r>
            <a:r>
              <a:rPr lang="ru-RU"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микрореабилитационный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центр» </a:t>
            </a:r>
            <a:r>
              <a:rPr lang="ru-RU" sz="2400" dirty="0">
                <a:solidFill>
                  <a:schemeClr val="tx1"/>
                </a:solidFill>
                <a:latin typeface="Times New Roman"/>
                <a:cs typeface="Times New Roman"/>
              </a:rPr>
              <a:t>(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1 место)) филиала </a:t>
            </a:r>
            <a:r>
              <a:rPr lang="ru-RU" sz="2400" dirty="0">
                <a:solidFill>
                  <a:schemeClr val="tx1"/>
                </a:solidFill>
                <a:latin typeface="Times New Roman"/>
                <a:cs typeface="Times New Roman"/>
              </a:rPr>
              <a:t>в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г.п</a:t>
            </a:r>
            <a:r>
              <a:rPr lang="ru-RU" sz="2400" dirty="0">
                <a:solidFill>
                  <a:schemeClr val="tx1"/>
                </a:solidFill>
                <a:latin typeface="Times New Roman"/>
                <a:cs typeface="Times New Roman"/>
              </a:rPr>
              <a:t>. Белый Яр</a:t>
            </a:r>
          </a:p>
        </p:txBody>
      </p:sp>
      <p:pic>
        <p:nvPicPr>
          <p:cNvPr id="5" name="Рисунок 4" descr="Z:\Положения 2015, 2016, 2017устав\ПОЛОЖЕНИЯ актуальные 2016, 2017, 2018\лого содействие Новое (1).png"/>
          <p:cNvPicPr/>
          <p:nvPr/>
        </p:nvPicPr>
        <p:blipFill>
          <a:blip r:embed="rId3"/>
          <a:stretch/>
        </p:blipFill>
        <p:spPr bwMode="auto">
          <a:xfrm>
            <a:off x="428596" y="285728"/>
            <a:ext cx="928694" cy="81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1067A0F-55C6-42B3-B388-B5F96F759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" y="0"/>
            <a:ext cx="9144000" cy="68580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6AAA45EE-4EDE-4C83-986F-530F77287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8252" y="116632"/>
            <a:ext cx="6405464" cy="576064"/>
          </a:xfrm>
        </p:spPr>
        <p:txBody>
          <a:bodyPr>
            <a:no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3. «Будь здоров!»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3C2C2D7-F441-4217-9713-E0540BD791A6}"/>
              </a:ext>
            </a:extLst>
          </p:cNvPr>
          <p:cNvSpPr/>
          <p:nvPr/>
        </p:nvSpPr>
        <p:spPr>
          <a:xfrm>
            <a:off x="574540" y="809328"/>
            <a:ext cx="7992888" cy="3258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адаптивной физической культурой.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осознанное отношение к своим силам в сравнении с силами среднестатистического здорового человека;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способность к преодолению не только физических, но и психологических барьеров, препятствующих полноценной жизни;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компенсаторные навыки, то есть позволяет использовать функции разных систем и органов вместо отсутствующих или нарушенных;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способность к преодолению необходимых для полноценного функционирования в обществе физических нагрузок;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потребность быть здоровым, насколько это возможно, и вести здоровый образ жизни;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осознание необходимости своего личного вклада в жизнь общества;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желание улучшать свои личностные качества;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стремление к повышению умственной и физической работоспособности.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716A38D-CC26-4E6E-8DB2-863BADC63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56" y="3754934"/>
            <a:ext cx="2199364" cy="29306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F85CB83-1E0D-4BFF-97B4-C3E2CAEB48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4" b="19309"/>
          <a:stretch/>
        </p:blipFill>
        <p:spPr bwMode="auto">
          <a:xfrm>
            <a:off x="5411688" y="4682519"/>
            <a:ext cx="2165556" cy="19665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0352" y="3754934"/>
            <a:ext cx="1274967" cy="294226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5E50A55C-394F-4618-A371-E61A9011F78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5" t="12572" r="1125" b="31669"/>
          <a:stretch/>
        </p:blipFill>
        <p:spPr bwMode="auto">
          <a:xfrm>
            <a:off x="2555776" y="4682519"/>
            <a:ext cx="2565835" cy="190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51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1067A0F-55C6-42B3-B388-B5F96F759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" y="0"/>
            <a:ext cx="9144000" cy="68580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6AAA45EE-4EDE-4C83-986F-530F77287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784" y="188641"/>
            <a:ext cx="7772400" cy="648072"/>
          </a:xfrm>
        </p:spPr>
        <p:txBody>
          <a:bodyPr>
            <a:norm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4. «Быть здоровым - здорово!»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4B16F507-E5DE-49CA-A059-FB26AE19C496}"/>
              </a:ext>
            </a:extLst>
          </p:cNvPr>
          <p:cNvSpPr/>
          <p:nvPr/>
        </p:nvSpPr>
        <p:spPr>
          <a:xfrm>
            <a:off x="176558" y="803789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Спортивно-оздоровительные мероприятия.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правил, умение слушать и выполнять команды, воспитывает выдержку и дисциплинированность. Развивает качества, как находчивость, решительность, способность быстро ориентироваться в неожиданной обстановке.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в команде воспитывает умение действовать в коллективе, чувство взаимной выручки, а так же вызывает постоянный интерес к игровой деятельности, способствует развитию мышечной силы, двигательной реакции, координации движений.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ситуации, быстро сменяясь, предъявляют повышенные требования к подвижности нервных процессов, быстроте реакции и нестандартности действий. Следовательно, развивается познавательная деятельность, повышается умственная активность. Все это позволяет говорить об оздоровительном эффекте игр.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932039" y="4489925"/>
            <a:ext cx="2382719" cy="2279327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489926"/>
            <a:ext cx="2247608" cy="2310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457670" y="4520827"/>
            <a:ext cx="1685314" cy="2248426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8" y="4955429"/>
            <a:ext cx="2376264" cy="181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20409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1067A0F-55C6-42B3-B388-B5F96F759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" y="24949"/>
            <a:ext cx="9144000" cy="68580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6AAA45EE-4EDE-4C83-986F-530F77287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784" y="260648"/>
            <a:ext cx="7772400" cy="1224135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5. «Мама, расскажи мне, как быть здоровым»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805563F0-02EB-4461-B281-F97EE6905461}"/>
              </a:ext>
            </a:extLst>
          </p:cNvPr>
          <p:cNvSpPr/>
          <p:nvPr/>
        </p:nvSpPr>
        <p:spPr>
          <a:xfrm>
            <a:off x="790564" y="1484783"/>
            <a:ext cx="75608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Информационно-просветительская и консультационная работа с родителями.</a:t>
            </a:r>
          </a:p>
          <a:p>
            <a:pPr marL="285750" indent="-285750" algn="just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знаний родителей о ЗОЖ, </a:t>
            </a:r>
          </a:p>
          <a:p>
            <a:pPr marL="285750" indent="-285750" algn="just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методам и приемам формирования представлений детей о ЗОЖ, </a:t>
            </a:r>
          </a:p>
          <a:p>
            <a:pPr marL="285750" indent="-285750" algn="just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в досуговые и оздоровительные мероприятия отделения. </a:t>
            </a: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346848" y="3576501"/>
            <a:ext cx="2448272" cy="31949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11560" y="3669579"/>
            <a:ext cx="2016224" cy="3080341"/>
          </a:xfrm>
          <a:prstGeom prst="rect">
            <a:avLst/>
          </a:prstGeom>
        </p:spPr>
      </p:pic>
      <p:pic>
        <p:nvPicPr>
          <p:cNvPr id="14" name="Picture 4" descr="C:\Users\Русакова ТП\Desktop\специалисты\Судьина\2023\программа азбука здоровья\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3576502"/>
            <a:ext cx="2034028" cy="31734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2833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1067A0F-55C6-42B3-B388-B5F96F759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" y="0"/>
            <a:ext cx="9144000" cy="68580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6AAA45EE-4EDE-4C83-986F-530F77287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72008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631B2D3A-682B-407F-B3AE-CA0395A8A9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634028"/>
              </p:ext>
            </p:extLst>
          </p:nvPr>
        </p:nvGraphicFramePr>
        <p:xfrm>
          <a:off x="322512" y="1097362"/>
          <a:ext cx="8496944" cy="5162296"/>
        </p:xfrm>
        <a:graphic>
          <a:graphicData uri="http://schemas.openxmlformats.org/drawingml/2006/table">
            <a:tbl>
              <a:tblPr firstRow="1" bandRow="1">
                <a:tableStyleId>{88661B27-854F-EC5D-38DB-234566628C61}</a:tableStyleId>
              </a:tblPr>
              <a:tblGrid>
                <a:gridCol w="576064">
                  <a:extLst>
                    <a:ext uri="{9D8B030D-6E8A-4147-A177-3AD203B41FA5}">
                      <a16:colId xmlns="" xmlns:a16="http://schemas.microsoft.com/office/drawing/2014/main" val="3346515732"/>
                    </a:ext>
                  </a:extLst>
                </a:gridCol>
                <a:gridCol w="3144493">
                  <a:extLst>
                    <a:ext uri="{9D8B030D-6E8A-4147-A177-3AD203B41FA5}">
                      <a16:colId xmlns="" xmlns:a16="http://schemas.microsoft.com/office/drawing/2014/main" val="4093407329"/>
                    </a:ext>
                  </a:extLst>
                </a:gridCol>
                <a:gridCol w="2615208">
                  <a:extLst>
                    <a:ext uri="{9D8B030D-6E8A-4147-A177-3AD203B41FA5}">
                      <a16:colId xmlns="" xmlns:a16="http://schemas.microsoft.com/office/drawing/2014/main" val="2818644501"/>
                    </a:ext>
                  </a:extLst>
                </a:gridCol>
                <a:gridCol w="2161179">
                  <a:extLst>
                    <a:ext uri="{9D8B030D-6E8A-4147-A177-3AD203B41FA5}">
                      <a16:colId xmlns="" xmlns:a16="http://schemas.microsoft.com/office/drawing/2014/main" val="2373665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Задача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  <a:alpha val="6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Ожидаемый результат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Критерии оценки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7912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Познакомить несовершеннолетних с основными принципами и правилами здорового образа жизни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Ознакомление несовершеннолетних с основными принципами и правилами здорового образа жизни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2095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2415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Получение представления о </a:t>
                      </a:r>
                    </a:p>
                    <a:p>
                      <a:pPr marL="457200" indent="2095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2415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здоровом образе жизни</a:t>
                      </a:r>
                    </a:p>
                    <a:p>
                      <a:pPr marL="457200" indent="2095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2415" algn="l"/>
                        </a:tabLst>
                      </a:pPr>
                      <a:r>
                        <a:rPr lang="ru-RU" sz="1200" dirty="0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40654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Сформировать элементарные санитарно-гигиенические и социально-бытовые навыки у несовершеннолетних целевой группы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элементарных санитарно-гигиенических и социально-бытовых навыков у несовершеннолетних целевой группы;</a:t>
                      </a:r>
                      <a:r>
                        <a:rPr lang="ru-RU" sz="1200" b="1" dirty="0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2095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2415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Улучшение социально-бытовых умений и навыков 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6900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Снизить мышечное и психоэмоциональное напряжение (стабилизировать эмоционально-волевую и личностную сферы)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мышечного и психоэмоционального напряжения (стабилизация эмоционально-волевой и личностной сферы);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200" dirty="0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2095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2415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Улучшение психоэмоционального состояния несовершеннолетних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25667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Оказать содействие родителям, воспитывающим детей с ОВЗ в повышении уровня информированности об особенностях развития детей разных нозологических групп; 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содействия родителям, воспитывающим детей с ОВЗ в повышении уровня информированности об особенностях развития детей разных нозологических групп;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200" dirty="0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уровня информированности родителей, воспитывающих детей с ОВЗ, об особенностях развития детей разных нозологических групп;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31881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Проанализировать эффективность реализации программы.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эффективности реализации программы.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200" dirty="0"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положительной динамики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59711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9319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" y="0"/>
            <a:ext cx="920496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72008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4282" y="785794"/>
            <a:ext cx="7488832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l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Положительная динамика </a:t>
            </a:r>
            <a:r>
              <a:rPr lang="ru-RU" b="1" i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наблюдается у 100% несовершеннолетних участников </a:t>
            </a:r>
            <a:endParaRPr lang="ru-RU" b="1" i="1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Получены следующие результаты:</a:t>
            </a:r>
            <a:endParaRPr lang="ru-RU" b="1" i="1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Получено представление о </a:t>
            </a:r>
            <a:r>
              <a:rPr lang="ru-RU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здоровом образе жизни;</a:t>
            </a:r>
            <a:endParaRPr lang="ru-RU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Улучшились </a:t>
            </a: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социально-бытовые умения и навыки;</a:t>
            </a:r>
            <a:endParaRPr lang="ru-RU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Улучшилось </a:t>
            </a: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психоэмоциональное состояние детей;</a:t>
            </a:r>
            <a:endParaRPr lang="ru-RU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Повысился </a:t>
            </a: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уровень информированности родителей,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воспитывающих детей с ОВЗ и детей-инвалидов,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об особенностях развития детей </a:t>
            </a:r>
            <a:r>
              <a:rPr lang="ru-RU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</a:t>
            </a:r>
            <a:endParaRPr lang="ru-RU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разных нозологических групп. </a:t>
            </a:r>
            <a:endParaRPr lang="ru-RU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В </a:t>
            </a: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заключении проведя анализ эффективности </a:t>
            </a:r>
            <a:endParaRPr lang="ru-RU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реализации </a:t>
            </a: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программы, с уверенностью </a:t>
            </a:r>
            <a:r>
              <a:rPr lang="ru-RU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можно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сказать</a:t>
            </a: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что она </a:t>
            </a:r>
            <a:r>
              <a:rPr lang="ru-RU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является доступной</a:t>
            </a: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endParaRPr lang="ru-RU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эффективной</a:t>
            </a: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востребованной </a:t>
            </a:r>
            <a:r>
              <a:rPr lang="ru-RU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интересной </a:t>
            </a:r>
            <a:endParaRPr lang="ru-RU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детей с ОВЗ </a:t>
            </a:r>
            <a:r>
              <a:rPr lang="ru-RU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детей инвалидов. </a:t>
            </a:r>
            <a:endParaRPr lang="ru-RU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2F9C582-A0F8-49F5-AB7D-70E05893CD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" t="10976" r="7851"/>
          <a:stretch/>
        </p:blipFill>
        <p:spPr>
          <a:xfrm>
            <a:off x="5220072" y="3840952"/>
            <a:ext cx="3923928" cy="291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14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1067A0F-55C6-42B3-B388-B5F96F759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" y="0"/>
            <a:ext cx="9144000" cy="6858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65640080-23C5-4F24-A062-DDDEDDD9A5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918648" cy="5904656"/>
          </a:xfrm>
        </p:spPr>
        <p:txBody>
          <a:bodyPr>
            <a:noAutofit/>
          </a:bodyPr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программы</a:t>
            </a: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важно сегодня не только подготовить ребенка к самостоятельной жизни, воспитать его нравственно и физически, но и научить его быть здоровым, способствовать формированию у него осознанной потребности в здоровье, как залога будущего благополучия и успешности в жизни. Здоровый образ жизни детей с ограниченными возможностями здоровья обеспечивает полноценное развитие и реализацию возможностей каждого, способствует их социализации и является необходимым условием воспитания всесторонне развитой личности.</a:t>
            </a:r>
          </a:p>
        </p:txBody>
      </p:sp>
    </p:spTree>
    <p:extLst>
      <p:ext uri="{BB962C8B-B14F-4D97-AF65-F5344CB8AC3E}">
        <p14:creationId xmlns:p14="http://schemas.microsoft.com/office/powerpoint/2010/main" val="1554777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1067A0F-55C6-42B3-B388-B5F96F759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6" y="0"/>
            <a:ext cx="9144000" cy="6858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65640080-23C5-4F24-A062-DDDEDDD9A5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864" y="260649"/>
            <a:ext cx="7772400" cy="864096"/>
          </a:xfrm>
        </p:spPr>
        <p:txBody>
          <a:bodyPr>
            <a:normAutofit/>
          </a:bodyPr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значимость</a:t>
            </a:r>
          </a:p>
        </p:txBody>
      </p:sp>
      <p:sp>
        <p:nvSpPr>
          <p:cNvPr id="8" name="Подзаголовок 7">
            <a:extLst>
              <a:ext uri="{FF2B5EF4-FFF2-40B4-BE49-F238E27FC236}">
                <a16:creationId xmlns="" xmlns:a16="http://schemas.microsoft.com/office/drawing/2014/main" id="{007EBA7E-34BF-46F0-86B6-998A4761E5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2128" y="1124745"/>
            <a:ext cx="6865872" cy="2088231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Правильная организация обучения способствует формированию представлений о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факторах и научит детей отличать здоровый образ жизни от нездорового, поможет в дальнейшем беречь свое здоровье и здоровье окружающих, сформирует понятие о вредных привычках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0B7F5AF-7B7D-4E1C-BB5F-1E70A5CF1091}"/>
              </a:ext>
            </a:extLst>
          </p:cNvPr>
          <p:cNvSpPr/>
          <p:nvPr/>
        </p:nvSpPr>
        <p:spPr>
          <a:xfrm>
            <a:off x="1146000" y="3195345"/>
            <a:ext cx="696826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" algn="ctr">
              <a:spcAft>
                <a:spcPts val="0"/>
              </a:spcAft>
            </a:pPr>
            <a:r>
              <a:rPr lang="ru-RU" sz="3000" b="1" dirty="0">
                <a:latin typeface="Times New Roman" panose="02020603050405020304" pitchFamily="18" charset="0"/>
              </a:rPr>
              <a:t>Направленность программы</a:t>
            </a:r>
          </a:p>
          <a:p>
            <a:pPr marL="20955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</a:rPr>
              <a:t>Социально-педагогическая.</a:t>
            </a:r>
            <a:endParaRPr lang="ru-RU" sz="2000" dirty="0"/>
          </a:p>
          <a:p>
            <a:r>
              <a:rPr lang="ru-RU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Программа направлена на формирование навыков здорового образа жизни с учетом нозологических особенностей, нормализацию психоэмоционального состояния детей с ограниченными возможностями здоровья (далее – детей с ОВЗ), детей-инвалидов</a:t>
            </a:r>
            <a:endParaRPr lang="ru-RU" sz="2000" b="1" dirty="0">
              <a:latin typeface="Times New Roman" panose="02020603050405020304" pitchFamily="18" charset="0"/>
            </a:endParaRPr>
          </a:p>
          <a:p>
            <a:pPr marL="21590">
              <a:spcAft>
                <a:spcPts val="0"/>
              </a:spcAft>
            </a:pPr>
            <a:endParaRPr lang="ru-RU" sz="20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10384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1067A0F-55C6-42B3-B388-B5F96F759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88" y="0"/>
            <a:ext cx="9144000" cy="6858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65640080-23C5-4F24-A062-DDDEDDD9A5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548" y="260648"/>
            <a:ext cx="8136904" cy="1470025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сформированности навыков здорового образа жизни у семей, воспитывающих детей с ОВЗ, детей-инвалидов</a:t>
            </a:r>
          </a:p>
        </p:txBody>
      </p:sp>
      <p:sp>
        <p:nvSpPr>
          <p:cNvPr id="8" name="Подзаголовок 7">
            <a:extLst>
              <a:ext uri="{FF2B5EF4-FFF2-40B4-BE49-F238E27FC236}">
                <a16:creationId xmlns="" xmlns:a16="http://schemas.microsoft.com/office/drawing/2014/main" id="{007EBA7E-34BF-46F0-86B6-998A4761E5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203" y="2014242"/>
            <a:ext cx="8136904" cy="403244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3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программы: </a:t>
            </a:r>
          </a:p>
          <a:p>
            <a:pPr algn="just"/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1) познакомить несовершеннолетних с основными     принципами и правилами здорового образа жизни;</a:t>
            </a:r>
          </a:p>
          <a:p>
            <a:pPr marL="457200" indent="-457200" algn="just">
              <a:buAutoNum type="arabicParenR" startAt="2"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сформировать элементарные санитарно-гигиенические и социально-бытовые навыки у несовершеннолетних целевой группы;</a:t>
            </a:r>
          </a:p>
          <a:p>
            <a:pPr marL="457200" indent="-457200" algn="just">
              <a:buAutoNum type="arabicParenR" startAt="2"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снизить мышечное и психоэмоциональное напряжение (стабилизировать эмоционально-волевую и личностную сферы);</a:t>
            </a:r>
          </a:p>
          <a:p>
            <a:pPr marL="457200" indent="-457200" algn="just">
              <a:buAutoNum type="arabicParenR" startAt="2"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оказать содействие родителям, воспитывающим детей с ОВЗ в повышении уровня информированности об особенностях развития детей разных нозологических групп;</a:t>
            </a:r>
          </a:p>
          <a:p>
            <a:pPr marL="457200" indent="-457200" algn="just">
              <a:buAutoNum type="arabicParenR" startAt="2"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проанализировать эффективность реализации программы.</a:t>
            </a:r>
          </a:p>
          <a:p>
            <a:pPr marL="457200" indent="-457200" algn="just">
              <a:buAutoNum type="arabicParenR" startAt="2"/>
            </a:pP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buAutoNum type="arabicParenR" startAt="2"/>
            </a:pP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382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1067A0F-55C6-42B3-B388-B5F96F759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" y="0"/>
            <a:ext cx="9144000" cy="6858000"/>
          </a:xfrm>
          <a:prstGeom prst="rect">
            <a:avLst/>
          </a:prstGeom>
        </p:spPr>
      </p:pic>
      <p:sp>
        <p:nvSpPr>
          <p:cNvPr id="8" name="Подзаголовок 7">
            <a:extLst>
              <a:ext uri="{FF2B5EF4-FFF2-40B4-BE49-F238E27FC236}">
                <a16:creationId xmlns="" xmlns:a16="http://schemas.microsoft.com/office/drawing/2014/main" id="{007EBA7E-34BF-46F0-86B6-998A4761E5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3608" y="191494"/>
            <a:ext cx="6400800" cy="237341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3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 работы:</a:t>
            </a:r>
          </a:p>
          <a:p>
            <a:pPr algn="just">
              <a:lnSpc>
                <a:spcPct val="120000"/>
              </a:lnSpc>
            </a:pP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направлена на формирование навыков здорового образа жизни с учетом нозологических особенностей, нормализацию психоэмоционального состояния детей с ограниченными возможностями здоровья (далее – детей с ОВЗ), детей-инвалидов.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135E15A-74ED-4D1D-88B0-C9C829C0250A}"/>
              </a:ext>
            </a:extLst>
          </p:cNvPr>
          <p:cNvSpPr/>
          <p:nvPr/>
        </p:nvSpPr>
        <p:spPr>
          <a:xfrm>
            <a:off x="1043608" y="2635148"/>
            <a:ext cx="6528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работы:</a:t>
            </a:r>
          </a:p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индивидуальная, подгрупповая, работа в малых группах.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5F4BA1A-319A-4872-AADA-71C7B064C5FC}"/>
              </a:ext>
            </a:extLst>
          </p:cNvPr>
          <p:cNvSpPr/>
          <p:nvPr/>
        </p:nvSpPr>
        <p:spPr>
          <a:xfrm>
            <a:off x="1149521" y="3822009"/>
            <a:ext cx="65093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работы: </a:t>
            </a:r>
          </a:p>
          <a:p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	словесные (беседа, объяснение, и др.);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	наглядные (демонстрация, сравнение, наблюдение и др.);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	практические (игровые упражнения, самостоятельная работа, дидактические игры и др.).</a:t>
            </a:r>
          </a:p>
        </p:txBody>
      </p:sp>
    </p:spTree>
    <p:extLst>
      <p:ext uri="{BB962C8B-B14F-4D97-AF65-F5344CB8AC3E}">
        <p14:creationId xmlns:p14="http://schemas.microsoft.com/office/powerpoint/2010/main" val="3174008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1067A0F-55C6-42B3-B388-B5F96F759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" y="0"/>
            <a:ext cx="9144000" cy="68580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6AAA45EE-4EDE-4C83-986F-530F77287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0"/>
            <a:ext cx="7772400" cy="5256584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Организационный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Практический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Аналитический</a:t>
            </a:r>
          </a:p>
        </p:txBody>
      </p:sp>
    </p:spTree>
    <p:extLst>
      <p:ext uri="{BB962C8B-B14F-4D97-AF65-F5344CB8AC3E}">
        <p14:creationId xmlns:p14="http://schemas.microsoft.com/office/powerpoint/2010/main" val="772099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1067A0F-55C6-42B3-B388-B5F96F759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" y="0"/>
            <a:ext cx="9144000" cy="6858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65640080-23C5-4F24-A062-DDDEDDD9A5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79208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реализации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="" xmlns:a16="http://schemas.microsoft.com/office/drawing/2014/main" id="{FC02A100-4904-4138-B92C-087AD401F8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4690674"/>
              </p:ext>
            </p:extLst>
          </p:nvPr>
        </p:nvGraphicFramePr>
        <p:xfrm>
          <a:off x="679104" y="981744"/>
          <a:ext cx="7925344" cy="5602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20358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1067A0F-55C6-42B3-B388-B5F96F759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" y="0"/>
            <a:ext cx="9144000" cy="68580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6AAA45EE-4EDE-4C83-986F-530F77287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784" y="159783"/>
            <a:ext cx="7772400" cy="648071"/>
          </a:xfrm>
        </p:spPr>
        <p:txBody>
          <a:bodyPr>
            <a:norm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1. «Учусь делать сам»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2C4464C-46FE-4DFB-8E95-97AF9E3F6D67}"/>
              </a:ext>
            </a:extLst>
          </p:cNvPr>
          <p:cNvSpPr/>
          <p:nvPr/>
        </p:nvSpPr>
        <p:spPr>
          <a:xfrm>
            <a:off x="360748" y="912719"/>
            <a:ext cx="8420472" cy="2012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санитарно-гигиенических, социально-бытовых навыков.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своевременное появление у детей санитарно-гигиенических навыков является отражением их адекватного развития и начальной социализации;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санитарно-гигиенических навыков - умения ухаживать за кожей, зубами, волосами и т.п.- неотъемлемая часть культурно-гигиенического воспитания.</a:t>
            </a:r>
            <a:endParaRPr lang="ru-RU" dirty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216" y="4362090"/>
            <a:ext cx="1800200" cy="23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 descr="C:\Users\Русакова ТП\Desktop\специалисты\Судьина\2024\фото сентябрь\IMG-20240904-WA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94960">
            <a:off x="7311416" y="4584746"/>
            <a:ext cx="1515150" cy="2060604"/>
          </a:xfrm>
          <a:prstGeom prst="rect">
            <a:avLst/>
          </a:prstGeom>
          <a:noFill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 rot="20786713">
            <a:off x="319050" y="4616632"/>
            <a:ext cx="1489560" cy="198221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2120" y="3068958"/>
            <a:ext cx="1655970" cy="2032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1804864" y="3068958"/>
            <a:ext cx="1699648" cy="228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42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1067A0F-55C6-42B3-B388-B5F96F759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7"/>
            <a:ext cx="9144000" cy="68580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6AAA45EE-4EDE-4C83-986F-530F77287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784" y="188641"/>
            <a:ext cx="7772400" cy="864096"/>
          </a:xfrm>
        </p:spPr>
        <p:txBody>
          <a:bodyPr>
            <a:norm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2. «Давайте поедим»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D647D233-D070-4D97-B586-DA73BBE0E8BC}"/>
              </a:ext>
            </a:extLst>
          </p:cNvPr>
          <p:cNvSpPr/>
          <p:nvPr/>
        </p:nvSpPr>
        <p:spPr>
          <a:xfrm>
            <a:off x="611152" y="836712"/>
            <a:ext cx="79196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Основы здорового и правильного питания.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Формирование представлений о значении правильного питания для работы всего организма и отдельных внутренних органов.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Воспитание культуры поведения за столом.</a:t>
            </a:r>
          </a:p>
          <a:p>
            <a:r>
              <a:rPr lang="ru-RU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Соблюдение гигиенических требований.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1567" y="3707147"/>
            <a:ext cx="3179303" cy="27461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275856" y="3282340"/>
            <a:ext cx="2083792" cy="33607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3360641"/>
            <a:ext cx="2535431" cy="328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515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</TotalTime>
  <Words>890</Words>
  <Application>Microsoft Office PowerPoint</Application>
  <DocSecurity>0</DocSecurity>
  <PresentationFormat>Экран (4:3)</PresentationFormat>
  <Paragraphs>111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      Департамент социального развития Ханты-Мансийского автономного округа – Югры   Бюджетное учреждение  Ханты-Мансийского автономного округа – Югры «Сургутский районный комплексный центр социального обслуживания населения»     ПРОГРАММА «АЗБУКА ЗДОРОВЬЯ» (формирование навыков здорового образа жизни у детей с ограниченными возможностями здоровья, детей-инвалидов) </vt:lpstr>
      <vt:lpstr>Актуальность программы   Очень важно сегодня не только подготовить ребенка к самостоятельной жизни, воспитать его нравственно и физически, но и научить его быть здоровым, способствовать формированию у него осознанной потребности в здоровье, как залога будущего благополучия и успешности в жизни. Здоровый образ жизни детей с ограниченными возможностями здоровья обеспечивает полноценное развитие и реализацию возможностей каждого, способствует их социализации и является необходимым условием воспитания всесторонне развитой личности.</vt:lpstr>
      <vt:lpstr>Практическая значимость</vt:lpstr>
      <vt:lpstr>Цель программы: повышение уровня сформированности навыков здорового образа жизни у семей, воспитывающих детей с ОВЗ, детей-инвалидов</vt:lpstr>
      <vt:lpstr>Презентация PowerPoint</vt:lpstr>
      <vt:lpstr>Этапы реализации:   Организационный           Практический                           Аналитический</vt:lpstr>
      <vt:lpstr>Механизм реализации</vt:lpstr>
      <vt:lpstr>Модуль 1. «Учусь делать сам»</vt:lpstr>
      <vt:lpstr>Модуль 2. «Давайте поедим»</vt:lpstr>
      <vt:lpstr>Модуль 3. «Будь здоров!»</vt:lpstr>
      <vt:lpstr>Модуль 4. «Быть здоровым - здорово!»</vt:lpstr>
      <vt:lpstr>Модуль 5. «Мама, расскажи мне, как быть здоровым»</vt:lpstr>
      <vt:lpstr>Ожидаемые результаты</vt:lpstr>
      <vt:lpstr>Результаты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Пользователь</dc:creator>
  <cp:keywords/>
  <dc:description/>
  <cp:lastModifiedBy>Барсово</cp:lastModifiedBy>
  <cp:revision>125</cp:revision>
  <dcterms:created xsi:type="dcterms:W3CDTF">2020-10-13T09:34:00Z</dcterms:created>
  <dcterms:modified xsi:type="dcterms:W3CDTF">2025-08-01T09:10:08Z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0D5D8FC643A64AD8B469B8D5B1CC87ED</vt:lpwstr>
  </property>
  <property fmtid="{D5CDD505-2E9C-101B-9397-08002B2CF9AE}" pid="3" name="KSOProductBuildVer">
    <vt:lpwstr>1049-11.2.0.11537</vt:lpwstr>
  </property>
</Properties>
</file>