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304" r:id="rId3"/>
    <p:sldId id="319" r:id="rId4"/>
    <p:sldId id="310" r:id="rId5"/>
    <p:sldId id="322" r:id="rId6"/>
    <p:sldId id="323" r:id="rId7"/>
    <p:sldId id="320" r:id="rId8"/>
  </p:sldIdLst>
  <p:sldSz cx="15119350" cy="10691813"/>
  <p:notesSz cx="9940925" cy="6808788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75">
          <p15:clr>
            <a:srgbClr val="A4A3A4"/>
          </p15:clr>
        </p15:guide>
        <p15:guide id="2" pos="490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DAE1"/>
    <a:srgbClr val="3EDF99"/>
    <a:srgbClr val="30E744"/>
    <a:srgbClr val="66ED20"/>
    <a:srgbClr val="C5F510"/>
    <a:srgbClr val="FFBF00"/>
    <a:srgbClr val="002060"/>
    <a:srgbClr val="FFFFFF"/>
    <a:srgbClr val="AFC7DD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470" y="78"/>
      </p:cViewPr>
      <p:guideLst>
        <p:guide orient="horz" pos="775"/>
        <p:guide pos="490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4DFA32-0C83-4EDC-AE82-CBD647A7A6F9}" type="doc">
      <dgm:prSet loTypeId="urn:microsoft.com/office/officeart/2005/8/layout/cycle3" loCatId="cycle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8E38D4A-1E7E-4FD4-9D51-0441E66DFF36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Управления социальной защиты населения, опеки и попечительства</a:t>
          </a:r>
        </a:p>
      </dgm:t>
    </dgm:pt>
    <dgm:pt modelId="{D25C55E8-E5AC-404E-AD05-FCB9049CA297}" type="parTrans" cxnId="{96CF9BE0-9588-4EEF-8997-12C1E22CB106}">
      <dgm:prSet/>
      <dgm:spPr/>
      <dgm:t>
        <a:bodyPr/>
        <a:lstStyle/>
        <a:p>
          <a:endParaRPr lang="ru-RU"/>
        </a:p>
      </dgm:t>
    </dgm:pt>
    <dgm:pt modelId="{67BC3DB3-B29F-4E6B-8E70-86DCE35C38EF}" type="sibTrans" cxnId="{96CF9BE0-9588-4EEF-8997-12C1E22CB106}">
      <dgm:prSet/>
      <dgm:spPr/>
      <dgm:t>
        <a:bodyPr/>
        <a:lstStyle/>
        <a:p>
          <a:endParaRPr lang="ru-RU"/>
        </a:p>
      </dgm:t>
    </dgm:pt>
    <dgm:pt modelId="{DAD8E3F3-EA9E-4B97-AFA4-A0B02D40E319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БУ «Пионерская районная больница»</a:t>
          </a:r>
        </a:p>
      </dgm:t>
    </dgm:pt>
    <dgm:pt modelId="{98A8314A-D957-4E72-93E8-E83CF0285D07}" type="parTrans" cxnId="{9DBBB817-FE63-4CD5-8975-8E6900F43A46}">
      <dgm:prSet/>
      <dgm:spPr/>
      <dgm:t>
        <a:bodyPr/>
        <a:lstStyle/>
        <a:p>
          <a:endParaRPr lang="ru-RU"/>
        </a:p>
      </dgm:t>
    </dgm:pt>
    <dgm:pt modelId="{4857B477-92A7-4161-A778-E53C83538533}" type="sibTrans" cxnId="{9DBBB817-FE63-4CD5-8975-8E6900F43A46}">
      <dgm:prSet/>
      <dgm:spPr/>
      <dgm:t>
        <a:bodyPr/>
        <a:lstStyle/>
        <a:p>
          <a:endParaRPr lang="ru-RU"/>
        </a:p>
      </dgm:t>
    </dgm:pt>
    <dgm:pt modelId="{9E7AEE7E-EBEA-4CF1-9D75-A90612C68890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МАОУ СОШ п. Таёжный</a:t>
          </a:r>
          <a:b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д/с  «Росинка» </a:t>
          </a:r>
        </a:p>
      </dgm:t>
    </dgm:pt>
    <dgm:pt modelId="{1E7CC3B9-D698-4624-A4C9-4ACD374D2292}" type="parTrans" cxnId="{55220691-DA92-405C-BC02-78347B19212E}">
      <dgm:prSet/>
      <dgm:spPr/>
      <dgm:t>
        <a:bodyPr/>
        <a:lstStyle/>
        <a:p>
          <a:endParaRPr lang="ru-RU"/>
        </a:p>
      </dgm:t>
    </dgm:pt>
    <dgm:pt modelId="{82BD9BAF-BC9D-49CB-96C3-A9C8FA46A215}" type="sibTrans" cxnId="{55220691-DA92-405C-BC02-78347B19212E}">
      <dgm:prSet/>
      <dgm:spPr/>
      <dgm:t>
        <a:bodyPr/>
        <a:lstStyle/>
        <a:p>
          <a:endParaRPr lang="ru-RU"/>
        </a:p>
      </dgm:t>
    </dgm:pt>
    <dgm:pt modelId="{69350E0B-33D7-42AD-A4EF-51A41EB2CAAC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Территориальный центр занятости населения по Советскому району</a:t>
          </a:r>
        </a:p>
      </dgm:t>
    </dgm:pt>
    <dgm:pt modelId="{2303799F-5694-40EC-B828-152B49DF5864}" type="parTrans" cxnId="{55DB3A36-D67A-4AD3-BD87-3E05FAAE1C90}">
      <dgm:prSet/>
      <dgm:spPr/>
      <dgm:t>
        <a:bodyPr/>
        <a:lstStyle/>
        <a:p>
          <a:endParaRPr lang="ru-RU"/>
        </a:p>
      </dgm:t>
    </dgm:pt>
    <dgm:pt modelId="{DD297652-3B6E-4CD9-A03F-0E49F0790251}" type="sibTrans" cxnId="{55DB3A36-D67A-4AD3-BD87-3E05FAAE1C90}">
      <dgm:prSet/>
      <dgm:spPr/>
      <dgm:t>
        <a:bodyPr/>
        <a:lstStyle/>
        <a:p>
          <a:endParaRPr lang="ru-RU"/>
        </a:p>
      </dgm:t>
    </dgm:pt>
    <dgm:pt modelId="{5393C557-495A-46A0-B6B6-301CCD3600F6}">
      <dgm:prSet custT="1"/>
      <dgm:spPr/>
      <dgm:t>
        <a:bodyPr/>
        <a:lstStyle/>
        <a:p>
          <a:r>
            <a:rPr lang="ru-RU" sz="1600" b="1" i="0" u="none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rPr>
            <a:t>БУ «Советская психоневрологическая больница»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46AE36-33ED-4BB2-8D28-983CD48462BD}" type="parTrans" cxnId="{F03E65AC-07BE-4ED0-A849-11BC4BF89A75}">
      <dgm:prSet/>
      <dgm:spPr/>
      <dgm:t>
        <a:bodyPr/>
        <a:lstStyle/>
        <a:p>
          <a:endParaRPr lang="ru-RU"/>
        </a:p>
      </dgm:t>
    </dgm:pt>
    <dgm:pt modelId="{B7EC1F9E-D3FD-436A-A633-3F778D2C241C}" type="sibTrans" cxnId="{F03E65AC-07BE-4ED0-A849-11BC4BF89A75}">
      <dgm:prSet/>
      <dgm:spPr/>
      <dgm:t>
        <a:bodyPr/>
        <a:lstStyle/>
        <a:p>
          <a:endParaRPr lang="ru-RU"/>
        </a:p>
      </dgm:t>
    </dgm:pt>
    <dgm:pt modelId="{1D6D0E2E-9ED2-4EA0-92C2-2841703CF74C}">
      <dgm:prSet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Комиссии по делам несовершеннолетних и защите их прав</a:t>
          </a:r>
        </a:p>
      </dgm:t>
    </dgm:pt>
    <dgm:pt modelId="{3E9C42E7-74F3-4524-9DCB-46CE4B658E00}" type="parTrans" cxnId="{CD5A138E-743D-4F5C-BEE7-94B570330CDC}">
      <dgm:prSet/>
      <dgm:spPr/>
      <dgm:t>
        <a:bodyPr/>
        <a:lstStyle/>
        <a:p>
          <a:endParaRPr lang="ru-RU"/>
        </a:p>
      </dgm:t>
    </dgm:pt>
    <dgm:pt modelId="{CE8D7645-6F8F-4230-A0EA-D611E6AB131A}" type="sibTrans" cxnId="{CD5A138E-743D-4F5C-BEE7-94B570330CDC}">
      <dgm:prSet/>
      <dgm:spPr/>
      <dgm:t>
        <a:bodyPr/>
        <a:lstStyle/>
        <a:p>
          <a:endParaRPr lang="ru-RU"/>
        </a:p>
      </dgm:t>
    </dgm:pt>
    <dgm:pt modelId="{9E7FAC20-1AEB-438C-8988-CC2A3EFE935C}">
      <dgm:prSet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Субъекты системы профилактики по месту жительства семей</a:t>
          </a:r>
        </a:p>
      </dgm:t>
    </dgm:pt>
    <dgm:pt modelId="{34D3A570-4C80-4992-B160-CED34AF3797F}" type="parTrans" cxnId="{578B6BFB-280F-4153-B3D0-E1681FD20A60}">
      <dgm:prSet/>
      <dgm:spPr/>
      <dgm:t>
        <a:bodyPr/>
        <a:lstStyle/>
        <a:p>
          <a:endParaRPr lang="ru-RU"/>
        </a:p>
      </dgm:t>
    </dgm:pt>
    <dgm:pt modelId="{C5BBBC52-5280-4FF5-8D72-4119AE506B74}" type="sibTrans" cxnId="{578B6BFB-280F-4153-B3D0-E1681FD20A60}">
      <dgm:prSet/>
      <dgm:spPr/>
      <dgm:t>
        <a:bodyPr/>
        <a:lstStyle/>
        <a:p>
          <a:endParaRPr lang="ru-RU"/>
        </a:p>
      </dgm:t>
    </dgm:pt>
    <dgm:pt modelId="{33530F3B-976A-4BD0-BAF0-84B25E059686}" type="pres">
      <dgm:prSet presAssocID="{D04DFA32-0C83-4EDC-AE82-CBD647A7A6F9}" presName="Name0" presStyleCnt="0">
        <dgm:presLayoutVars>
          <dgm:dir/>
          <dgm:resizeHandles val="exact"/>
        </dgm:presLayoutVars>
      </dgm:prSet>
      <dgm:spPr/>
    </dgm:pt>
    <dgm:pt modelId="{D74BFA6D-2BEF-4931-9A98-B422736C5743}" type="pres">
      <dgm:prSet presAssocID="{D04DFA32-0C83-4EDC-AE82-CBD647A7A6F9}" presName="cycle" presStyleCnt="0"/>
      <dgm:spPr/>
    </dgm:pt>
    <dgm:pt modelId="{E25CBB81-CAF2-4BAD-A016-19E1DBE05D92}" type="pres">
      <dgm:prSet presAssocID="{88E38D4A-1E7E-4FD4-9D51-0441E66DFF36}" presName="nodeFirstNode" presStyleLbl="node1" presStyleIdx="0" presStyleCnt="7">
        <dgm:presLayoutVars>
          <dgm:bulletEnabled val="1"/>
        </dgm:presLayoutVars>
      </dgm:prSet>
      <dgm:spPr/>
    </dgm:pt>
    <dgm:pt modelId="{EF07AD60-D15F-4973-ADA0-8B9D5FA77ABE}" type="pres">
      <dgm:prSet presAssocID="{67BC3DB3-B29F-4E6B-8E70-86DCE35C38EF}" presName="sibTransFirstNode" presStyleLbl="bgShp" presStyleIdx="0" presStyleCnt="1"/>
      <dgm:spPr/>
    </dgm:pt>
    <dgm:pt modelId="{EDEA1361-AF02-4078-8560-6F3D6CD7824E}" type="pres">
      <dgm:prSet presAssocID="{9E7FAC20-1AEB-438C-8988-CC2A3EFE935C}" presName="nodeFollowingNodes" presStyleLbl="node1" presStyleIdx="1" presStyleCnt="7">
        <dgm:presLayoutVars>
          <dgm:bulletEnabled val="1"/>
        </dgm:presLayoutVars>
      </dgm:prSet>
      <dgm:spPr/>
    </dgm:pt>
    <dgm:pt modelId="{FF0B0544-03D5-4DE0-B70F-0E60DD1D9852}" type="pres">
      <dgm:prSet presAssocID="{1D6D0E2E-9ED2-4EA0-92C2-2841703CF74C}" presName="nodeFollowingNodes" presStyleLbl="node1" presStyleIdx="2" presStyleCnt="7">
        <dgm:presLayoutVars>
          <dgm:bulletEnabled val="1"/>
        </dgm:presLayoutVars>
      </dgm:prSet>
      <dgm:spPr/>
    </dgm:pt>
    <dgm:pt modelId="{5EE95916-5DE0-4E34-BEA2-85D2922FC8AA}" type="pres">
      <dgm:prSet presAssocID="{DAD8E3F3-EA9E-4B97-AFA4-A0B02D40E319}" presName="nodeFollowingNodes" presStyleLbl="node1" presStyleIdx="3" presStyleCnt="7">
        <dgm:presLayoutVars>
          <dgm:bulletEnabled val="1"/>
        </dgm:presLayoutVars>
      </dgm:prSet>
      <dgm:spPr/>
    </dgm:pt>
    <dgm:pt modelId="{EAF30ACA-40D9-4A7C-A552-45D13F6149A7}" type="pres">
      <dgm:prSet presAssocID="{5393C557-495A-46A0-B6B6-301CCD3600F6}" presName="nodeFollowingNodes" presStyleLbl="node1" presStyleIdx="4" presStyleCnt="7">
        <dgm:presLayoutVars>
          <dgm:bulletEnabled val="1"/>
        </dgm:presLayoutVars>
      </dgm:prSet>
      <dgm:spPr/>
    </dgm:pt>
    <dgm:pt modelId="{17C068AB-FB87-4F5B-9168-B804137E14AF}" type="pres">
      <dgm:prSet presAssocID="{9E7AEE7E-EBEA-4CF1-9D75-A90612C68890}" presName="nodeFollowingNodes" presStyleLbl="node1" presStyleIdx="5" presStyleCnt="7">
        <dgm:presLayoutVars>
          <dgm:bulletEnabled val="1"/>
        </dgm:presLayoutVars>
      </dgm:prSet>
      <dgm:spPr/>
    </dgm:pt>
    <dgm:pt modelId="{899DA355-7D52-4AFB-A34A-BFEAA9CFB93B}" type="pres">
      <dgm:prSet presAssocID="{69350E0B-33D7-42AD-A4EF-51A41EB2CAAC}" presName="nodeFollowingNodes" presStyleLbl="node1" presStyleIdx="6" presStyleCnt="7">
        <dgm:presLayoutVars>
          <dgm:bulletEnabled val="1"/>
        </dgm:presLayoutVars>
      </dgm:prSet>
      <dgm:spPr/>
    </dgm:pt>
  </dgm:ptLst>
  <dgm:cxnLst>
    <dgm:cxn modelId="{9DBBB817-FE63-4CD5-8975-8E6900F43A46}" srcId="{D04DFA32-0C83-4EDC-AE82-CBD647A7A6F9}" destId="{DAD8E3F3-EA9E-4B97-AFA4-A0B02D40E319}" srcOrd="3" destOrd="0" parTransId="{98A8314A-D957-4E72-93E8-E83CF0285D07}" sibTransId="{4857B477-92A7-4161-A778-E53C83538533}"/>
    <dgm:cxn modelId="{55DB3A36-D67A-4AD3-BD87-3E05FAAE1C90}" srcId="{D04DFA32-0C83-4EDC-AE82-CBD647A7A6F9}" destId="{69350E0B-33D7-42AD-A4EF-51A41EB2CAAC}" srcOrd="6" destOrd="0" parTransId="{2303799F-5694-40EC-B828-152B49DF5864}" sibTransId="{DD297652-3B6E-4CD9-A03F-0E49F0790251}"/>
    <dgm:cxn modelId="{C011C381-AAAE-4626-8103-D2E53F434C2F}" type="presOf" srcId="{67BC3DB3-B29F-4E6B-8E70-86DCE35C38EF}" destId="{EF07AD60-D15F-4973-ADA0-8B9D5FA77ABE}" srcOrd="0" destOrd="0" presId="urn:microsoft.com/office/officeart/2005/8/layout/cycle3"/>
    <dgm:cxn modelId="{18310782-CD23-46F7-A88A-A27116855BFD}" type="presOf" srcId="{69350E0B-33D7-42AD-A4EF-51A41EB2CAAC}" destId="{899DA355-7D52-4AFB-A34A-BFEAA9CFB93B}" srcOrd="0" destOrd="0" presId="urn:microsoft.com/office/officeart/2005/8/layout/cycle3"/>
    <dgm:cxn modelId="{B7679A82-009D-49DF-B6CC-8B9F50E0F713}" type="presOf" srcId="{88E38D4A-1E7E-4FD4-9D51-0441E66DFF36}" destId="{E25CBB81-CAF2-4BAD-A016-19E1DBE05D92}" srcOrd="0" destOrd="0" presId="urn:microsoft.com/office/officeart/2005/8/layout/cycle3"/>
    <dgm:cxn modelId="{CD5A138E-743D-4F5C-BEE7-94B570330CDC}" srcId="{D04DFA32-0C83-4EDC-AE82-CBD647A7A6F9}" destId="{1D6D0E2E-9ED2-4EA0-92C2-2841703CF74C}" srcOrd="2" destOrd="0" parTransId="{3E9C42E7-74F3-4524-9DCB-46CE4B658E00}" sibTransId="{CE8D7645-6F8F-4230-A0EA-D611E6AB131A}"/>
    <dgm:cxn modelId="{0B22EF8E-E90C-4EE0-BD5A-43ED95AB52CD}" type="presOf" srcId="{5393C557-495A-46A0-B6B6-301CCD3600F6}" destId="{EAF30ACA-40D9-4A7C-A552-45D13F6149A7}" srcOrd="0" destOrd="0" presId="urn:microsoft.com/office/officeart/2005/8/layout/cycle3"/>
    <dgm:cxn modelId="{55220691-DA92-405C-BC02-78347B19212E}" srcId="{D04DFA32-0C83-4EDC-AE82-CBD647A7A6F9}" destId="{9E7AEE7E-EBEA-4CF1-9D75-A90612C68890}" srcOrd="5" destOrd="0" parTransId="{1E7CC3B9-D698-4624-A4C9-4ACD374D2292}" sibTransId="{82BD9BAF-BC9D-49CB-96C3-A9C8FA46A215}"/>
    <dgm:cxn modelId="{EBD38C96-9B8B-4A42-AF33-CB2ACF2CE909}" type="presOf" srcId="{9E7AEE7E-EBEA-4CF1-9D75-A90612C68890}" destId="{17C068AB-FB87-4F5B-9168-B804137E14AF}" srcOrd="0" destOrd="0" presId="urn:microsoft.com/office/officeart/2005/8/layout/cycle3"/>
    <dgm:cxn modelId="{F03E65AC-07BE-4ED0-A849-11BC4BF89A75}" srcId="{D04DFA32-0C83-4EDC-AE82-CBD647A7A6F9}" destId="{5393C557-495A-46A0-B6B6-301CCD3600F6}" srcOrd="4" destOrd="0" parTransId="{5F46AE36-33ED-4BB2-8D28-983CD48462BD}" sibTransId="{B7EC1F9E-D3FD-436A-A633-3F778D2C241C}"/>
    <dgm:cxn modelId="{D36F18BD-CBBD-40B1-8D1A-264170D642BD}" type="presOf" srcId="{9E7FAC20-1AEB-438C-8988-CC2A3EFE935C}" destId="{EDEA1361-AF02-4078-8560-6F3D6CD7824E}" srcOrd="0" destOrd="0" presId="urn:microsoft.com/office/officeart/2005/8/layout/cycle3"/>
    <dgm:cxn modelId="{6BC527C1-D7C7-4C41-A457-7E04430404DA}" type="presOf" srcId="{1D6D0E2E-9ED2-4EA0-92C2-2841703CF74C}" destId="{FF0B0544-03D5-4DE0-B70F-0E60DD1D9852}" srcOrd="0" destOrd="0" presId="urn:microsoft.com/office/officeart/2005/8/layout/cycle3"/>
    <dgm:cxn modelId="{96CF9BE0-9588-4EEF-8997-12C1E22CB106}" srcId="{D04DFA32-0C83-4EDC-AE82-CBD647A7A6F9}" destId="{88E38D4A-1E7E-4FD4-9D51-0441E66DFF36}" srcOrd="0" destOrd="0" parTransId="{D25C55E8-E5AC-404E-AD05-FCB9049CA297}" sibTransId="{67BC3DB3-B29F-4E6B-8E70-86DCE35C38EF}"/>
    <dgm:cxn modelId="{BB988EE1-0085-49FE-A765-458B9C032992}" type="presOf" srcId="{DAD8E3F3-EA9E-4B97-AFA4-A0B02D40E319}" destId="{5EE95916-5DE0-4E34-BEA2-85D2922FC8AA}" srcOrd="0" destOrd="0" presId="urn:microsoft.com/office/officeart/2005/8/layout/cycle3"/>
    <dgm:cxn modelId="{0C614BEF-6B39-48A5-B800-2CBB646AB3FE}" type="presOf" srcId="{D04DFA32-0C83-4EDC-AE82-CBD647A7A6F9}" destId="{33530F3B-976A-4BD0-BAF0-84B25E059686}" srcOrd="0" destOrd="0" presId="urn:microsoft.com/office/officeart/2005/8/layout/cycle3"/>
    <dgm:cxn modelId="{578B6BFB-280F-4153-B3D0-E1681FD20A60}" srcId="{D04DFA32-0C83-4EDC-AE82-CBD647A7A6F9}" destId="{9E7FAC20-1AEB-438C-8988-CC2A3EFE935C}" srcOrd="1" destOrd="0" parTransId="{34D3A570-4C80-4992-B160-CED34AF3797F}" sibTransId="{C5BBBC52-5280-4FF5-8D72-4119AE506B74}"/>
    <dgm:cxn modelId="{F064DBBC-E25C-473B-8A09-3359B8133225}" type="presParOf" srcId="{33530F3B-976A-4BD0-BAF0-84B25E059686}" destId="{D74BFA6D-2BEF-4931-9A98-B422736C5743}" srcOrd="0" destOrd="0" presId="urn:microsoft.com/office/officeart/2005/8/layout/cycle3"/>
    <dgm:cxn modelId="{08023B85-2BAF-4351-812B-85A8C83BC458}" type="presParOf" srcId="{D74BFA6D-2BEF-4931-9A98-B422736C5743}" destId="{E25CBB81-CAF2-4BAD-A016-19E1DBE05D92}" srcOrd="0" destOrd="0" presId="urn:microsoft.com/office/officeart/2005/8/layout/cycle3"/>
    <dgm:cxn modelId="{3AED4816-A162-4DF8-AF37-0847B6BE4BE5}" type="presParOf" srcId="{D74BFA6D-2BEF-4931-9A98-B422736C5743}" destId="{EF07AD60-D15F-4973-ADA0-8B9D5FA77ABE}" srcOrd="1" destOrd="0" presId="urn:microsoft.com/office/officeart/2005/8/layout/cycle3"/>
    <dgm:cxn modelId="{FD3B97ED-25D6-4E1B-9D59-7A8189808602}" type="presParOf" srcId="{D74BFA6D-2BEF-4931-9A98-B422736C5743}" destId="{EDEA1361-AF02-4078-8560-6F3D6CD7824E}" srcOrd="2" destOrd="0" presId="urn:microsoft.com/office/officeart/2005/8/layout/cycle3"/>
    <dgm:cxn modelId="{045FAD83-661F-4E63-A9D2-D008E7DA7BF2}" type="presParOf" srcId="{D74BFA6D-2BEF-4931-9A98-B422736C5743}" destId="{FF0B0544-03D5-4DE0-B70F-0E60DD1D9852}" srcOrd="3" destOrd="0" presId="urn:microsoft.com/office/officeart/2005/8/layout/cycle3"/>
    <dgm:cxn modelId="{9BE91F9F-416F-4A4D-953A-56D58A477690}" type="presParOf" srcId="{D74BFA6D-2BEF-4931-9A98-B422736C5743}" destId="{5EE95916-5DE0-4E34-BEA2-85D2922FC8AA}" srcOrd="4" destOrd="0" presId="urn:microsoft.com/office/officeart/2005/8/layout/cycle3"/>
    <dgm:cxn modelId="{7795D9D3-1469-48E1-BFE2-63C5DA5D1BEC}" type="presParOf" srcId="{D74BFA6D-2BEF-4931-9A98-B422736C5743}" destId="{EAF30ACA-40D9-4A7C-A552-45D13F6149A7}" srcOrd="5" destOrd="0" presId="urn:microsoft.com/office/officeart/2005/8/layout/cycle3"/>
    <dgm:cxn modelId="{1C6728D8-DA5E-44DC-9D71-61BF02B8CF1D}" type="presParOf" srcId="{D74BFA6D-2BEF-4931-9A98-B422736C5743}" destId="{17C068AB-FB87-4F5B-9168-B804137E14AF}" srcOrd="6" destOrd="0" presId="urn:microsoft.com/office/officeart/2005/8/layout/cycle3"/>
    <dgm:cxn modelId="{F3751B77-064F-49C8-906B-6BE551DCC45A}" type="presParOf" srcId="{D74BFA6D-2BEF-4931-9A98-B422736C5743}" destId="{899DA355-7D52-4AFB-A34A-BFEAA9CFB93B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07AD60-D15F-4973-ADA0-8B9D5FA77ABE}">
      <dsp:nvSpPr>
        <dsp:cNvPr id="0" name=""/>
        <dsp:cNvSpPr/>
      </dsp:nvSpPr>
      <dsp:spPr>
        <a:xfrm>
          <a:off x="990547" y="-47499"/>
          <a:ext cx="8098472" cy="8098472"/>
        </a:xfrm>
        <a:prstGeom prst="circularArrow">
          <a:avLst>
            <a:gd name="adj1" fmla="val 5544"/>
            <a:gd name="adj2" fmla="val 330680"/>
            <a:gd name="adj3" fmla="val 14486252"/>
            <a:gd name="adj4" fmla="val 16967134"/>
            <a:gd name="adj5" fmla="val 5757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5CBB81-CAF2-4BAD-A016-19E1DBE05D92}">
      <dsp:nvSpPr>
        <dsp:cNvPr id="0" name=""/>
        <dsp:cNvSpPr/>
      </dsp:nvSpPr>
      <dsp:spPr>
        <a:xfrm>
          <a:off x="3752768" y="5093"/>
          <a:ext cx="2574030" cy="128701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Управления социальной защиты населения, опеки и попечительства</a:t>
          </a:r>
        </a:p>
      </dsp:txBody>
      <dsp:txXfrm>
        <a:off x="3815595" y="67920"/>
        <a:ext cx="2448376" cy="1161361"/>
      </dsp:txXfrm>
    </dsp:sp>
    <dsp:sp modelId="{EDEA1361-AF02-4078-8560-6F3D6CD7824E}">
      <dsp:nvSpPr>
        <dsp:cNvPr id="0" name=""/>
        <dsp:cNvSpPr/>
      </dsp:nvSpPr>
      <dsp:spPr>
        <a:xfrm>
          <a:off x="6452828" y="1305373"/>
          <a:ext cx="2574030" cy="1287015"/>
        </a:xfrm>
        <a:prstGeom prst="roundRect">
          <a:avLst/>
        </a:prstGeom>
        <a:solidFill>
          <a:schemeClr val="accent4">
            <a:hueOff val="1633482"/>
            <a:satOff val="-6796"/>
            <a:lumOff val="160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Субъекты системы профилактики по месту жительства семей</a:t>
          </a:r>
        </a:p>
      </dsp:txBody>
      <dsp:txXfrm>
        <a:off x="6515655" y="1368200"/>
        <a:ext cx="2448376" cy="1161361"/>
      </dsp:txXfrm>
    </dsp:sp>
    <dsp:sp modelId="{FF0B0544-03D5-4DE0-B70F-0E60DD1D9852}">
      <dsp:nvSpPr>
        <dsp:cNvPr id="0" name=""/>
        <dsp:cNvSpPr/>
      </dsp:nvSpPr>
      <dsp:spPr>
        <a:xfrm>
          <a:off x="7119688" y="4227077"/>
          <a:ext cx="2574030" cy="1287015"/>
        </a:xfrm>
        <a:prstGeom prst="roundRect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Комиссии по делам несовершеннолетних и защите их прав</a:t>
          </a:r>
        </a:p>
      </dsp:txBody>
      <dsp:txXfrm>
        <a:off x="7182515" y="4289904"/>
        <a:ext cx="2448376" cy="1161361"/>
      </dsp:txXfrm>
    </dsp:sp>
    <dsp:sp modelId="{5EE95916-5DE0-4E34-BEA2-85D2922FC8AA}">
      <dsp:nvSpPr>
        <dsp:cNvPr id="0" name=""/>
        <dsp:cNvSpPr/>
      </dsp:nvSpPr>
      <dsp:spPr>
        <a:xfrm>
          <a:off x="5251188" y="6570101"/>
          <a:ext cx="2574030" cy="1287015"/>
        </a:xfrm>
        <a:prstGeom prst="round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БУ «Пионерская районная больница»</a:t>
          </a:r>
        </a:p>
      </dsp:txBody>
      <dsp:txXfrm>
        <a:off x="5314015" y="6632928"/>
        <a:ext cx="2448376" cy="1161361"/>
      </dsp:txXfrm>
    </dsp:sp>
    <dsp:sp modelId="{EAF30ACA-40D9-4A7C-A552-45D13F6149A7}">
      <dsp:nvSpPr>
        <dsp:cNvPr id="0" name=""/>
        <dsp:cNvSpPr/>
      </dsp:nvSpPr>
      <dsp:spPr>
        <a:xfrm>
          <a:off x="2254348" y="6570101"/>
          <a:ext cx="2574030" cy="1287015"/>
        </a:xfrm>
        <a:prstGeom prst="roundRect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u="none" kern="12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rPr>
            <a:t>БУ «Советская психоневрологическая больница»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17175" y="6632928"/>
        <a:ext cx="2448376" cy="1161361"/>
      </dsp:txXfrm>
    </dsp:sp>
    <dsp:sp modelId="{17C068AB-FB87-4F5B-9168-B804137E14AF}">
      <dsp:nvSpPr>
        <dsp:cNvPr id="0" name=""/>
        <dsp:cNvSpPr/>
      </dsp:nvSpPr>
      <dsp:spPr>
        <a:xfrm>
          <a:off x="385848" y="4227077"/>
          <a:ext cx="2574030" cy="1287015"/>
        </a:xfrm>
        <a:prstGeom prst="roundRect">
          <a:avLst/>
        </a:prstGeom>
        <a:solidFill>
          <a:schemeClr val="accent4">
            <a:hueOff val="8167408"/>
            <a:satOff val="-33981"/>
            <a:lumOff val="800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МАОУ СОШ п. Таёжный</a:t>
          </a:r>
          <a:b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д/с  «Росинка» </a:t>
          </a:r>
        </a:p>
      </dsp:txBody>
      <dsp:txXfrm>
        <a:off x="448675" y="4289904"/>
        <a:ext cx="2448376" cy="1161361"/>
      </dsp:txXfrm>
    </dsp:sp>
    <dsp:sp modelId="{899DA355-7D52-4AFB-A34A-BFEAA9CFB93B}">
      <dsp:nvSpPr>
        <dsp:cNvPr id="0" name=""/>
        <dsp:cNvSpPr/>
      </dsp:nvSpPr>
      <dsp:spPr>
        <a:xfrm>
          <a:off x="1052708" y="1305373"/>
          <a:ext cx="2574030" cy="1287015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Территориальный центр занятости населения по Советскому району</a:t>
          </a:r>
        </a:p>
      </dsp:txBody>
      <dsp:txXfrm>
        <a:off x="1115535" y="1368200"/>
        <a:ext cx="2448376" cy="11613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8317" cy="341871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1019" y="1"/>
            <a:ext cx="4308317" cy="341871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872FD5D0-D76A-4F92-B200-3FF3B7ABFAB9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6450" y="850900"/>
            <a:ext cx="3248025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617" y="3277188"/>
            <a:ext cx="7953693" cy="2680901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66918"/>
            <a:ext cx="4308317" cy="341870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1019" y="6466918"/>
            <a:ext cx="4308317" cy="341870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1ED220F4-7984-4D31-8FF3-F31775771A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704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133951" y="1749794"/>
            <a:ext cx="12851448" cy="3722335"/>
          </a:xfrm>
        </p:spPr>
        <p:txBody>
          <a:bodyPr anchor="b"/>
          <a:lstStyle>
            <a:lvl1pPr algn="ctr">
              <a:defRPr sz="93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50"/>
            </a:lvl1pPr>
            <a:lvl2pPr marL="712775" indent="0" algn="ctr">
              <a:buNone/>
              <a:defRPr sz="3100"/>
            </a:lvl2pPr>
            <a:lvl3pPr marL="1425550" indent="0" algn="ctr">
              <a:buNone/>
              <a:defRPr sz="2800"/>
            </a:lvl3pPr>
            <a:lvl4pPr marL="2138324" indent="0" algn="ctr">
              <a:buNone/>
              <a:defRPr sz="2500"/>
            </a:lvl4pPr>
            <a:lvl5pPr marL="2851099" indent="0" algn="ctr">
              <a:buNone/>
              <a:defRPr sz="2500"/>
            </a:lvl5pPr>
            <a:lvl6pPr marL="3563874" indent="0" algn="ctr">
              <a:buNone/>
              <a:defRPr sz="2500"/>
            </a:lvl6pPr>
            <a:lvl7pPr marL="4276649" indent="0" algn="ctr">
              <a:buNone/>
              <a:defRPr sz="2500"/>
            </a:lvl7pPr>
            <a:lvl8pPr marL="4989424" indent="0" algn="ctr">
              <a:buNone/>
              <a:defRPr sz="2500"/>
            </a:lvl8pPr>
            <a:lvl9pPr marL="5702198" indent="0" algn="ctr">
              <a:buNone/>
              <a:defRPr sz="25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10819786" y="569240"/>
            <a:ext cx="3260110" cy="9060817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039456" y="569240"/>
            <a:ext cx="9591338" cy="9060817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50">
                <a:solidFill>
                  <a:schemeClr val="tx1"/>
                </a:solidFill>
              </a:defRPr>
            </a:lvl1pPr>
            <a:lvl2pPr marL="712775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1039455" y="2846200"/>
            <a:ext cx="6425724" cy="6783857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7654171" y="2846200"/>
            <a:ext cx="6425724" cy="6783857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41425" y="569242"/>
            <a:ext cx="13040439" cy="206659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50" b="1"/>
            </a:lvl1pPr>
            <a:lvl2pPr marL="712775" indent="0">
              <a:buNone/>
              <a:defRPr sz="3100" b="1"/>
            </a:lvl2pPr>
            <a:lvl3pPr marL="1425550" indent="0">
              <a:buNone/>
              <a:defRPr sz="2800" b="1"/>
            </a:lvl3pPr>
            <a:lvl4pPr marL="2138324" indent="0">
              <a:buNone/>
              <a:defRPr sz="2500" b="1"/>
            </a:lvl4pPr>
            <a:lvl5pPr marL="2851099" indent="0">
              <a:buNone/>
              <a:defRPr sz="2500" b="1"/>
            </a:lvl5pPr>
            <a:lvl6pPr marL="3563874" indent="0">
              <a:buNone/>
              <a:defRPr sz="2500" b="1"/>
            </a:lvl6pPr>
            <a:lvl7pPr marL="4276649" indent="0">
              <a:buNone/>
              <a:defRPr sz="2500" b="1"/>
            </a:lvl7pPr>
            <a:lvl8pPr marL="4989424" indent="0">
              <a:buNone/>
              <a:defRPr sz="2500" b="1"/>
            </a:lvl8pPr>
            <a:lvl9pPr marL="5702198" indent="0">
              <a:buNone/>
              <a:defRPr sz="25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041426" y="3905482"/>
            <a:ext cx="6396193" cy="5744375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50" b="1"/>
            </a:lvl1pPr>
            <a:lvl2pPr marL="712775" indent="0">
              <a:buNone/>
              <a:defRPr sz="3100" b="1"/>
            </a:lvl2pPr>
            <a:lvl3pPr marL="1425550" indent="0">
              <a:buNone/>
              <a:defRPr sz="2800" b="1"/>
            </a:lvl3pPr>
            <a:lvl4pPr marL="2138324" indent="0">
              <a:buNone/>
              <a:defRPr sz="2500" b="1"/>
            </a:lvl4pPr>
            <a:lvl5pPr marL="2851099" indent="0">
              <a:buNone/>
              <a:defRPr sz="2500" b="1"/>
            </a:lvl5pPr>
            <a:lvl6pPr marL="3563874" indent="0">
              <a:buNone/>
              <a:defRPr sz="2500" b="1"/>
            </a:lvl6pPr>
            <a:lvl7pPr marL="4276649" indent="0">
              <a:buNone/>
              <a:defRPr sz="2500" b="1"/>
            </a:lvl7pPr>
            <a:lvl8pPr marL="4989424" indent="0">
              <a:buNone/>
              <a:defRPr sz="2500" b="1"/>
            </a:lvl8pPr>
            <a:lvl9pPr marL="5702198" indent="0">
              <a:buNone/>
              <a:defRPr sz="25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7654172" y="3905482"/>
            <a:ext cx="6427693" cy="5744375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41425" y="712788"/>
            <a:ext cx="4876384" cy="2494756"/>
          </a:xfrm>
        </p:spPr>
        <p:txBody>
          <a:bodyPr anchor="b"/>
          <a:lstStyle>
            <a:lvl1pPr>
              <a:defRPr sz="5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427693" y="1539425"/>
            <a:ext cx="7654171" cy="7598117"/>
          </a:xfrm>
        </p:spPr>
        <p:txBody>
          <a:bodyPr/>
          <a:lstStyle>
            <a:lvl1pPr>
              <a:defRPr sz="5000"/>
            </a:lvl1pPr>
            <a:lvl2pPr>
              <a:defRPr sz="4350"/>
            </a:lvl2pPr>
            <a:lvl3pPr>
              <a:defRPr sz="375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500"/>
            </a:lvl1pPr>
            <a:lvl2pPr marL="712775" indent="0">
              <a:buNone/>
              <a:defRPr sz="2200"/>
            </a:lvl2pPr>
            <a:lvl3pPr marL="1425550" indent="0">
              <a:buNone/>
              <a:defRPr sz="1850"/>
            </a:lvl3pPr>
            <a:lvl4pPr marL="2138324" indent="0">
              <a:buNone/>
              <a:defRPr sz="1550"/>
            </a:lvl4pPr>
            <a:lvl5pPr marL="2851099" indent="0">
              <a:buNone/>
              <a:defRPr sz="1550"/>
            </a:lvl5pPr>
            <a:lvl6pPr marL="3563874" indent="0">
              <a:buNone/>
              <a:defRPr sz="1550"/>
            </a:lvl6pPr>
            <a:lvl7pPr marL="4276649" indent="0">
              <a:buNone/>
              <a:defRPr sz="1550"/>
            </a:lvl7pPr>
            <a:lvl8pPr marL="4989424" indent="0">
              <a:buNone/>
              <a:defRPr sz="1550"/>
            </a:lvl8pPr>
            <a:lvl9pPr marL="5702198" indent="0">
              <a:buNone/>
              <a:defRPr sz="15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41425" y="712788"/>
            <a:ext cx="4876384" cy="2494756"/>
          </a:xfrm>
        </p:spPr>
        <p:txBody>
          <a:bodyPr anchor="b"/>
          <a:lstStyle>
            <a:lvl1pPr>
              <a:defRPr sz="5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5000"/>
            </a:lvl1pPr>
            <a:lvl2pPr marL="712775" indent="0">
              <a:buNone/>
              <a:defRPr sz="4350"/>
            </a:lvl2pPr>
            <a:lvl3pPr marL="1425550" indent="0">
              <a:buNone/>
              <a:defRPr sz="3750"/>
            </a:lvl3pPr>
            <a:lvl4pPr marL="2138324" indent="0">
              <a:buNone/>
              <a:defRPr sz="3100"/>
            </a:lvl4pPr>
            <a:lvl5pPr marL="2851099" indent="0">
              <a:buNone/>
              <a:defRPr sz="3100"/>
            </a:lvl5pPr>
            <a:lvl6pPr marL="3563874" indent="0">
              <a:buNone/>
              <a:defRPr sz="3100"/>
            </a:lvl6pPr>
            <a:lvl7pPr marL="4276649" indent="0">
              <a:buNone/>
              <a:defRPr sz="3100"/>
            </a:lvl7pPr>
            <a:lvl8pPr marL="4989424" indent="0">
              <a:buNone/>
              <a:defRPr sz="3100"/>
            </a:lvl8pPr>
            <a:lvl9pPr marL="5702198" indent="0">
              <a:buNone/>
              <a:defRPr sz="31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500"/>
            </a:lvl1pPr>
            <a:lvl2pPr marL="712775" indent="0">
              <a:buNone/>
              <a:defRPr sz="2200"/>
            </a:lvl2pPr>
            <a:lvl3pPr marL="1425550" indent="0">
              <a:buNone/>
              <a:defRPr sz="1850"/>
            </a:lvl3pPr>
            <a:lvl4pPr marL="2138324" indent="0">
              <a:buNone/>
              <a:defRPr sz="1550"/>
            </a:lvl4pPr>
            <a:lvl5pPr marL="2851099" indent="0">
              <a:buNone/>
              <a:defRPr sz="1550"/>
            </a:lvl5pPr>
            <a:lvl6pPr marL="3563874" indent="0">
              <a:buNone/>
              <a:defRPr sz="1550"/>
            </a:lvl6pPr>
            <a:lvl7pPr marL="4276649" indent="0">
              <a:buNone/>
              <a:defRPr sz="1550"/>
            </a:lvl7pPr>
            <a:lvl8pPr marL="4989424" indent="0">
              <a:buNone/>
              <a:defRPr sz="1550"/>
            </a:lvl8pPr>
            <a:lvl9pPr marL="5702198" indent="0">
              <a:buNone/>
              <a:defRPr sz="15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6CD1075-82BD-4CEB-8212-F4913D1F4A34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1425550">
        <a:lnSpc>
          <a:spcPct val="90000"/>
        </a:lnSpc>
        <a:spcBef>
          <a:spcPts val="0"/>
        </a:spcBef>
        <a:buNone/>
        <a:defRPr sz="68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>
        <a:lnSpc>
          <a:spcPct val="90000"/>
        </a:lnSpc>
        <a:spcBef>
          <a:spcPts val="1559"/>
        </a:spcBef>
        <a:buFont typeface="Arial"/>
        <a:buChar char="•"/>
        <a:defRPr sz="435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375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31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3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8.png"/><Relationship Id="rId7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8.png"/><Relationship Id="rId7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9490266" name="TextBox 2"/>
          <p:cNvSpPr txBox="1"/>
          <p:nvPr/>
        </p:nvSpPr>
        <p:spPr bwMode="auto">
          <a:xfrm>
            <a:off x="1909482" y="3989435"/>
            <a:ext cx="11487119" cy="378565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bg1"/>
                </a:solidFill>
                <a:latin typeface="Arial"/>
              </a:defRPr>
            </a:lvl1pPr>
          </a:lstStyle>
          <a:p>
            <a:pPr>
              <a:defRPr/>
            </a:pPr>
            <a:r>
              <a:rPr lang="ru-RU" sz="4800" dirty="0"/>
              <a:t>Семейная реабилитация в условиях совместного проживания: подходы </a:t>
            </a:r>
          </a:p>
          <a:p>
            <a:pPr>
              <a:defRPr/>
            </a:pPr>
            <a:r>
              <a:rPr lang="ru-RU" sz="4800" dirty="0"/>
              <a:t>к работе с семьями в кризисе, включая случаи зависимого поведения родителей</a:t>
            </a:r>
            <a:endParaRPr sz="4800" dirty="0"/>
          </a:p>
        </p:txBody>
      </p:sp>
      <p:grpSp>
        <p:nvGrpSpPr>
          <p:cNvPr id="592828714" name="Группа 6"/>
          <p:cNvGrpSpPr/>
          <p:nvPr/>
        </p:nvGrpSpPr>
        <p:grpSpPr bwMode="auto">
          <a:xfrm>
            <a:off x="618978" y="1012425"/>
            <a:ext cx="5036234" cy="1100901"/>
            <a:chOff x="9892148" y="-723940"/>
            <a:chExt cx="5036234" cy="1100901"/>
          </a:xfrm>
        </p:grpSpPr>
        <p:pic>
          <p:nvPicPr>
            <p:cNvPr id="1920040439" name="Picture 5" descr="C:\Users\KolesnikovaDR\Documents\картинки рабочие\сжатый размер.png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9892148" y="-723940"/>
              <a:ext cx="1097280" cy="1100901"/>
            </a:xfrm>
            <a:prstGeom prst="rect">
              <a:avLst/>
            </a:prstGeom>
            <a:noFill/>
          </p:spPr>
        </p:pic>
        <p:sp>
          <p:nvSpPr>
            <p:cNvPr id="286539489" name="Заголовок 1"/>
            <p:cNvSpPr txBox="1"/>
            <p:nvPr/>
          </p:nvSpPr>
          <p:spPr bwMode="auto">
            <a:xfrm>
              <a:off x="10989428" y="-592780"/>
              <a:ext cx="3938954" cy="838582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ДЕПАРТАМЕНТ СОЦИАЛЬНОГО РАЗВИТИЯ </a:t>
              </a:r>
              <a:b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</a:br>
              <a: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ХАНТЫ-МАНСИЙСКОГО </a:t>
              </a:r>
              <a:endParaRPr dirty="0"/>
            </a:p>
            <a:p>
              <a:pPr algn="l">
                <a:defRPr/>
              </a:pPr>
              <a: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АВТОНОМНОГО ОКРУГА – ЮГРЫ</a:t>
              </a:r>
              <a:endParaRPr dirty="0"/>
            </a:p>
          </p:txBody>
        </p:sp>
      </p:grpSp>
      <p:sp>
        <p:nvSpPr>
          <p:cNvPr id="418599623" name="TextBox 2"/>
          <p:cNvSpPr txBox="1"/>
          <p:nvPr/>
        </p:nvSpPr>
        <p:spPr bwMode="auto">
          <a:xfrm>
            <a:off x="4366978" y="9372373"/>
            <a:ext cx="10242252" cy="12464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bg1"/>
                </a:solidFill>
                <a:latin typeface="Arial"/>
              </a:defRPr>
            </a:lvl1pPr>
          </a:lstStyle>
          <a:p>
            <a:pPr algn="r">
              <a:defRPr/>
            </a:pPr>
            <a:r>
              <a:rPr lang="ru-RU" sz="2500" i="1" dirty="0"/>
              <a:t>Татьяна Анатольевна Емелина, </a:t>
            </a:r>
          </a:p>
          <a:p>
            <a:pPr algn="r">
              <a:defRPr/>
            </a:pPr>
            <a:r>
              <a:rPr lang="ru-RU" sz="2500" i="1" dirty="0"/>
              <a:t>директор БУ «Региональный семейный центр </a:t>
            </a:r>
          </a:p>
          <a:p>
            <a:pPr algn="r">
              <a:defRPr/>
            </a:pPr>
            <a:r>
              <a:rPr lang="ru-RU" sz="2500" i="1" dirty="0"/>
              <a:t>социального обслуживания» </a:t>
            </a:r>
            <a:endParaRPr sz="2500" i="1" dirty="0"/>
          </a:p>
        </p:txBody>
      </p:sp>
      <p:pic>
        <p:nvPicPr>
          <p:cNvPr id="2035527161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97176" y="840282"/>
            <a:ext cx="979714" cy="1445189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6752492" y="889865"/>
            <a:ext cx="7617394" cy="1208723"/>
            <a:chOff x="10613264" y="130995"/>
            <a:chExt cx="3631619" cy="576263"/>
          </a:xfrm>
        </p:grpSpPr>
        <p:sp>
          <p:nvSpPr>
            <p:cNvPr id="10" name="Заголовок 1"/>
            <p:cNvSpPr txBox="1"/>
            <p:nvPr/>
          </p:nvSpPr>
          <p:spPr bwMode="auto">
            <a:xfrm>
              <a:off x="10613264" y="130995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>
                <a:defRPr/>
              </a:pPr>
              <a: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</a:rPr>
                <a:t>БУ «РЕГИОНАЛЬНЫЙ СЕМЕЙНЫЙ  </a:t>
              </a:r>
            </a:p>
            <a:p>
              <a:pPr algn="r">
                <a:defRPr/>
              </a:pPr>
              <a: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</a:rPr>
                <a:t>ЦЕНТР СОЦИАЛЬНОГО ОБСЛУЖИВАНИЯ»</a:t>
              </a:r>
              <a:endParaRPr lang="ru-RU" sz="1600" b="1" dirty="0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3711835" y="174210"/>
              <a:ext cx="533048" cy="5330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63754" y="5253089"/>
            <a:ext cx="7957230" cy="3621677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221550" y="3362177"/>
            <a:ext cx="6405409" cy="7104185"/>
          </a:xfrm>
          <a:prstGeom prst="rect">
            <a:avLst/>
          </a:prstGeom>
          <a:solidFill>
            <a:srgbClr val="D8DAE1"/>
          </a:solidFill>
          <a:ln w="38100">
            <a:solidFill>
              <a:srgbClr val="354D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081854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2998548" y="10068381"/>
            <a:ext cx="2074667" cy="569239"/>
          </a:xfrm>
        </p:spPr>
        <p:txBody>
          <a:bodyPr/>
          <a:lstStyle/>
          <a:p>
            <a:pPr>
              <a:defRPr/>
            </a:pPr>
            <a:fld id="{D33049DF-2432-3B75-203D-F50D3116418D}" type="slidenum">
              <a:rPr lang="ru-RU">
                <a:solidFill>
                  <a:schemeClr val="bg1">
                    <a:lumMod val="50000"/>
                  </a:schemeClr>
                </a:solidFill>
              </a:rPr>
              <a:t>2</a:t>
            </a:fld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 bwMode="auto">
          <a:xfrm>
            <a:off x="0" y="62810"/>
            <a:ext cx="15136837" cy="76146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2000" b="1" dirty="0">
                <a:solidFill>
                  <a:schemeClr val="bg1"/>
                </a:solidFill>
                <a:latin typeface="Arial"/>
                <a:ea typeface="Arial Narrow"/>
              </a:rPr>
              <a:t>Проект «Территория успеха. </a:t>
            </a:r>
            <a:r>
              <a:rPr lang="ru-RU" sz="2000" b="1">
                <a:solidFill>
                  <a:schemeClr val="bg1"/>
                </a:solidFill>
                <a:latin typeface="Arial"/>
                <a:ea typeface="Arial Narrow"/>
              </a:rPr>
              <a:t>Вектор - СЕМЬЯ</a:t>
            </a:r>
            <a:r>
              <a:rPr lang="ru-RU" sz="2000" b="1" dirty="0">
                <a:solidFill>
                  <a:schemeClr val="bg1"/>
                </a:solidFill>
                <a:latin typeface="Arial"/>
                <a:ea typeface="Arial Narrow"/>
              </a:rPr>
              <a:t>»</a:t>
            </a:r>
            <a:endParaRPr lang="ru-RU" sz="2000" b="1" dirty="0">
              <a:solidFill>
                <a:schemeClr val="bg1"/>
              </a:solidFill>
              <a:latin typeface="Arial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848178"/>
              </p:ext>
            </p:extLst>
          </p:nvPr>
        </p:nvGraphicFramePr>
        <p:xfrm>
          <a:off x="8221551" y="1653063"/>
          <a:ext cx="6405408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2704">
                  <a:extLst>
                    <a:ext uri="{9D8B030D-6E8A-4147-A177-3AD203B41FA5}">
                      <a16:colId xmlns:a16="http://schemas.microsoft.com/office/drawing/2014/main" val="4250706189"/>
                    </a:ext>
                  </a:extLst>
                </a:gridCol>
                <a:gridCol w="3202704">
                  <a:extLst>
                    <a:ext uri="{9D8B030D-6E8A-4147-A177-3AD203B41FA5}">
                      <a16:colId xmlns:a16="http://schemas.microsoft.com/office/drawing/2014/main" val="12826246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14255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2025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2026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2119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14255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1 месяц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2 месяца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498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14255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3 семьи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2555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cap="none" spc="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13 семей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075959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2" r="49944"/>
          <a:stretch/>
        </p:blipFill>
        <p:spPr>
          <a:xfrm>
            <a:off x="13644563" y="3908143"/>
            <a:ext cx="985837" cy="655821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21550" y="3430842"/>
            <a:ext cx="63716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СОЦИАЛЬНЫЙ ПОРТРЕТ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373950" y="4023473"/>
            <a:ext cx="625301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Демография:</a:t>
            </a:r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Возраст: 28–40 лет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неполное среднее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Занятость: безработные (пособия, алименты)</a:t>
            </a:r>
            <a:endParaRPr lang="en-US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 жизни:</a:t>
            </a:r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Проживание одним днем (нет целей и планов)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Праздность, лень, социальная пассивность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алкоголя как норма</a:t>
            </a:r>
            <a:endParaRPr lang="en-US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Детско-родительские отношения:</a:t>
            </a:r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интереса к детям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находятся в роли </a:t>
            </a:r>
            <a:r>
              <a:rPr lang="ru-RU" sz="2000" b="1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созависимых</a:t>
            </a:r>
            <a:endParaRPr lang="ru-RU" sz="2000" b="1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Корень проблемы: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РОДОМ ИЗ ДЕТСТВА РОДИТЕЛЕЙ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Деструктивные модели поведения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(без вмешательства):</a:t>
            </a:r>
          </a:p>
          <a:p>
            <a:pPr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сценария следующим поколениям</a:t>
            </a:r>
          </a:p>
          <a:p>
            <a:pPr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Распад семьи и социальное сиротство детей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1653063"/>
            <a:ext cx="8120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РЕБЕНКА ЖИТЬ </a:t>
            </a:r>
          </a:p>
          <a:p>
            <a:pPr algn="ctr"/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ВОСПИТЫВАТЬСЯ В КРОВНОЙ СЕМЬЕ!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163754" y="2652750"/>
            <a:ext cx="7957230" cy="2510785"/>
            <a:chOff x="163754" y="3207543"/>
            <a:chExt cx="7957230" cy="2510785"/>
          </a:xfrm>
        </p:grpSpPr>
        <p:sp>
          <p:nvSpPr>
            <p:cNvPr id="38" name="TextBox 37"/>
            <p:cNvSpPr txBox="1"/>
            <p:nvPr/>
          </p:nvSpPr>
          <p:spPr>
            <a:xfrm>
              <a:off x="5650436" y="3834860"/>
              <a:ext cx="247054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800" b="1" dirty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СЕМЬЯ</a:t>
              </a:r>
            </a:p>
          </p:txBody>
        </p:sp>
        <p:grpSp>
          <p:nvGrpSpPr>
            <p:cNvPr id="20" name="Группа 19"/>
            <p:cNvGrpSpPr/>
            <p:nvPr/>
          </p:nvGrpSpPr>
          <p:grpSpPr>
            <a:xfrm>
              <a:off x="163754" y="3207543"/>
              <a:ext cx="5566971" cy="2510785"/>
              <a:chOff x="464234" y="6675418"/>
              <a:chExt cx="6330167" cy="2601754"/>
            </a:xfrm>
          </p:grpSpPr>
          <p:sp>
            <p:nvSpPr>
              <p:cNvPr id="15" name="Крест 14"/>
              <p:cNvSpPr/>
              <p:nvPr/>
            </p:nvSpPr>
            <p:spPr>
              <a:xfrm>
                <a:off x="2609830" y="7464253"/>
                <a:ext cx="768404" cy="722315"/>
              </a:xfrm>
              <a:prstGeom prst="plus">
                <a:avLst>
                  <a:gd name="adj" fmla="val 43518"/>
                </a:avLst>
              </a:prstGeom>
              <a:solidFill>
                <a:srgbClr val="FF0000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628156" y="6728271"/>
                <a:ext cx="1475084" cy="369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РОДИТЕЛЬ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987992" y="6675418"/>
                <a:ext cx="13115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РЕБЕНОК</a:t>
                </a:r>
              </a:p>
            </p:txBody>
          </p:sp>
          <p:sp>
            <p:nvSpPr>
              <p:cNvPr id="17" name="Не равно 16"/>
              <p:cNvSpPr/>
              <p:nvPr/>
            </p:nvSpPr>
            <p:spPr>
              <a:xfrm>
                <a:off x="5439714" y="7479739"/>
                <a:ext cx="1354687" cy="691344"/>
              </a:xfrm>
              <a:prstGeom prst="mathNotEqual">
                <a:avLst>
                  <a:gd name="adj1" fmla="val 13188"/>
                  <a:gd name="adj2" fmla="val 6600000"/>
                  <a:gd name="adj3" fmla="val 11760"/>
                </a:avLst>
              </a:prstGeom>
              <a:solidFill>
                <a:srgbClr val="FF0000"/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pic>
            <p:nvPicPr>
              <p:cNvPr id="18" name="Рисунок 17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7849" y="6933779"/>
                <a:ext cx="1591865" cy="1694566"/>
              </a:xfrm>
              <a:prstGeom prst="rect">
                <a:avLst/>
              </a:prstGeom>
            </p:spPr>
          </p:pic>
          <p:pic>
            <p:nvPicPr>
              <p:cNvPr id="19" name="Рисунок 18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5460" y="6978128"/>
                <a:ext cx="1591865" cy="1694566"/>
              </a:xfrm>
              <a:prstGeom prst="rect">
                <a:avLst/>
              </a:prstGeom>
            </p:spPr>
          </p:pic>
          <p:sp>
            <p:nvSpPr>
              <p:cNvPr id="41" name="TextBox 40"/>
              <p:cNvSpPr txBox="1"/>
              <p:nvPr/>
            </p:nvSpPr>
            <p:spPr>
              <a:xfrm>
                <a:off x="464234" y="8582425"/>
                <a:ext cx="180293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ЛЕЧЕБНЫЙ</a:t>
                </a:r>
                <a:b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ЦЕНТР</a:t>
                </a: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3167254" y="8630841"/>
                <a:ext cx="295305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РЕАБИЛИТАЦИОННЫЙ</a:t>
                </a:r>
                <a:b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ЦЕНТР</a:t>
                </a:r>
              </a:p>
            </p:txBody>
          </p:sp>
        </p:grpSp>
      </p:grpSp>
      <p:sp>
        <p:nvSpPr>
          <p:cNvPr id="21" name="Прямоугольник 20"/>
          <p:cNvSpPr/>
          <p:nvPr/>
        </p:nvSpPr>
        <p:spPr>
          <a:xfrm>
            <a:off x="219061" y="5364002"/>
            <a:ext cx="7712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проекта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воспитательного потенциала и функциональности семей, преодолевающих кризис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19061" y="6365125"/>
            <a:ext cx="56597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Целевая группа</a:t>
            </a:r>
            <a:r>
              <a:rPr lang="ru-RU" dirty="0">
                <a:latin typeface="Arial Narrow"/>
                <a:ea typeface="Times New Roman"/>
                <a:cs typeface="Arial Narrow"/>
              </a:rPr>
              <a:t>: 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семьи с детьми, находящиеся в кризисе, в том числе с различными видами зависимостей, где высокий риск социального и вторичного сиротства.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155560" y="7760217"/>
            <a:ext cx="56597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Уникальность</a:t>
            </a:r>
            <a:r>
              <a:rPr lang="ru-RU" dirty="0">
                <a:latin typeface="Arial Narrow"/>
                <a:ea typeface="Times New Roman"/>
                <a:cs typeface="Arial Narrow"/>
              </a:rPr>
              <a:t>: 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круглосуточное совместное проживание родителей и детей в условиях стационара. Минимизация травмы отрыва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93713" y="9626443"/>
            <a:ext cx="79572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Открытый конкурс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«Туда, где семья 3.0».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Благотворительный Фонд Елены и Геннадия Тимченко</a:t>
            </a: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240" y="8964320"/>
            <a:ext cx="734176" cy="734176"/>
          </a:xfrm>
          <a:prstGeom prst="rect">
            <a:avLst/>
          </a:prstGeom>
        </p:spPr>
      </p:pic>
      <p:grpSp>
        <p:nvGrpSpPr>
          <p:cNvPr id="56" name="Группа 55"/>
          <p:cNvGrpSpPr/>
          <p:nvPr/>
        </p:nvGrpSpPr>
        <p:grpSpPr bwMode="auto">
          <a:xfrm>
            <a:off x="219061" y="115865"/>
            <a:ext cx="3569342" cy="615186"/>
            <a:chOff x="11426818" y="107356"/>
            <a:chExt cx="3569342" cy="615186"/>
          </a:xfrm>
        </p:grpSpPr>
        <p:pic>
          <p:nvPicPr>
            <p:cNvPr id="58" name="Picture 5" descr="C:\Users\KolesnikovaDR\Documents\картинки рабочие\сжатый размер.png"/>
            <p:cNvPicPr>
              <a:picLocks noChangeAspect="1" noChangeArrowheads="1"/>
            </p:cNvPicPr>
            <p:nvPr/>
          </p:nvPicPr>
          <p:blipFill>
            <a:blip r:embed="rId6"/>
            <a:stretch/>
          </p:blipFill>
          <p:spPr bwMode="auto">
            <a:xfrm>
              <a:off x="11426818" y="164542"/>
              <a:ext cx="556164" cy="558000"/>
            </a:xfrm>
            <a:prstGeom prst="rect">
              <a:avLst/>
            </a:prstGeom>
            <a:noFill/>
          </p:spPr>
        </p:pic>
        <p:sp>
          <p:nvSpPr>
            <p:cNvPr id="65" name="Заголовок 1"/>
            <p:cNvSpPr txBox="1"/>
            <p:nvPr/>
          </p:nvSpPr>
          <p:spPr bwMode="auto">
            <a:xfrm>
              <a:off x="11970200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ДЕПАРТАМЕНТ СОЦИАЛЬНОГО РАЗВИТИЯ </a:t>
              </a:r>
              <a:b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</a:b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ХАНТЫ-МАНСИЙСКОГО АВТОНОМНОГО ОКРУГА – ЮГРЫ</a:t>
              </a:r>
              <a:endParaRPr dirty="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11434590" y="107356"/>
            <a:ext cx="3559008" cy="598743"/>
            <a:chOff x="11434590" y="107356"/>
            <a:chExt cx="3559008" cy="598743"/>
          </a:xfrm>
        </p:grpSpPr>
        <p:sp>
          <p:nvSpPr>
            <p:cNvPr id="63" name="Заголовок 1"/>
            <p:cNvSpPr txBox="1"/>
            <p:nvPr/>
          </p:nvSpPr>
          <p:spPr bwMode="auto">
            <a:xfrm>
              <a:off x="11967638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</a:rPr>
                <a:t>БУ «РЕГИОНАЛЬНЫЙ СЕМЕЙНЫЙ  ЦЕНТР СОЦИАЛЬНОГО ОБСЛУЖИВАНИЯ»</a:t>
              </a:r>
              <a:endParaRPr lang="ru-RU" dirty="0"/>
            </a:p>
          </p:txBody>
        </p:sp>
        <p:pic>
          <p:nvPicPr>
            <p:cNvPr id="66" name="Рисунок 65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434590" y="173051"/>
              <a:ext cx="533048" cy="5330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5919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12766" y="4431724"/>
            <a:ext cx="8180831" cy="5826471"/>
          </a:xfrm>
          <a:prstGeom prst="rect">
            <a:avLst/>
          </a:prstGeom>
          <a:solidFill>
            <a:srgbClr val="D8D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081854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2998548" y="10068381"/>
            <a:ext cx="2074667" cy="569239"/>
          </a:xfrm>
        </p:spPr>
        <p:txBody>
          <a:bodyPr/>
          <a:lstStyle/>
          <a:p>
            <a:pPr>
              <a:defRPr/>
            </a:pPr>
            <a:fld id="{D33049DF-2432-3B75-203D-F50D3116418D}" type="slidenum">
              <a:rPr lang="ru-RU">
                <a:solidFill>
                  <a:schemeClr val="tx1"/>
                </a:solidFill>
              </a:rPr>
              <a:t>3</a:t>
            </a:fld>
            <a:endParaRPr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 bwMode="auto">
          <a:xfrm>
            <a:off x="0" y="62810"/>
            <a:ext cx="15136837" cy="76146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2000" b="1" dirty="0">
                <a:solidFill>
                  <a:schemeClr val="bg1"/>
                </a:solidFill>
                <a:latin typeface="Arial"/>
                <a:ea typeface="Arial Narrow"/>
              </a:rPr>
              <a:t>Среда намеренных изменений </a:t>
            </a:r>
            <a:endParaRPr lang="ru-RU" sz="2000" b="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7" name="Скругленный прямоугольник 4"/>
          <p:cNvSpPr txBox="1"/>
          <p:nvPr/>
        </p:nvSpPr>
        <p:spPr>
          <a:xfrm>
            <a:off x="9258386" y="4470167"/>
            <a:ext cx="5507899" cy="982622"/>
          </a:xfrm>
          <a:prstGeom prst="rect">
            <a:avLst/>
          </a:prstGeom>
          <a:solidFill>
            <a:srgbClr val="FFB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dirty="0"/>
              <a:t>Этап «тишины»: адаптация, установление контакта</a:t>
            </a:r>
            <a:r>
              <a:rPr lang="ru-RU"/>
              <a:t>, правил</a:t>
            </a:r>
            <a:endParaRPr lang="ru-RU" dirty="0"/>
          </a:p>
        </p:txBody>
      </p:sp>
      <p:sp>
        <p:nvSpPr>
          <p:cNvPr id="30" name="Скругленный прямоугольник 4"/>
          <p:cNvSpPr txBox="1"/>
          <p:nvPr/>
        </p:nvSpPr>
        <p:spPr>
          <a:xfrm>
            <a:off x="9258386" y="5641278"/>
            <a:ext cx="5507899" cy="982622"/>
          </a:xfrm>
          <a:prstGeom prst="rect">
            <a:avLst/>
          </a:prstGeom>
          <a:solidFill>
            <a:srgbClr val="C5F51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>
            <a:defPPr>
              <a:defRPr lang="en-US"/>
            </a:defPPr>
            <a:lvl1pPr algn="ctr">
              <a:defRPr sz="2000" b="1"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dirty="0">
                <a:solidFill>
                  <a:schemeClr val="tx2"/>
                </a:solidFill>
              </a:rPr>
              <a:t>Осознание и подготовка: диагностика, реабилитационные цели  медицинская помощь, семейные советники</a:t>
            </a:r>
          </a:p>
        </p:txBody>
      </p:sp>
      <p:sp>
        <p:nvSpPr>
          <p:cNvPr id="33" name="Скругленный прямоугольник 4"/>
          <p:cNvSpPr txBox="1"/>
          <p:nvPr/>
        </p:nvSpPr>
        <p:spPr>
          <a:xfrm>
            <a:off x="9258385" y="6847793"/>
            <a:ext cx="5532315" cy="982622"/>
          </a:xfrm>
          <a:prstGeom prst="rect">
            <a:avLst/>
          </a:prstGeom>
          <a:solidFill>
            <a:srgbClr val="66ED2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>
            <a:defPPr>
              <a:defRPr lang="en-US"/>
            </a:defPPr>
            <a:lvl1pPr algn="ctr">
              <a:defRPr sz="2000" b="1"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dirty="0">
                <a:solidFill>
                  <a:schemeClr val="tx2"/>
                </a:solidFill>
              </a:rPr>
              <a:t>Этап действий: получение знаний, трудовая терапия, социальная активность, осмысленный досуг</a:t>
            </a:r>
          </a:p>
        </p:txBody>
      </p:sp>
      <p:sp>
        <p:nvSpPr>
          <p:cNvPr id="36" name="Скругленный прямоугольник 4"/>
          <p:cNvSpPr txBox="1"/>
          <p:nvPr/>
        </p:nvSpPr>
        <p:spPr>
          <a:xfrm>
            <a:off x="9263926" y="8003061"/>
            <a:ext cx="5526773" cy="982622"/>
          </a:xfrm>
          <a:prstGeom prst="rect">
            <a:avLst/>
          </a:prstGeom>
          <a:solidFill>
            <a:srgbClr val="30E74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>
            <a:defPPr>
              <a:defRPr lang="en-US"/>
            </a:defPPr>
            <a:lvl1pPr algn="ctr">
              <a:defRPr sz="2000" b="1"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Построение модели жизни семьи. Семейные сессии</a:t>
            </a:r>
          </a:p>
        </p:txBody>
      </p:sp>
      <p:sp>
        <p:nvSpPr>
          <p:cNvPr id="39" name="Скругленный прямоугольник 4"/>
          <p:cNvSpPr txBox="1"/>
          <p:nvPr/>
        </p:nvSpPr>
        <p:spPr>
          <a:xfrm>
            <a:off x="9263927" y="9207217"/>
            <a:ext cx="5526772" cy="982622"/>
          </a:xfrm>
          <a:prstGeom prst="rect">
            <a:avLst/>
          </a:prstGeom>
          <a:solidFill>
            <a:srgbClr val="3EDF9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>
            <a:defPPr>
              <a:defRPr lang="en-US"/>
            </a:defPPr>
            <a:lvl1pPr algn="ctr">
              <a:defRPr sz="2000" b="1"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dirty="0" err="1">
                <a:solidFill>
                  <a:schemeClr val="tx1"/>
                </a:solidFill>
              </a:rPr>
              <a:t>Постреабилитационное</a:t>
            </a:r>
            <a:r>
              <a:rPr lang="ru-RU" dirty="0">
                <a:solidFill>
                  <a:schemeClr val="tx1"/>
                </a:solidFill>
              </a:rPr>
              <a:t> сопровождение </a:t>
            </a:r>
          </a:p>
        </p:txBody>
      </p:sp>
      <p:grpSp>
        <p:nvGrpSpPr>
          <p:cNvPr id="40" name="Группа 39"/>
          <p:cNvGrpSpPr/>
          <p:nvPr/>
        </p:nvGrpSpPr>
        <p:grpSpPr>
          <a:xfrm flipH="1">
            <a:off x="346134" y="4362819"/>
            <a:ext cx="7891006" cy="5895377"/>
            <a:chOff x="5370288" y="4551388"/>
            <a:chExt cx="9702927" cy="589537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002060"/>
              </a:gs>
            </a:gsLst>
            <a:lin ang="10800000" scaled="1"/>
            <a:tileRect/>
          </a:gradFill>
        </p:grpSpPr>
        <p:sp>
          <p:nvSpPr>
            <p:cNvPr id="41" name="Прямоугольный треугольник 40"/>
            <p:cNvSpPr/>
            <p:nvPr/>
          </p:nvSpPr>
          <p:spPr>
            <a:xfrm>
              <a:off x="6807953" y="4551388"/>
              <a:ext cx="8265262" cy="5895377"/>
            </a:xfrm>
            <a:prstGeom prst="rtTriangle">
              <a:avLst/>
            </a:prstGeom>
            <a:solidFill>
              <a:srgbClr val="D8DA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58" name="Скругленный прямоугольник 4"/>
            <p:cNvSpPr txBox="1"/>
            <p:nvPr/>
          </p:nvSpPr>
          <p:spPr>
            <a:xfrm>
              <a:off x="5370288" y="4624474"/>
              <a:ext cx="5067956" cy="982622"/>
            </a:xfrm>
            <a:prstGeom prst="rect">
              <a:avLst/>
            </a:prstGeom>
            <a:gradFill flip="none" rotWithShape="1">
              <a:gsLst>
                <a:gs pos="46000">
                  <a:srgbClr val="00B050"/>
                </a:gs>
                <a:gs pos="10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>
              <a:defPPr>
                <a:defRPr lang="en-US"/>
              </a:defPPr>
              <a:lvl1pPr algn="ctr">
                <a:defRPr sz="2800" b="1">
                  <a:latin typeface="Times New Roman" panose="02020603050405020304" pitchFamily="18" charset="0"/>
                  <a:ea typeface="Times New Roman" panose="02020603050405020304" pitchFamily="18" charset="0"/>
                </a:defRPr>
              </a:lvl1pPr>
            </a:lstStyle>
            <a:p>
              <a:r>
                <a:rPr lang="ru-RU" sz="2000" dirty="0">
                  <a:solidFill>
                    <a:schemeClr val="bg1"/>
                  </a:solidFill>
                </a:rPr>
                <a:t>Модель жизни: быт, коммуникация, ответственность</a:t>
              </a:r>
            </a:p>
          </p:txBody>
        </p:sp>
        <p:sp>
          <p:nvSpPr>
            <p:cNvPr id="55" name="Скругленный прямоугольник 4"/>
            <p:cNvSpPr txBox="1"/>
            <p:nvPr/>
          </p:nvSpPr>
          <p:spPr>
            <a:xfrm>
              <a:off x="6089121" y="5801359"/>
              <a:ext cx="5078236" cy="982622"/>
            </a:xfrm>
            <a:prstGeom prst="rect">
              <a:avLst/>
            </a:prstGeom>
            <a:gradFill flip="none" rotWithShape="1">
              <a:gsLst>
                <a:gs pos="46000">
                  <a:srgbClr val="00B050"/>
                </a:gs>
                <a:gs pos="10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defRPr>
              </a:lvl1pPr>
            </a:lstStyle>
            <a:p>
              <a:r>
                <a:rPr lang="ru-RU" dirty="0"/>
                <a:t>Естественный внутренний процесс</a:t>
              </a:r>
            </a:p>
          </p:txBody>
        </p:sp>
        <p:sp>
          <p:nvSpPr>
            <p:cNvPr id="52" name="Скругленный прямоугольник 4"/>
            <p:cNvSpPr txBox="1"/>
            <p:nvPr/>
          </p:nvSpPr>
          <p:spPr>
            <a:xfrm>
              <a:off x="7371211" y="6963792"/>
              <a:ext cx="5105998" cy="982622"/>
            </a:xfrm>
            <a:prstGeom prst="rect">
              <a:avLst/>
            </a:prstGeom>
            <a:gradFill flip="none" rotWithShape="1">
              <a:gsLst>
                <a:gs pos="46000">
                  <a:srgbClr val="00B050"/>
                </a:gs>
                <a:gs pos="10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defRPr>
              </a:lvl1pPr>
            </a:lstStyle>
            <a:p>
              <a:r>
                <a:rPr lang="ru-RU" dirty="0"/>
                <a:t>Исполнение родительских обязанностей</a:t>
              </a:r>
            </a:p>
          </p:txBody>
        </p:sp>
        <p:sp>
          <p:nvSpPr>
            <p:cNvPr id="50" name="Скругленный прямоугольник 4"/>
            <p:cNvSpPr txBox="1"/>
            <p:nvPr/>
          </p:nvSpPr>
          <p:spPr>
            <a:xfrm>
              <a:off x="8481047" y="8143504"/>
              <a:ext cx="5105998" cy="982622"/>
            </a:xfrm>
            <a:prstGeom prst="rect">
              <a:avLst/>
            </a:prstGeom>
            <a:gradFill flip="none" rotWithShape="1">
              <a:gsLst>
                <a:gs pos="46000">
                  <a:srgbClr val="00B050"/>
                </a:gs>
                <a:gs pos="10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defRPr>
              </a:lvl1pPr>
            </a:lstStyle>
            <a:p>
              <a:r>
                <a:rPr lang="ru-RU" dirty="0"/>
                <a:t>Соблюдение режимных моментов</a:t>
              </a:r>
            </a:p>
          </p:txBody>
        </p:sp>
        <p:sp>
          <p:nvSpPr>
            <p:cNvPr id="48" name="Скругленный прямоугольник 4"/>
            <p:cNvSpPr txBox="1"/>
            <p:nvPr/>
          </p:nvSpPr>
          <p:spPr>
            <a:xfrm>
              <a:off x="9840371" y="9323216"/>
              <a:ext cx="5105998" cy="982622"/>
            </a:xfrm>
            <a:prstGeom prst="rect">
              <a:avLst/>
            </a:prstGeom>
            <a:gradFill flip="none" rotWithShape="1">
              <a:gsLst>
                <a:gs pos="46000">
                  <a:srgbClr val="00B050"/>
                </a:gs>
                <a:gs pos="10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defRPr>
              </a:lvl1pPr>
            </a:lstStyle>
            <a:p>
              <a:r>
                <a:rPr lang="ru-RU" dirty="0"/>
                <a:t>Трудовая деятельность</a:t>
              </a: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385581" y="3153086"/>
            <a:ext cx="966297" cy="5784471"/>
          </a:xfrm>
          <a:prstGeom prst="rect">
            <a:avLst/>
          </a:prstGeom>
          <a:solidFill>
            <a:srgbClr val="D8D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 Black" panose="020B0A04020102020204" pitchFamily="34" charset="0"/>
              </a:rPr>
              <a:t>САМОСТОЯТЕЛЬНОСТЬ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6134" y="1164743"/>
            <a:ext cx="3657747" cy="1877437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реабилитация: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 - нарколог,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психиатр,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психолог</a:t>
            </a:r>
          </a:p>
        </p:txBody>
      </p:sp>
      <p:grpSp>
        <p:nvGrpSpPr>
          <p:cNvPr id="25" name="Группа 24"/>
          <p:cNvGrpSpPr/>
          <p:nvPr/>
        </p:nvGrpSpPr>
        <p:grpSpPr bwMode="auto">
          <a:xfrm>
            <a:off x="219061" y="115865"/>
            <a:ext cx="3569342" cy="615186"/>
            <a:chOff x="11426818" y="107356"/>
            <a:chExt cx="3569342" cy="615186"/>
          </a:xfrm>
        </p:grpSpPr>
        <p:pic>
          <p:nvPicPr>
            <p:cNvPr id="26" name="Picture 5" descr="C:\Users\KolesnikovaDR\Documents\картинки рабочие\сжатый размер.png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11426818" y="164542"/>
              <a:ext cx="556164" cy="558000"/>
            </a:xfrm>
            <a:prstGeom prst="rect">
              <a:avLst/>
            </a:prstGeom>
            <a:noFill/>
          </p:spPr>
        </p:pic>
        <p:sp>
          <p:nvSpPr>
            <p:cNvPr id="28" name="Заголовок 1"/>
            <p:cNvSpPr txBox="1"/>
            <p:nvPr/>
          </p:nvSpPr>
          <p:spPr bwMode="auto">
            <a:xfrm>
              <a:off x="11970200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ДЕПАРТАМЕНТ СОЦИАЛЬНОГО РАЗВИТИЯ </a:t>
              </a:r>
              <a:b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</a:b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ХАНТЫ-МАНСИЙСКОГО АВТОНОМНОГО ОКРУГА – ЮГРЫ</a:t>
              </a:r>
              <a:endParaRPr dirty="0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1434590" y="107356"/>
            <a:ext cx="3559008" cy="598743"/>
            <a:chOff x="11434590" y="107356"/>
            <a:chExt cx="3559008" cy="598743"/>
          </a:xfrm>
        </p:grpSpPr>
        <p:sp>
          <p:nvSpPr>
            <p:cNvPr id="31" name="Заголовок 1"/>
            <p:cNvSpPr txBox="1"/>
            <p:nvPr/>
          </p:nvSpPr>
          <p:spPr bwMode="auto">
            <a:xfrm>
              <a:off x="11967638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</a:rPr>
                <a:t>БУ «РЕГИОНАЛЬНЫЙ СЕМЕЙНЫЙ  ЦЕНТР СОЦИАЛЬНОГО ОБСЛУЖИВАНИЯ»</a:t>
              </a:r>
              <a:endParaRPr lang="ru-RU" dirty="0"/>
            </a:p>
          </p:txBody>
        </p:sp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434590" y="173051"/>
              <a:ext cx="533048" cy="533048"/>
            </a:xfrm>
            <a:prstGeom prst="rect">
              <a:avLst/>
            </a:prstGeom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572" y="1156654"/>
            <a:ext cx="4127012" cy="30952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97" r="3860" b="21731"/>
          <a:stretch/>
        </p:blipFill>
        <p:spPr>
          <a:xfrm>
            <a:off x="9258385" y="1156654"/>
            <a:ext cx="5507900" cy="3091788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8212470" y="4470167"/>
            <a:ext cx="966297" cy="5784471"/>
          </a:xfrm>
          <a:prstGeom prst="rect">
            <a:avLst/>
          </a:prstGeom>
          <a:solidFill>
            <a:srgbClr val="D8DA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 Black" panose="020B0A04020102020204" pitchFamily="34" charset="0"/>
              </a:rPr>
              <a:t>ПЯТИСТУПЕНЧАТЫЙ ПРОЦЕСС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570" y="3153087"/>
            <a:ext cx="2540312" cy="231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904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081854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2998548" y="10068381"/>
            <a:ext cx="2074667" cy="569239"/>
          </a:xfrm>
        </p:spPr>
        <p:txBody>
          <a:bodyPr/>
          <a:lstStyle/>
          <a:p>
            <a:pPr>
              <a:defRPr/>
            </a:pPr>
            <a:fld id="{D33049DF-2432-3B75-203D-F50D3116418D}" type="slidenum">
              <a:rPr lang="ru-RU">
                <a:solidFill>
                  <a:schemeClr val="bg1">
                    <a:lumMod val="50000"/>
                  </a:schemeClr>
                </a:solidFill>
              </a:rPr>
              <a:t>4</a:t>
            </a:fld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 bwMode="auto">
          <a:xfrm>
            <a:off x="0" y="62810"/>
            <a:ext cx="15136837" cy="76146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2000" b="1" dirty="0">
                <a:solidFill>
                  <a:schemeClr val="bg1"/>
                </a:solidFill>
                <a:latin typeface="Arial"/>
                <a:ea typeface="Arial Narrow"/>
              </a:rPr>
              <a:t>Ключевые партнеры и первые итоги </a:t>
            </a:r>
            <a:endParaRPr lang="ru-RU" sz="2000" b="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57270" y="1638934"/>
            <a:ext cx="9598447" cy="46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КОМПЛЕКСНО, ПОСЛЕДОВАТЕЛЬНО И НЕПРЕРЫВНО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82597224"/>
              </p:ext>
            </p:extLst>
          </p:nvPr>
        </p:nvGraphicFramePr>
        <p:xfrm>
          <a:off x="5057270" y="2206171"/>
          <a:ext cx="10079567" cy="7862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Скругленный прямоугольник 4"/>
          <p:cNvSpPr txBox="1"/>
          <p:nvPr/>
        </p:nvSpPr>
        <p:spPr>
          <a:xfrm>
            <a:off x="694853" y="3973736"/>
            <a:ext cx="4040095" cy="1427272"/>
          </a:xfrm>
          <a:prstGeom prst="rect">
            <a:avLst/>
          </a:prstGeom>
          <a:gradFill flip="none" rotWithShape="1">
            <a:gsLst>
              <a:gs pos="46000">
                <a:srgbClr val="00B050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17 семей – успешная семейная реабилитация</a:t>
            </a:r>
          </a:p>
        </p:txBody>
      </p:sp>
      <p:grpSp>
        <p:nvGrpSpPr>
          <p:cNvPr id="33" name="Группа 32"/>
          <p:cNvGrpSpPr/>
          <p:nvPr/>
        </p:nvGrpSpPr>
        <p:grpSpPr bwMode="auto">
          <a:xfrm>
            <a:off x="219061" y="115865"/>
            <a:ext cx="3569342" cy="615186"/>
            <a:chOff x="11426818" y="107356"/>
            <a:chExt cx="3569342" cy="615186"/>
          </a:xfrm>
        </p:grpSpPr>
        <p:pic>
          <p:nvPicPr>
            <p:cNvPr id="34" name="Picture 5" descr="C:\Users\KolesnikovaDR\Documents\картинки рабочие\сжатый размер.png"/>
            <p:cNvPicPr>
              <a:picLocks noChangeAspect="1" noChangeArrowheads="1"/>
            </p:cNvPicPr>
            <p:nvPr/>
          </p:nvPicPr>
          <p:blipFill>
            <a:blip r:embed="rId7"/>
            <a:stretch/>
          </p:blipFill>
          <p:spPr bwMode="auto">
            <a:xfrm>
              <a:off x="11426818" y="164542"/>
              <a:ext cx="556164" cy="558000"/>
            </a:xfrm>
            <a:prstGeom prst="rect">
              <a:avLst/>
            </a:prstGeom>
            <a:noFill/>
          </p:spPr>
        </p:pic>
        <p:sp>
          <p:nvSpPr>
            <p:cNvPr id="35" name="Заголовок 1"/>
            <p:cNvSpPr txBox="1"/>
            <p:nvPr/>
          </p:nvSpPr>
          <p:spPr bwMode="auto">
            <a:xfrm>
              <a:off x="11970200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ДЕПАРТАМЕНТ СОЦИАЛЬНОГО РАЗВИТИЯ </a:t>
              </a:r>
              <a:b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</a:b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ХАНТЫ-МАНСИЙСКОГО АВТОНОМНОГО ОКРУГА – ЮГРЫ</a:t>
              </a:r>
              <a:endParaRPr dirty="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11434590" y="107356"/>
            <a:ext cx="3559008" cy="598743"/>
            <a:chOff x="11434590" y="107356"/>
            <a:chExt cx="3559008" cy="598743"/>
          </a:xfrm>
        </p:grpSpPr>
        <p:sp>
          <p:nvSpPr>
            <p:cNvPr id="37" name="Заголовок 1"/>
            <p:cNvSpPr txBox="1"/>
            <p:nvPr/>
          </p:nvSpPr>
          <p:spPr bwMode="auto">
            <a:xfrm>
              <a:off x="11967638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</a:rPr>
                <a:t>БУ «РЕГИОНАЛЬНЫЙ СЕМЕЙНЫЙ  ЦЕНТР СОЦИАЛЬНОГО ОБСЛУЖИВАНИЯ»</a:t>
              </a:r>
              <a:endParaRPr lang="ru-RU" dirty="0"/>
            </a:p>
          </p:txBody>
        </p:sp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434590" y="173051"/>
              <a:ext cx="533048" cy="533048"/>
            </a:xfrm>
            <a:prstGeom prst="rect">
              <a:avLst/>
            </a:prstGeom>
          </p:spPr>
        </p:pic>
      </p:grp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405"/>
          <a:stretch/>
        </p:blipFill>
        <p:spPr>
          <a:xfrm>
            <a:off x="718878" y="1111349"/>
            <a:ext cx="4040095" cy="27150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365" y="4209727"/>
            <a:ext cx="4381376" cy="3855097"/>
          </a:xfrm>
          <a:prstGeom prst="rect">
            <a:avLst/>
          </a:prstGeom>
        </p:spPr>
      </p:pic>
      <p:sp>
        <p:nvSpPr>
          <p:cNvPr id="20" name="Скругленный прямоугольник 4"/>
          <p:cNvSpPr txBox="1"/>
          <p:nvPr/>
        </p:nvSpPr>
        <p:spPr bwMode="auto">
          <a:xfrm>
            <a:off x="694852" y="8869895"/>
            <a:ext cx="4040096" cy="1427272"/>
          </a:xfrm>
          <a:prstGeom prst="rect">
            <a:avLst/>
          </a:prstGeom>
          <a:gradFill flip="none" rotWithShape="1">
            <a:gsLst>
              <a:gs pos="46000">
                <a:srgbClr val="00B050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>
            <a:defPPr>
              <a:defRPr lang="en-US"/>
            </a:defPPr>
            <a:lvl1pPr algn="ctr">
              <a:defRPr sz="2800" b="1"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dirty="0"/>
              <a:t>Обучение 100% специалистов</a:t>
            </a:r>
          </a:p>
        </p:txBody>
      </p:sp>
      <p:sp>
        <p:nvSpPr>
          <p:cNvPr id="22" name="Скругленный прямоугольник 4"/>
          <p:cNvSpPr txBox="1"/>
          <p:nvPr/>
        </p:nvSpPr>
        <p:spPr bwMode="auto">
          <a:xfrm>
            <a:off x="694853" y="5602321"/>
            <a:ext cx="4040095" cy="1427272"/>
          </a:xfrm>
          <a:prstGeom prst="rect">
            <a:avLst/>
          </a:prstGeom>
          <a:gradFill flip="none" rotWithShape="1">
            <a:gsLst>
              <a:gs pos="46000">
                <a:srgbClr val="00B050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Рабочие встречи с учреждениями здравоохранения</a:t>
            </a:r>
          </a:p>
        </p:txBody>
      </p:sp>
      <p:sp>
        <p:nvSpPr>
          <p:cNvPr id="23" name="Скругленный прямоугольник 4"/>
          <p:cNvSpPr txBox="1"/>
          <p:nvPr/>
        </p:nvSpPr>
        <p:spPr bwMode="auto">
          <a:xfrm>
            <a:off x="694851" y="7246530"/>
            <a:ext cx="4040097" cy="1427272"/>
          </a:xfrm>
          <a:prstGeom prst="rect">
            <a:avLst/>
          </a:prstGeom>
          <a:gradFill flip="none" rotWithShape="1">
            <a:gsLst>
              <a:gs pos="46000">
                <a:srgbClr val="00B050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5250" tIns="95250" rIns="95250" bIns="95250" numCol="1" spcCol="1270" anchor="ctr" anchorCtr="0">
            <a:noAutofit/>
          </a:bodyPr>
          <a:lstStyle>
            <a:defPPr>
              <a:defRPr lang="en-US"/>
            </a:defPPr>
            <a:lvl1pPr algn="ctr">
              <a:defRPr sz="2800" b="1"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dirty="0"/>
              <a:t>3 семейных советника</a:t>
            </a:r>
          </a:p>
        </p:txBody>
      </p:sp>
    </p:spTree>
    <p:extLst>
      <p:ext uri="{BB962C8B-B14F-4D97-AF65-F5344CB8AC3E}">
        <p14:creationId xmlns:p14="http://schemas.microsoft.com/office/powerpoint/2010/main" val="615466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081854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2998548" y="10068381"/>
            <a:ext cx="2074667" cy="569239"/>
          </a:xfrm>
        </p:spPr>
        <p:txBody>
          <a:bodyPr/>
          <a:lstStyle/>
          <a:p>
            <a:pPr>
              <a:defRPr/>
            </a:pPr>
            <a:fld id="{D33049DF-2432-3B75-203D-F50D3116418D}" type="slidenum">
              <a:rPr lang="ru-RU">
                <a:solidFill>
                  <a:schemeClr val="bg1">
                    <a:lumMod val="50000"/>
                  </a:schemeClr>
                </a:solidFill>
              </a:rPr>
              <a:t>5</a:t>
            </a:fld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 bwMode="auto">
          <a:xfrm>
            <a:off x="0" y="62810"/>
            <a:ext cx="15136837" cy="76146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2000" b="1" dirty="0">
                <a:solidFill>
                  <a:schemeClr val="bg1"/>
                </a:solidFill>
                <a:latin typeface="Arial"/>
                <a:ea typeface="Arial Narrow"/>
              </a:rPr>
              <a:t>Строим счастливое будущее — осознанно, вместе!</a:t>
            </a:r>
            <a:endParaRPr lang="ru-RU" sz="2000" b="1" dirty="0">
              <a:solidFill>
                <a:schemeClr val="bg1"/>
              </a:solidFill>
              <a:latin typeface="Arial"/>
            </a:endParaRPr>
          </a:p>
        </p:txBody>
      </p:sp>
      <p:grpSp>
        <p:nvGrpSpPr>
          <p:cNvPr id="47" name="Группа 46"/>
          <p:cNvGrpSpPr/>
          <p:nvPr/>
        </p:nvGrpSpPr>
        <p:grpSpPr bwMode="auto">
          <a:xfrm>
            <a:off x="219061" y="115865"/>
            <a:ext cx="3569342" cy="615186"/>
            <a:chOff x="11426818" y="107356"/>
            <a:chExt cx="3569342" cy="615186"/>
          </a:xfrm>
        </p:grpSpPr>
        <p:pic>
          <p:nvPicPr>
            <p:cNvPr id="48" name="Picture 5" descr="C:\Users\KolesnikovaDR\Documents\картинки рабочие\сжатый размер.png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11426818" y="164542"/>
              <a:ext cx="556164" cy="558000"/>
            </a:xfrm>
            <a:prstGeom prst="rect">
              <a:avLst/>
            </a:prstGeom>
            <a:noFill/>
          </p:spPr>
        </p:pic>
        <p:sp>
          <p:nvSpPr>
            <p:cNvPr id="49" name="Заголовок 1"/>
            <p:cNvSpPr txBox="1"/>
            <p:nvPr/>
          </p:nvSpPr>
          <p:spPr bwMode="auto">
            <a:xfrm>
              <a:off x="11970200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ДЕПАРТАМЕНТ СОЦИАЛЬНОГО РАЗВИТИЯ </a:t>
              </a:r>
              <a:b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</a:b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ХАНТЫ-МАНСИЙСКОГО АВТОНОМНОГО ОКРУГА – ЮГРЫ</a:t>
              </a:r>
              <a:endParaRPr dirty="0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11434590" y="107356"/>
            <a:ext cx="3559008" cy="598743"/>
            <a:chOff x="11434590" y="107356"/>
            <a:chExt cx="3559008" cy="598743"/>
          </a:xfrm>
        </p:grpSpPr>
        <p:sp>
          <p:nvSpPr>
            <p:cNvPr id="51" name="Заголовок 1"/>
            <p:cNvSpPr txBox="1"/>
            <p:nvPr/>
          </p:nvSpPr>
          <p:spPr bwMode="auto">
            <a:xfrm>
              <a:off x="11967638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</a:rPr>
                <a:t>БУ «РЕГИОНАЛЬНЫЙ СЕМЕЙНЫЙ  ЦЕНТР СОЦИАЛЬНОГО ОБСЛУЖИВАНИЯ»</a:t>
              </a:r>
              <a:endParaRPr lang="ru-RU" dirty="0"/>
            </a:p>
          </p:txBody>
        </p:sp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434590" y="173051"/>
              <a:ext cx="533048" cy="533048"/>
            </a:xfrm>
            <a:prstGeom prst="rect">
              <a:avLst/>
            </a:prstGeom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60" y="5998692"/>
            <a:ext cx="4428960" cy="44289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375" y="6008492"/>
            <a:ext cx="4409360" cy="4409360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616" y="1834793"/>
            <a:ext cx="4727603" cy="3559607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995" y="5998693"/>
            <a:ext cx="4428960" cy="4428960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84" y="1536828"/>
            <a:ext cx="4168986" cy="4168986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40390" y="1536828"/>
            <a:ext cx="4155539" cy="415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090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081854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2998548" y="10068381"/>
            <a:ext cx="2074667" cy="569239"/>
          </a:xfrm>
        </p:spPr>
        <p:txBody>
          <a:bodyPr/>
          <a:lstStyle/>
          <a:p>
            <a:pPr>
              <a:defRPr/>
            </a:pPr>
            <a:fld id="{D33049DF-2432-3B75-203D-F50D3116418D}" type="slidenum">
              <a:rPr lang="ru-RU">
                <a:solidFill>
                  <a:schemeClr val="bg1">
                    <a:lumMod val="50000"/>
                  </a:schemeClr>
                </a:solidFill>
              </a:rPr>
              <a:t>6</a:t>
            </a:fld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 bwMode="auto">
          <a:xfrm>
            <a:off x="0" y="62810"/>
            <a:ext cx="15136837" cy="76146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2000" b="1" dirty="0">
                <a:solidFill>
                  <a:schemeClr val="bg1"/>
                </a:solidFill>
                <a:latin typeface="Arial"/>
                <a:ea typeface="Arial Narrow"/>
              </a:rPr>
              <a:t>Строим счастливое будущее — осознанно, вместе!</a:t>
            </a:r>
            <a:endParaRPr lang="ru-RU" sz="2000" b="1" dirty="0">
              <a:solidFill>
                <a:schemeClr val="bg1"/>
              </a:solidFill>
              <a:latin typeface="Arial"/>
            </a:endParaRPr>
          </a:p>
        </p:txBody>
      </p:sp>
      <p:grpSp>
        <p:nvGrpSpPr>
          <p:cNvPr id="47" name="Группа 46"/>
          <p:cNvGrpSpPr/>
          <p:nvPr/>
        </p:nvGrpSpPr>
        <p:grpSpPr bwMode="auto">
          <a:xfrm>
            <a:off x="219061" y="115865"/>
            <a:ext cx="3569342" cy="615186"/>
            <a:chOff x="11426818" y="107356"/>
            <a:chExt cx="3569342" cy="615186"/>
          </a:xfrm>
        </p:grpSpPr>
        <p:pic>
          <p:nvPicPr>
            <p:cNvPr id="48" name="Picture 5" descr="C:\Users\KolesnikovaDR\Documents\картинки рабочие\сжатый размер.png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11426818" y="164542"/>
              <a:ext cx="556164" cy="558000"/>
            </a:xfrm>
            <a:prstGeom prst="rect">
              <a:avLst/>
            </a:prstGeom>
            <a:noFill/>
          </p:spPr>
        </p:pic>
        <p:sp>
          <p:nvSpPr>
            <p:cNvPr id="49" name="Заголовок 1"/>
            <p:cNvSpPr txBox="1"/>
            <p:nvPr/>
          </p:nvSpPr>
          <p:spPr bwMode="auto">
            <a:xfrm>
              <a:off x="11970200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ДЕПАРТАМЕНТ СОЦИАЛЬНОГО РАЗВИТИЯ </a:t>
              </a:r>
              <a:b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</a:b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ХАНТЫ-МАНСИЙСКОГО АВТОНОМНОГО ОКРУГА – ЮГРЫ</a:t>
              </a:r>
              <a:endParaRPr dirty="0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11434590" y="107356"/>
            <a:ext cx="3559008" cy="598743"/>
            <a:chOff x="11434590" y="107356"/>
            <a:chExt cx="3559008" cy="598743"/>
          </a:xfrm>
        </p:grpSpPr>
        <p:sp>
          <p:nvSpPr>
            <p:cNvPr id="51" name="Заголовок 1"/>
            <p:cNvSpPr txBox="1"/>
            <p:nvPr/>
          </p:nvSpPr>
          <p:spPr bwMode="auto">
            <a:xfrm>
              <a:off x="11967638" y="107356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900" dirty="0">
                  <a:solidFill>
                    <a:schemeClr val="bg1"/>
                  </a:solidFill>
                  <a:latin typeface="Calibri"/>
                  <a:ea typeface="Cambria"/>
                </a:rPr>
                <a:t>БУ «РЕГИОНАЛЬНЫЙ СЕМЕЙНЫЙ  ЦЕНТР СОЦИАЛЬНОГО ОБСЛУЖИВАНИЯ»</a:t>
              </a:r>
              <a:endParaRPr lang="ru-RU" dirty="0"/>
            </a:p>
          </p:txBody>
        </p:sp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434590" y="173051"/>
              <a:ext cx="533048" cy="533048"/>
            </a:xfrm>
            <a:prstGeom prst="rect">
              <a:avLst/>
            </a:prstGeom>
          </p:spPr>
        </p:pic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492" y="4341908"/>
            <a:ext cx="4102616" cy="387697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7512" y="6471591"/>
            <a:ext cx="3494583" cy="34945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418" y="2477317"/>
            <a:ext cx="3729182" cy="372918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136" y="5704824"/>
            <a:ext cx="3378321" cy="422290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781" y="7530353"/>
            <a:ext cx="2822647" cy="28226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31" y="1586451"/>
            <a:ext cx="3092222" cy="412296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561" y="1249690"/>
            <a:ext cx="3193955" cy="239824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8968" y="1201446"/>
            <a:ext cx="3094655" cy="412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24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9490266" name="TextBox 2"/>
          <p:cNvSpPr txBox="1"/>
          <p:nvPr/>
        </p:nvSpPr>
        <p:spPr bwMode="auto">
          <a:xfrm>
            <a:off x="1716258" y="3784444"/>
            <a:ext cx="11877083" cy="378565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bg1"/>
                </a:solidFill>
                <a:latin typeface="Arial"/>
              </a:defRPr>
            </a:lvl1pPr>
          </a:lstStyle>
          <a:p>
            <a:pPr>
              <a:defRPr/>
            </a:pPr>
            <a:r>
              <a:rPr lang="ru-RU" sz="4800" dirty="0"/>
              <a:t>Семейная реабилитация в условиях совместного проживания: подходы </a:t>
            </a:r>
          </a:p>
          <a:p>
            <a:pPr>
              <a:defRPr/>
            </a:pPr>
            <a:r>
              <a:rPr lang="ru-RU" sz="4800" dirty="0"/>
              <a:t>к работе с семьями в кризисе, включая случаи зависимого поведения родителей</a:t>
            </a:r>
          </a:p>
        </p:txBody>
      </p:sp>
      <p:grpSp>
        <p:nvGrpSpPr>
          <p:cNvPr id="592828714" name="Группа 6"/>
          <p:cNvGrpSpPr/>
          <p:nvPr/>
        </p:nvGrpSpPr>
        <p:grpSpPr bwMode="auto">
          <a:xfrm>
            <a:off x="618978" y="1012425"/>
            <a:ext cx="5036234" cy="1100901"/>
            <a:chOff x="9892148" y="-723940"/>
            <a:chExt cx="5036234" cy="1100901"/>
          </a:xfrm>
        </p:grpSpPr>
        <p:pic>
          <p:nvPicPr>
            <p:cNvPr id="1920040439" name="Picture 5" descr="C:\Users\KolesnikovaDR\Documents\картинки рабочие\сжатый размер.png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9892148" y="-723940"/>
              <a:ext cx="1097280" cy="1100901"/>
            </a:xfrm>
            <a:prstGeom prst="rect">
              <a:avLst/>
            </a:prstGeom>
            <a:noFill/>
          </p:spPr>
        </p:pic>
        <p:sp>
          <p:nvSpPr>
            <p:cNvPr id="286539489" name="Заголовок 1"/>
            <p:cNvSpPr txBox="1"/>
            <p:nvPr/>
          </p:nvSpPr>
          <p:spPr bwMode="auto">
            <a:xfrm>
              <a:off x="10989428" y="-592780"/>
              <a:ext cx="3938954" cy="838582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ДЕПАРТАМЕНТ СОЦИАЛЬНОГО РАЗВИТИЯ </a:t>
              </a:r>
              <a:b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</a:br>
              <a: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ХАНТЫ-МАНСИЙСКОГО </a:t>
              </a:r>
              <a:endParaRPr dirty="0"/>
            </a:p>
            <a:p>
              <a:pPr algn="l">
                <a:defRPr/>
              </a:pPr>
              <a: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  <a:cs typeface="Arial"/>
                </a:rPr>
                <a:t>АВТОНОМНОГО ОКРУГА – ЮГРЫ</a:t>
              </a:r>
              <a:endParaRPr dirty="0"/>
            </a:p>
          </p:txBody>
        </p:sp>
      </p:grpSp>
      <p:sp>
        <p:nvSpPr>
          <p:cNvPr id="418599623" name="TextBox 2"/>
          <p:cNvSpPr txBox="1"/>
          <p:nvPr/>
        </p:nvSpPr>
        <p:spPr bwMode="auto">
          <a:xfrm>
            <a:off x="4366978" y="9372373"/>
            <a:ext cx="10242252" cy="12464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bg1"/>
                </a:solidFill>
                <a:latin typeface="Arial"/>
              </a:defRPr>
            </a:lvl1pPr>
          </a:lstStyle>
          <a:p>
            <a:pPr algn="r">
              <a:defRPr/>
            </a:pPr>
            <a:r>
              <a:rPr lang="ru-RU" sz="2500" i="1" dirty="0"/>
              <a:t>Татьяна Анатольевна Емелина, </a:t>
            </a:r>
          </a:p>
          <a:p>
            <a:pPr algn="r">
              <a:defRPr/>
            </a:pPr>
            <a:r>
              <a:rPr lang="ru-RU" sz="2500" i="1" dirty="0"/>
              <a:t>директор БУ «Региональный семейный центр </a:t>
            </a:r>
          </a:p>
          <a:p>
            <a:pPr algn="r">
              <a:defRPr/>
            </a:pPr>
            <a:r>
              <a:rPr lang="ru-RU" sz="2500" i="1" dirty="0"/>
              <a:t>социального обслуживания» </a:t>
            </a:r>
            <a:endParaRPr sz="2500" i="1" dirty="0"/>
          </a:p>
        </p:txBody>
      </p:sp>
      <p:pic>
        <p:nvPicPr>
          <p:cNvPr id="2035527161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97176" y="840282"/>
            <a:ext cx="979714" cy="1445189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6752492" y="889865"/>
            <a:ext cx="7617394" cy="1208723"/>
            <a:chOff x="10613264" y="130995"/>
            <a:chExt cx="3631619" cy="576263"/>
          </a:xfrm>
        </p:grpSpPr>
        <p:sp>
          <p:nvSpPr>
            <p:cNvPr id="10" name="Заголовок 1"/>
            <p:cNvSpPr txBox="1"/>
            <p:nvPr/>
          </p:nvSpPr>
          <p:spPr bwMode="auto">
            <a:xfrm>
              <a:off x="10613264" y="130995"/>
              <a:ext cx="3025960" cy="57626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>
                <a:spcBef>
                  <a:spcPts val="0"/>
                </a:spcBef>
                <a:buNone/>
                <a:defRPr sz="44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>
                <a:defRPr/>
              </a:pPr>
              <a: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</a:rPr>
                <a:t>БУ «РЕГИОНАЛЬНЫЙ СЕМЕЙНЫЙ  </a:t>
              </a:r>
            </a:p>
            <a:p>
              <a:pPr algn="r">
                <a:defRPr/>
              </a:pPr>
              <a:r>
                <a:rPr lang="ru-RU" sz="1600" b="1" dirty="0">
                  <a:solidFill>
                    <a:schemeClr val="bg1"/>
                  </a:solidFill>
                  <a:latin typeface="Calibri"/>
                  <a:ea typeface="Cambria"/>
                </a:rPr>
                <a:t>ЦЕНТР СОЦИАЛЬНОГО ОБСЛУЖИВАНИЯ»</a:t>
              </a:r>
              <a:endParaRPr lang="ru-RU" sz="1600" b="1" dirty="0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3711835" y="174210"/>
              <a:ext cx="533048" cy="5330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73733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16908</TotalTime>
  <Words>562</Words>
  <Application>Microsoft Office PowerPoint</Application>
  <DocSecurity>0</DocSecurity>
  <PresentationFormat>Произвольный</PresentationFormat>
  <Paragraphs>108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Arial Narrow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Вечтомова Елена Михайловна</dc:creator>
  <cp:keywords/>
  <dc:description/>
  <cp:lastModifiedBy>Волынец Анастасия Владимировна</cp:lastModifiedBy>
  <cp:revision>785</cp:revision>
  <cp:lastPrinted>2026-05-25T07:42:59Z</cp:lastPrinted>
  <dcterms:created xsi:type="dcterms:W3CDTF">2024-10-11T10:09:52Z</dcterms:created>
  <dcterms:modified xsi:type="dcterms:W3CDTF">2026-08-06T04:49:06Z</dcterms:modified>
  <cp:category/>
  <dc:identifier/>
  <cp:contentStatus/>
  <dc:language/>
  <cp:version/>
</cp:coreProperties>
</file>