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6" r:id="rId4"/>
    <p:sldId id="269" r:id="rId5"/>
    <p:sldId id="271" r:id="rId6"/>
    <p:sldId id="282" r:id="rId7"/>
    <p:sldId id="268" r:id="rId8"/>
    <p:sldId id="270" r:id="rId9"/>
    <p:sldId id="273" r:id="rId10"/>
    <p:sldId id="274" r:id="rId11"/>
    <p:sldId id="276" r:id="rId12"/>
    <p:sldId id="277" r:id="rId13"/>
    <p:sldId id="275" r:id="rId14"/>
    <p:sldId id="278" r:id="rId15"/>
    <p:sldId id="272" r:id="rId16"/>
    <p:sldId id="259" r:id="rId17"/>
    <p:sldId id="279" r:id="rId18"/>
    <p:sldId id="281" r:id="rId1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33748" autoAdjust="0"/>
  </p:normalViewPr>
  <p:slideViewPr>
    <p:cSldViewPr snapToGrid="0" snapToObjects="1">
      <p:cViewPr>
        <p:scale>
          <a:sx n="50" d="100"/>
          <a:sy n="50" d="100"/>
        </p:scale>
        <p:origin x="-1434" y="-8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2CDAAB4-08BA-3B44-A5D8-DAF6E20304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BF5FB3-7FAD-4045-B064-3C848D1874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7E0F1AB-AE60-2F48-9346-B1F3835D55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4BE6C5C-5869-584D-8DD8-319E96291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E335-6FF4-C64C-AF99-1A89D5F33035}" type="datetimeFigureOut">
              <a:rPr lang="uk-UA" smtClean="0"/>
              <a:t>05.08.2024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C12860-9D65-EB4B-8F92-373519C6E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366FEC-9BA1-6541-A877-9D841EA3F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CCFD-B935-D24B-82C8-F1BB9D2F906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6932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A6AAD7-6B80-D340-B145-BE70761D7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36D4553-966F-2049-BCFC-F802A5C323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C9DDD7C-8350-ED45-B98D-D635E1751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E335-6FF4-C64C-AF99-1A89D5F33035}" type="datetimeFigureOut">
              <a:rPr lang="uk-UA" smtClean="0"/>
              <a:t>05.08.2024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61A6D1-84D9-2E4C-B972-A2AFD5805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1733EB-B275-AE4C-B7AB-2643C9CE1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CCFD-B935-D24B-82C8-F1BB9D2F906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9302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AA5B4B7-2A07-8D4A-8C7A-FF48ED2454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719A374-0909-6D4F-8EA8-90F7E50BB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387F8F-047E-764E-86AE-C831C636D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E335-6FF4-C64C-AF99-1A89D5F33035}" type="datetimeFigureOut">
              <a:rPr lang="uk-UA" smtClean="0"/>
              <a:t>05.08.2024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C478FFB-0E3D-804B-A403-AD1468D76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40F78C-7DC7-5D4B-8D68-B5B93DA6B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CCFD-B935-D24B-82C8-F1BB9D2F906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3556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380A29-6D07-2246-8004-D7177BDD5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52E72E-5CC3-C946-A5A4-4BF12AF98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15D3D3-ADCB-904A-9993-F314D4BA0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E335-6FF4-C64C-AF99-1A89D5F33035}" type="datetimeFigureOut">
              <a:rPr lang="uk-UA" smtClean="0"/>
              <a:t>05.08.2024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DD957D-0969-F742-9062-F2599B318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D4652D-2582-FB48-9BF1-69522343E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CCFD-B935-D24B-82C8-F1BB9D2F906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9145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54A77C-493B-784B-817B-D5A8750F9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61F68A-2492-8748-B13B-EC3DEEF43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BA5A834-3362-F041-AD24-F72D8A598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E335-6FF4-C64C-AF99-1A89D5F33035}" type="datetimeFigureOut">
              <a:rPr lang="uk-UA" smtClean="0"/>
              <a:t>05.08.2024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B0AEEF3-2E8C-DC4F-B119-CEFB3BBB7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763B59-F197-3840-875D-B49313EFC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CCFD-B935-D24B-82C8-F1BB9D2F906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4127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3B41D8-95DD-E346-9A25-009295983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1E62C2-A806-BA4D-85EB-34249790B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40015AC-D26D-B84E-B05F-4AD9412E7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0280CD8-C0BE-DF41-8E10-7492F9F8B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E335-6FF4-C64C-AF99-1A89D5F33035}" type="datetimeFigureOut">
              <a:rPr lang="uk-UA" smtClean="0"/>
              <a:t>05.08.2024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ADD87E4-3C66-064F-BF14-55B3C3AC1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F7877CC-D0D9-684B-B700-822478C7A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CCFD-B935-D24B-82C8-F1BB9D2F906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8466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929086-C16D-3846-8FF9-468434D9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6158A6B-3747-D242-8F17-DEFB7B6EC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0729112-86AB-BB4A-827B-9C8E4A76F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3618191-5F05-AE48-8F82-B2BBC17354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107F7E5-4E6B-0745-930F-FF4FEF5625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CEE6B81-9E54-3943-BA3D-0719A1C86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E335-6FF4-C64C-AF99-1A89D5F33035}" type="datetimeFigureOut">
              <a:rPr lang="uk-UA" smtClean="0"/>
              <a:t>05.08.2024</a:t>
            </a:fld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1070275-6DCC-B44D-89F9-34ECBA5BC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6FF90D7-DA2E-AA41-B9F7-DA1D66345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CCFD-B935-D24B-82C8-F1BB9D2F906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9716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34BF34-1D8F-BF47-B8C9-0306CAE4B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BDEB41B-6124-2E4B-82DB-10BCA0CEA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E335-6FF4-C64C-AF99-1A89D5F33035}" type="datetimeFigureOut">
              <a:rPr lang="uk-UA" smtClean="0"/>
              <a:t>05.08.2024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E633350-973A-4C44-A1DB-8F9EE13D5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5074D0A-6383-474C-B291-DDF41849F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CCFD-B935-D24B-82C8-F1BB9D2F906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8675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8955655-105C-EB40-ADF9-2A9A06D56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E335-6FF4-C64C-AF99-1A89D5F33035}" type="datetimeFigureOut">
              <a:rPr lang="uk-UA" smtClean="0"/>
              <a:t>05.08.2024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85B59A5-3967-544C-B754-FB80B0C4C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F5644CA-DA9B-A941-8F14-61FF9B561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CCFD-B935-D24B-82C8-F1BB9D2F906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356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EBEDF1-47DC-BD47-95EE-1FB31F3D9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FF7C26-3305-7046-B4A3-14050A313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DA2ED99-F24A-664D-A07B-4FA962A68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7F5AE3F-06DF-9542-969F-BA4FD3F7A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E335-6FF4-C64C-AF99-1A89D5F33035}" type="datetimeFigureOut">
              <a:rPr lang="uk-UA" smtClean="0"/>
              <a:t>05.08.2024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F1FC71-5EC4-B544-B832-EB8168D24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F3F4F5F-021C-9B4B-9694-9490B5573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CCFD-B935-D24B-82C8-F1BB9D2F906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7079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B875D-CFB9-7B4D-80EF-23FB6C5D4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0D320AD-AFCE-C04E-9391-78741B63F5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C562347-EAB5-4048-970E-8CF93E678D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172A58-A756-D440-9263-92C81B885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E335-6FF4-C64C-AF99-1A89D5F33035}" type="datetimeFigureOut">
              <a:rPr lang="uk-UA" smtClean="0"/>
              <a:t>05.08.2024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5349BC-F6FA-E541-BDED-09D57900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A0DFFC0-7BC8-4546-90F5-FE3BDF360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CCFD-B935-D24B-82C8-F1BB9D2F906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7574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3083C75-4D4E-4B49-AD68-39626904BC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17573"/>
          <a:stretch/>
        </p:blipFill>
        <p:spPr>
          <a:xfrm>
            <a:off x="1" y="0"/>
            <a:ext cx="12191999" cy="258115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1179DB-560F-E945-AC47-FF0F4C155C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3E335-6FF4-C64C-AF99-1A89D5F33035}" type="datetimeFigureOut">
              <a:rPr lang="uk-UA" smtClean="0"/>
              <a:t>05.08.2024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A74B9A-8CD5-4E4C-A133-1DBC7C5CDD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7FF9AA-72D4-8941-AEE3-64DA6CD0BB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CCCFD-B935-D24B-82C8-F1BB9D2F906C}" type="slidenum">
              <a:rPr lang="uk-UA" smtClean="0"/>
              <a:t>‹#›</a:t>
            </a:fld>
            <a:endParaRPr lang="uk-U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2D9209C-0B11-E34C-B958-D8343BC80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63945" b="-1"/>
          <a:stretch/>
        </p:blipFill>
        <p:spPr>
          <a:xfrm>
            <a:off x="1" y="2558004"/>
            <a:ext cx="12191999" cy="11290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161402C-DEEE-ED45-92E0-95260F10B6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63945" b="-1"/>
          <a:stretch/>
        </p:blipFill>
        <p:spPr>
          <a:xfrm>
            <a:off x="1" y="3663907"/>
            <a:ext cx="12191999" cy="11290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70CD9DE-7C11-A947-9FEB-A54D8DCE9A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63945" b="-1"/>
          <a:stretch/>
        </p:blipFill>
        <p:spPr>
          <a:xfrm>
            <a:off x="0" y="4758235"/>
            <a:ext cx="12191999" cy="11290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B326029-4F14-D442-8707-BC35894DF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63945" b="-1"/>
          <a:stretch/>
        </p:blipFill>
        <p:spPr>
          <a:xfrm>
            <a:off x="-1" y="5728947"/>
            <a:ext cx="12191999" cy="112905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AA55A05-415E-B442-AED6-ECFFE26FC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5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uk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37A3E4-78A0-AD44-86EA-FC062222B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506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7F65C7-6354-EF4F-BB1D-A9465DE38B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5020" y="2595627"/>
            <a:ext cx="9170106" cy="2038350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Сопровождение семей, в рамках реализации родительского клуба </a:t>
            </a:r>
            <a:r>
              <a:rPr lang="ru-RU" sz="49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«</a:t>
            </a:r>
            <a:r>
              <a:rPr lang="ru-RU" sz="4900" b="1" dirty="0">
                <a:solidFill>
                  <a:srgbClr val="002060"/>
                </a:solidFill>
                <a:latin typeface="Book Antiqua" panose="02040602050305030304" pitchFamily="18" charset="0"/>
              </a:rPr>
              <a:t>Гармония</a:t>
            </a:r>
            <a:r>
              <a:rPr lang="ru-RU" sz="4000" b="1" dirty="0">
                <a:solidFill>
                  <a:srgbClr val="002060"/>
                </a:solidFill>
                <a:latin typeface="Book Antiqua" panose="02040602050305030304" pitchFamily="18" charset="0"/>
              </a:rPr>
              <a:t>»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E6913EA-4BDF-BE4B-9D64-758906023B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5614888"/>
            <a:ext cx="7275689" cy="475946"/>
          </a:xfrm>
        </p:spPr>
        <p:txBody>
          <a:bodyPr>
            <a:normAutofit/>
          </a:bodyPr>
          <a:lstStyle/>
          <a:p>
            <a:r>
              <a:rPr lang="ru-RU" dirty="0">
                <a:latin typeface="Book Antiqua" panose="02040602050305030304" pitchFamily="18" charset="0"/>
                <a:ea typeface="+mj-ea"/>
                <a:cs typeface="+mj-cs"/>
              </a:rPr>
              <a:t>Автор: психолог </a:t>
            </a:r>
            <a:r>
              <a:rPr lang="ru-RU" dirty="0" smtClean="0">
                <a:latin typeface="Book Antiqua" panose="02040602050305030304" pitchFamily="18" charset="0"/>
                <a:ea typeface="+mj-ea"/>
                <a:cs typeface="+mj-cs"/>
              </a:rPr>
              <a:t>Филиппова </a:t>
            </a:r>
            <a:r>
              <a:rPr lang="ru-RU" dirty="0">
                <a:latin typeface="Book Antiqua" panose="02040602050305030304" pitchFamily="18" charset="0"/>
                <a:ea typeface="+mj-ea"/>
                <a:cs typeface="+mj-cs"/>
              </a:rPr>
              <a:t>Ксения Аркадьевна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11"/>
          <a:stretch/>
        </p:blipFill>
        <p:spPr bwMode="auto">
          <a:xfrm>
            <a:off x="2469444" y="1283964"/>
            <a:ext cx="1279032" cy="131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99644" y="1449612"/>
            <a:ext cx="78796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  <a:ea typeface="+mj-ea"/>
                <a:cs typeface="+mj-cs"/>
              </a:rPr>
              <a:t>Бюджетное учреждение Ханты-</a:t>
            </a:r>
            <a:r>
              <a:rPr lang="ru-RU" b="1" dirty="0" err="1">
                <a:latin typeface="Book Antiqua" panose="02040602050305030304" pitchFamily="18" charset="0"/>
                <a:ea typeface="+mj-ea"/>
                <a:cs typeface="+mj-cs"/>
              </a:rPr>
              <a:t>Манскийского</a:t>
            </a:r>
            <a:r>
              <a:rPr lang="ru-RU" b="1" dirty="0">
                <a:latin typeface="Book Antiqua" panose="02040602050305030304" pitchFamily="18" charset="0"/>
                <a:ea typeface="+mj-ea"/>
                <a:cs typeface="+mj-cs"/>
              </a:rPr>
              <a:t> </a:t>
            </a:r>
            <a:endParaRPr lang="ru-RU" b="1" dirty="0" smtClean="0">
              <a:latin typeface="Book Antiqua" panose="02040602050305030304" pitchFamily="18" charset="0"/>
              <a:ea typeface="+mj-ea"/>
              <a:cs typeface="+mj-cs"/>
            </a:endParaRPr>
          </a:p>
          <a:p>
            <a:pPr algn="ctr"/>
            <a:r>
              <a:rPr lang="ru-RU" b="1" dirty="0" smtClean="0">
                <a:latin typeface="Book Antiqua" panose="02040602050305030304" pitchFamily="18" charset="0"/>
                <a:ea typeface="+mj-ea"/>
                <a:cs typeface="+mj-cs"/>
              </a:rPr>
              <a:t>автономного </a:t>
            </a:r>
            <a:r>
              <a:rPr lang="ru-RU" b="1" dirty="0">
                <a:latin typeface="Book Antiqua" panose="02040602050305030304" pitchFamily="18" charset="0"/>
                <a:ea typeface="+mj-ea"/>
                <a:cs typeface="+mj-cs"/>
              </a:rPr>
              <a:t>округа Югры  </a:t>
            </a:r>
          </a:p>
          <a:p>
            <a:pPr algn="ctr"/>
            <a:r>
              <a:rPr lang="ru-RU" b="1" dirty="0">
                <a:latin typeface="Book Antiqua" panose="02040602050305030304" pitchFamily="18" charset="0"/>
                <a:ea typeface="+mj-ea"/>
                <a:cs typeface="+mj-cs"/>
              </a:rPr>
              <a:t>«</a:t>
            </a:r>
            <a:r>
              <a:rPr lang="ru-RU" b="1" dirty="0" err="1">
                <a:latin typeface="Book Antiqua" panose="02040602050305030304" pitchFamily="18" charset="0"/>
                <a:ea typeface="+mj-ea"/>
                <a:cs typeface="+mj-cs"/>
              </a:rPr>
              <a:t>Няганский</a:t>
            </a:r>
            <a:r>
              <a:rPr lang="ru-RU" b="1" dirty="0">
                <a:latin typeface="Book Antiqua" panose="02040602050305030304" pitchFamily="18" charset="0"/>
                <a:ea typeface="+mj-ea"/>
                <a:cs typeface="+mj-cs"/>
              </a:rPr>
              <a:t> реабилитационный центр»</a:t>
            </a:r>
          </a:p>
        </p:txBody>
      </p:sp>
    </p:spTree>
    <p:extLst>
      <p:ext uri="{BB962C8B-B14F-4D97-AF65-F5344CB8AC3E}">
        <p14:creationId xmlns:p14="http://schemas.microsoft.com/office/powerpoint/2010/main" val="206855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800" y="462622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+mj-lt"/>
                <a:ea typeface="+mj-ea"/>
                <a:cs typeface="+mj-cs"/>
              </a:rPr>
              <a:t>	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7594" y="386593"/>
            <a:ext cx="100915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263" algn="just"/>
            <a:r>
              <a:rPr lang="ru-RU" sz="3200" b="1" dirty="0">
                <a:latin typeface="Book Antiqua" panose="02040602050305030304" pitchFamily="18" charset="0"/>
                <a:ea typeface="+mj-ea"/>
                <a:cs typeface="+mj-cs"/>
              </a:rPr>
              <a:t>Индивидуальные и  групповые консультации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1225" y="1056847"/>
            <a:ext cx="114377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dirty="0">
                <a:latin typeface="Book Antiqua" panose="02040602050305030304" pitchFamily="18" charset="0"/>
                <a:ea typeface="+mj-ea"/>
                <a:cs typeface="+mj-cs"/>
              </a:rPr>
              <a:t>За 6 месяцев 2024 года проведено 13 индивидуальных консультаций, 7 групповых, </a:t>
            </a:r>
            <a:r>
              <a:rPr lang="ru-RU" sz="2000" dirty="0" smtClean="0">
                <a:latin typeface="Book Antiqua" panose="02040602050305030304" pitchFamily="18" charset="0"/>
                <a:ea typeface="+mj-ea"/>
                <a:cs typeface="+mj-cs"/>
              </a:rPr>
              <a:t/>
            </a:r>
            <a:br>
              <a:rPr lang="ru-RU" sz="2000" dirty="0" smtClean="0">
                <a:latin typeface="Book Antiqua" panose="02040602050305030304" pitchFamily="18" charset="0"/>
                <a:ea typeface="+mj-ea"/>
                <a:cs typeface="+mj-cs"/>
              </a:rPr>
            </a:br>
            <a:r>
              <a:rPr lang="ru-RU" sz="2000" dirty="0" smtClean="0">
                <a:latin typeface="Book Antiqua" panose="02040602050305030304" pitchFamily="18" charset="0"/>
                <a:ea typeface="+mj-ea"/>
                <a:cs typeface="+mj-cs"/>
              </a:rPr>
              <a:t>охват </a:t>
            </a:r>
            <a:r>
              <a:rPr lang="ru-RU" sz="2000" dirty="0">
                <a:latin typeface="Book Antiqua" panose="02040602050305030304" pitchFamily="18" charset="0"/>
                <a:ea typeface="+mj-ea"/>
                <a:cs typeface="+mj-cs"/>
              </a:rPr>
              <a:t>55 </a:t>
            </a:r>
            <a:r>
              <a:rPr lang="ru-RU" sz="2000" dirty="0" smtClean="0">
                <a:latin typeface="Book Antiqua" panose="02040602050305030304" pitchFamily="18" charset="0"/>
                <a:ea typeface="+mj-ea"/>
                <a:cs typeface="+mj-cs"/>
              </a:rPr>
              <a:t>человек и </a:t>
            </a:r>
            <a:r>
              <a:rPr lang="ru-RU" sz="2000" dirty="0">
                <a:latin typeface="Book Antiqua" panose="02040602050305030304" pitchFamily="18" charset="0"/>
                <a:ea typeface="+mj-ea"/>
                <a:cs typeface="+mj-cs"/>
              </a:rPr>
              <a:t>3 мастер - класса  28 </a:t>
            </a:r>
            <a:r>
              <a:rPr lang="ru-RU" sz="2000" dirty="0" smtClean="0">
                <a:latin typeface="Book Antiqua" panose="02040602050305030304" pitchFamily="18" charset="0"/>
                <a:ea typeface="+mj-ea"/>
                <a:cs typeface="+mj-cs"/>
              </a:rPr>
              <a:t>человек, </a:t>
            </a:r>
            <a:r>
              <a:rPr lang="ru-RU" sz="2000" dirty="0">
                <a:latin typeface="Book Antiqua" panose="02040602050305030304" pitchFamily="18" charset="0"/>
                <a:ea typeface="+mj-ea"/>
                <a:cs typeface="+mj-cs"/>
              </a:rPr>
              <a:t>общий охват  83 </a:t>
            </a:r>
            <a:r>
              <a:rPr lang="ru-RU" sz="2000" dirty="0" smtClean="0">
                <a:latin typeface="Book Antiqua" panose="02040602050305030304" pitchFamily="18" charset="0"/>
                <a:ea typeface="+mj-ea"/>
                <a:cs typeface="+mj-cs"/>
              </a:rPr>
              <a:t>человек.</a:t>
            </a:r>
            <a:endParaRPr lang="ru-RU" sz="2000" dirty="0"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1225" y="1935211"/>
            <a:ext cx="66430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dirty="0">
                <a:latin typeface="Book Antiqua" panose="02040602050305030304" pitchFamily="18" charset="0"/>
                <a:ea typeface="+mj-ea"/>
                <a:cs typeface="+mj-cs"/>
              </a:rPr>
              <a:t>В индивидуальной, консультирование с применением </a:t>
            </a:r>
            <a:r>
              <a:rPr lang="ru-RU" sz="2000" dirty="0" err="1">
                <a:latin typeface="Book Antiqua" panose="02040602050305030304" pitchFamily="18" charset="0"/>
                <a:ea typeface="+mj-ea"/>
                <a:cs typeface="+mj-cs"/>
              </a:rPr>
              <a:t>коуч</a:t>
            </a:r>
            <a:r>
              <a:rPr lang="ru-RU" sz="2000" dirty="0">
                <a:latin typeface="Book Antiqua" panose="02040602050305030304" pitchFamily="18" charset="0"/>
                <a:ea typeface="+mj-ea"/>
                <a:cs typeface="+mj-cs"/>
              </a:rPr>
              <a:t> стратегии, метафорических ассоциативных карт  «Внутренняя опора», «Письмо себе», «Тишина», «Проекция», комплект психологических инструментов «Причины, смыслы, изменения», </a:t>
            </a:r>
            <a:r>
              <a:rPr lang="ru-RU" sz="2000" dirty="0" err="1">
                <a:latin typeface="Book Antiqua" panose="02040602050305030304" pitchFamily="18" charset="0"/>
                <a:ea typeface="+mj-ea"/>
                <a:cs typeface="+mj-cs"/>
              </a:rPr>
              <a:t>коучинговая</a:t>
            </a:r>
            <a:r>
              <a:rPr lang="ru-RU" sz="2000" dirty="0">
                <a:latin typeface="Book Antiqua" panose="02040602050305030304" pitchFamily="18" charset="0"/>
                <a:ea typeface="+mj-ea"/>
                <a:cs typeface="+mj-cs"/>
              </a:rPr>
              <a:t> игра «</a:t>
            </a:r>
            <a:r>
              <a:rPr lang="en-US" sz="2000" dirty="0" err="1">
                <a:latin typeface="Book Antiqua" panose="02040602050305030304" pitchFamily="18" charset="0"/>
                <a:ea typeface="+mj-ea"/>
                <a:cs typeface="+mj-cs"/>
              </a:rPr>
              <a:t>Poins</a:t>
            </a:r>
            <a:r>
              <a:rPr lang="en-US" sz="2000" dirty="0">
                <a:latin typeface="Book Antiqua" panose="02040602050305030304" pitchFamily="18" charset="0"/>
                <a:ea typeface="+mj-ea"/>
                <a:cs typeface="+mj-cs"/>
              </a:rPr>
              <a:t> of you</a:t>
            </a:r>
            <a:r>
              <a:rPr lang="ru-RU" sz="2000" dirty="0" smtClean="0">
                <a:latin typeface="Book Antiqua" panose="02040602050305030304" pitchFamily="18" charset="0"/>
                <a:ea typeface="+mj-ea"/>
                <a:cs typeface="+mj-cs"/>
              </a:rPr>
              <a:t>».       </a:t>
            </a:r>
            <a:endParaRPr lang="ru-RU" sz="2000" dirty="0"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5727" y="4062499"/>
            <a:ext cx="495369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dirty="0">
                <a:latin typeface="Book Antiqua" panose="02040602050305030304" pitchFamily="18" charset="0"/>
                <a:ea typeface="+mj-ea"/>
                <a:cs typeface="+mj-cs"/>
              </a:rPr>
              <a:t>В групповой работе психологами  применяются психологические игры «В Гармонии», «Жизнь как Дом», «Взаимопонимание», «Территория Жизни», «Око судьбы», метод </a:t>
            </a:r>
            <a:r>
              <a:rPr lang="ru-RU" sz="2000" dirty="0" err="1">
                <a:latin typeface="Book Antiqua" panose="02040602050305030304" pitchFamily="18" charset="0"/>
                <a:ea typeface="+mj-ea"/>
                <a:cs typeface="+mj-cs"/>
              </a:rPr>
              <a:t>Нейрографики</a:t>
            </a:r>
            <a:r>
              <a:rPr lang="ru-RU" sz="2000" dirty="0">
                <a:latin typeface="Book Antiqua" panose="02040602050305030304" pitchFamily="18" charset="0"/>
                <a:ea typeface="+mj-ea"/>
                <a:cs typeface="+mj-cs"/>
              </a:rPr>
              <a:t> (автор Павел Пискарев), фототерапия.  </a:t>
            </a:r>
          </a:p>
        </p:txBody>
      </p:sp>
      <p:sp>
        <p:nvSpPr>
          <p:cNvPr id="17" name="AutoShape 2" descr="blob:https://web.telegram.org/cce5cfae-873e-4e29-beca-6cc240af92a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9" t="-1965" r="446" b="10720"/>
          <a:stretch/>
        </p:blipFill>
        <p:spPr bwMode="auto">
          <a:xfrm>
            <a:off x="7231978" y="1979451"/>
            <a:ext cx="2651562" cy="3639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799" y="4000474"/>
            <a:ext cx="1897897" cy="253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9" r="6872"/>
          <a:stretch/>
        </p:blipFill>
        <p:spPr bwMode="auto">
          <a:xfrm flipH="1">
            <a:off x="9402898" y="1596325"/>
            <a:ext cx="2223011" cy="288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52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800" y="462622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+mj-lt"/>
                <a:ea typeface="+mj-ea"/>
                <a:cs typeface="+mj-cs"/>
              </a:rPr>
              <a:t>	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64904" y="1078664"/>
            <a:ext cx="73912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ctr"/>
            <a:r>
              <a:rPr lang="ru-RU" sz="3200" b="1" dirty="0">
                <a:latin typeface="Book Antiqua" panose="02040602050305030304" pitchFamily="18" charset="0"/>
                <a:ea typeface="+mj-ea"/>
                <a:cs typeface="+mj-cs"/>
              </a:rPr>
              <a:t>Проведение мастер-классов </a:t>
            </a:r>
          </a:p>
        </p:txBody>
      </p:sp>
      <p:sp>
        <p:nvSpPr>
          <p:cNvPr id="17" name="AutoShape 2" descr="blob:https://web.telegram.org/cce5cfae-873e-4e29-beca-6cc240af92a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3094" y="1886035"/>
            <a:ext cx="902598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200" dirty="0">
                <a:latin typeface="Book Antiqua" panose="02040602050305030304" pitchFamily="18" charset="0"/>
                <a:ea typeface="+mj-ea"/>
                <a:cs typeface="+mj-cs"/>
              </a:rPr>
              <a:t>Проведены мастер-классы по </a:t>
            </a:r>
            <a:r>
              <a:rPr lang="ru-RU" sz="2200" dirty="0" err="1">
                <a:latin typeface="Book Antiqua" panose="02040602050305030304" pitchFamily="18" charset="0"/>
                <a:ea typeface="+mj-ea"/>
                <a:cs typeface="+mj-cs"/>
              </a:rPr>
              <a:t>игропрактикам</a:t>
            </a:r>
            <a:r>
              <a:rPr lang="ru-RU" sz="2200" dirty="0">
                <a:latin typeface="Book Antiqua" panose="02040602050305030304" pitchFamily="18" charset="0"/>
                <a:ea typeface="+mj-ea"/>
                <a:cs typeface="+mj-cs"/>
              </a:rPr>
              <a:t>, флористике, «Вязание без спиц пряжей </a:t>
            </a:r>
            <a:r>
              <a:rPr lang="ru-RU" sz="2200" dirty="0" err="1" smtClean="0">
                <a:latin typeface="Book Antiqua" panose="02040602050305030304" pitchFamily="18" charset="0"/>
                <a:ea typeface="+mj-ea"/>
                <a:cs typeface="+mj-cs"/>
              </a:rPr>
              <a:t>Ализе</a:t>
            </a:r>
            <a:r>
              <a:rPr lang="ru-RU" sz="2200" dirty="0" smtClean="0">
                <a:latin typeface="Book Antiqua" panose="02040602050305030304" pitchFamily="18" charset="0"/>
                <a:ea typeface="+mj-ea"/>
                <a:cs typeface="+mj-cs"/>
              </a:rPr>
              <a:t> </a:t>
            </a:r>
            <a:r>
              <a:rPr lang="ru-RU" sz="2200" dirty="0" err="1" smtClean="0">
                <a:latin typeface="Book Antiqua" panose="02040602050305030304" pitchFamily="18" charset="0"/>
                <a:ea typeface="+mj-ea"/>
                <a:cs typeface="+mj-cs"/>
              </a:rPr>
              <a:t>Пуффи</a:t>
            </a:r>
            <a:r>
              <a:rPr lang="ru-RU" sz="2200" dirty="0">
                <a:latin typeface="Book Antiqua" panose="02040602050305030304" pitchFamily="18" charset="0"/>
                <a:ea typeface="+mj-ea"/>
                <a:cs typeface="+mj-cs"/>
              </a:rPr>
              <a:t>», актерская терапия,  для родителей, воспитывающих детей с особенностями развития на площадках  учреждения и социальных партнеров МАУ </a:t>
            </a:r>
            <a:r>
              <a:rPr lang="ru-RU" sz="2200" dirty="0" smtClean="0">
                <a:latin typeface="Book Antiqua" panose="02040602050305030304" pitchFamily="18" charset="0"/>
                <a:ea typeface="+mj-ea"/>
                <a:cs typeface="+mj-cs"/>
              </a:rPr>
              <a:t>ДО</a:t>
            </a:r>
            <a:br>
              <a:rPr lang="ru-RU" sz="2200" dirty="0" smtClean="0">
                <a:latin typeface="Book Antiqua" panose="02040602050305030304" pitchFamily="18" charset="0"/>
                <a:ea typeface="+mj-ea"/>
                <a:cs typeface="+mj-cs"/>
              </a:rPr>
            </a:br>
            <a:r>
              <a:rPr lang="ru-RU" sz="2200" dirty="0" smtClean="0">
                <a:latin typeface="Book Antiqua" panose="02040602050305030304" pitchFamily="18" charset="0"/>
                <a:ea typeface="+mj-ea"/>
                <a:cs typeface="+mj-cs"/>
              </a:rPr>
              <a:t>г</a:t>
            </a:r>
            <a:r>
              <a:rPr lang="ru-RU" sz="2200" dirty="0">
                <a:latin typeface="Book Antiqua" panose="02040602050305030304" pitchFamily="18" charset="0"/>
                <a:ea typeface="+mj-ea"/>
                <a:cs typeface="+mj-cs"/>
              </a:rPr>
              <a:t>. </a:t>
            </a:r>
            <a:r>
              <a:rPr lang="ru-RU" sz="2200" dirty="0" err="1">
                <a:latin typeface="Book Antiqua" panose="02040602050305030304" pitchFamily="18" charset="0"/>
                <a:ea typeface="+mj-ea"/>
                <a:cs typeface="+mj-cs"/>
              </a:rPr>
              <a:t>Нягани</a:t>
            </a:r>
            <a:r>
              <a:rPr lang="ru-RU" sz="2200" dirty="0">
                <a:latin typeface="Book Antiqua" panose="02040602050305030304" pitchFamily="18" charset="0"/>
                <a:ea typeface="+mj-ea"/>
                <a:cs typeface="+mj-cs"/>
              </a:rPr>
              <a:t> «СШ Патриот», в  парке «Центральный лес культуры и отдыха». </a:t>
            </a:r>
          </a:p>
        </p:txBody>
      </p:sp>
      <p:pic>
        <p:nvPicPr>
          <p:cNvPr id="13316" name="Picture 4" descr="https://sun9-56.userapi.com/impg/tYkD7SEnbxR-y7mzskg6c1S9A3dXJgDNIKyfXQ/QgUQLE_nJn8.jpg?size=1280x960&amp;quality=95&amp;sign=b132a9c881afc06831748fbd77529d0d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510" y="4523801"/>
            <a:ext cx="2781300" cy="2085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95" y="4009693"/>
            <a:ext cx="2781300" cy="2085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13195" y="3744044"/>
            <a:ext cx="2149300" cy="2865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391" y="3740857"/>
            <a:ext cx="2151689" cy="2868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515" y="3752994"/>
            <a:ext cx="2301296" cy="28567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808" y="1663439"/>
            <a:ext cx="2298703" cy="2568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04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800" y="462622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+mj-lt"/>
                <a:ea typeface="+mj-ea"/>
                <a:cs typeface="+mj-cs"/>
              </a:rPr>
              <a:t>	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17" name="AutoShape 2" descr="blob:https://web.telegram.org/cce5cfae-873e-4e29-beca-6cc240af92a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706878"/>
            <a:ext cx="112303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Уникальность проекта заключается в применении не только традиционных методов работы, но и современных научно доказанных подходов, методов, технологий и методик оказания помощи детям и семьям, внедряемых в субъектах Российской Федерации , а именно </a:t>
            </a:r>
            <a:r>
              <a:rPr lang="ru-RU" sz="2400" b="1" dirty="0" err="1">
                <a:latin typeface="Book Antiqua" panose="02040602050305030304" pitchFamily="18" charset="0"/>
                <a:ea typeface="+mj-ea"/>
                <a:cs typeface="+mj-cs"/>
              </a:rPr>
              <a:t>коуч</a:t>
            </a:r>
            <a:r>
              <a:rPr lang="ru-RU" sz="2400" b="1" dirty="0">
                <a:latin typeface="Book Antiqua" panose="02040602050305030304" pitchFamily="18" charset="0"/>
                <a:ea typeface="+mj-ea"/>
                <a:cs typeface="+mj-cs"/>
              </a:rPr>
              <a:t> стратегии, </a:t>
            </a:r>
            <a:r>
              <a:rPr lang="ru-RU" sz="2400" b="1" dirty="0" err="1">
                <a:latin typeface="Book Antiqua" panose="02040602050305030304" pitchFamily="18" charset="0"/>
                <a:ea typeface="+mj-ea"/>
                <a:cs typeface="+mj-cs"/>
              </a:rPr>
              <a:t>нейрографика</a:t>
            </a:r>
            <a:r>
              <a:rPr lang="ru-RU" sz="2400" b="1" dirty="0">
                <a:latin typeface="Book Antiqua" panose="02040602050305030304" pitchFamily="18" charset="0"/>
                <a:ea typeface="+mj-ea"/>
                <a:cs typeface="+mj-cs"/>
              </a:rPr>
              <a:t>, </a:t>
            </a:r>
            <a:r>
              <a:rPr lang="ru-RU" sz="2400" b="1" dirty="0" err="1">
                <a:latin typeface="Book Antiqua" panose="02040602050305030304" pitchFamily="18" charset="0"/>
                <a:ea typeface="+mj-ea"/>
                <a:cs typeface="+mj-cs"/>
              </a:rPr>
              <a:t>игропрактика</a:t>
            </a:r>
            <a:r>
              <a:rPr lang="ru-RU" sz="2400" b="1" dirty="0">
                <a:latin typeface="Book Antiqua" panose="02040602050305030304" pitchFamily="18" charset="0"/>
                <a:ea typeface="+mj-ea"/>
                <a:cs typeface="+mj-cs"/>
              </a:rPr>
              <a:t>, фото-терапия.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123" y="3948721"/>
            <a:ext cx="2438567" cy="1067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673" y="2754356"/>
            <a:ext cx="5939636" cy="1262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393" y="5315288"/>
            <a:ext cx="4755757" cy="100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23" y="5222125"/>
            <a:ext cx="4350020" cy="124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71" y="3713721"/>
            <a:ext cx="3995323" cy="171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771" y="3948720"/>
            <a:ext cx="2969048" cy="1477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815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0375" y="492094"/>
            <a:ext cx="61870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+mj-lt"/>
                <a:ea typeface="+mj-ea"/>
                <a:cs typeface="+mj-cs"/>
              </a:rPr>
              <a:t>	</a:t>
            </a:r>
            <a:r>
              <a:rPr lang="ru-RU" sz="2400" dirty="0" smtClean="0">
                <a:latin typeface="Book Antiqua" panose="02040602050305030304" pitchFamily="18" charset="0"/>
                <a:ea typeface="+mj-ea"/>
                <a:cs typeface="+mj-cs"/>
              </a:rPr>
              <a:t>Родители проходят  курс из </a:t>
            </a:r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2 индивидуальных консультаций с применением </a:t>
            </a:r>
            <a:r>
              <a:rPr lang="ru-RU" sz="2400" dirty="0" err="1">
                <a:latin typeface="Book Antiqua" panose="02040602050305030304" pitchFamily="18" charset="0"/>
                <a:ea typeface="+mj-ea"/>
                <a:cs typeface="+mj-cs"/>
              </a:rPr>
              <a:t>коуч</a:t>
            </a:r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 стратегии и 3 групповых </a:t>
            </a:r>
            <a:r>
              <a:rPr lang="ru-RU" sz="2400" dirty="0" smtClean="0">
                <a:latin typeface="Book Antiqua" panose="02040602050305030304" pitchFamily="18" charset="0"/>
                <a:ea typeface="+mj-ea"/>
                <a:cs typeface="+mj-cs"/>
              </a:rPr>
              <a:t>тренинга </a:t>
            </a:r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(</a:t>
            </a:r>
            <a:r>
              <a:rPr lang="ru-RU" sz="2400" dirty="0" err="1">
                <a:latin typeface="Book Antiqua" panose="02040602050305030304" pitchFamily="18" charset="0"/>
                <a:ea typeface="+mj-ea"/>
                <a:cs typeface="+mj-cs"/>
              </a:rPr>
              <a:t>нейрографика</a:t>
            </a:r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, фото-терапия, трансформационная игра).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64271" y="4091552"/>
            <a:ext cx="51764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>
                <a:solidFill>
                  <a:srgbClr val="000000"/>
                </a:solidFill>
                <a:latin typeface="Calibri Light"/>
              </a:rPr>
              <a:t>	</a:t>
            </a:r>
            <a:r>
              <a:rPr lang="ru-RU" sz="24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В </a:t>
            </a:r>
            <a:r>
              <a:rPr lang="ru-RU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команду родительского клуба «Гармония» вошли </a:t>
            </a:r>
            <a:r>
              <a:rPr lang="ru-RU" sz="24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Book Antiqua" panose="02040602050305030304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2 </a:t>
            </a:r>
            <a:r>
              <a:rPr lang="ru-RU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психолога с высшим профильным образованием и стажем работы в социальной сфере.</a:t>
            </a:r>
          </a:p>
        </p:txBody>
      </p:sp>
      <p:sp>
        <p:nvSpPr>
          <p:cNvPr id="7" name="AutoShape 11" descr="blob:https://web.telegram.org/3be685b8-fa94-4ac1-8702-62055a141ae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6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1" y="4091551"/>
            <a:ext cx="3220422" cy="241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626" y="619930"/>
            <a:ext cx="3466026" cy="2599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073" y="1763484"/>
            <a:ext cx="2765158" cy="207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4" name="Picture 1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1" t="21403" r="13158"/>
          <a:stretch/>
        </p:blipFill>
        <p:spPr bwMode="auto">
          <a:xfrm>
            <a:off x="467800" y="2751827"/>
            <a:ext cx="3361249" cy="2476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39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89801" y="3370736"/>
            <a:ext cx="4634944" cy="90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81376" y="681474"/>
            <a:ext cx="6915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+mj-lt"/>
                <a:ea typeface="+mj-ea"/>
                <a:cs typeface="+mj-cs"/>
              </a:rPr>
              <a:t>Мероприятия </a:t>
            </a:r>
            <a:r>
              <a:rPr lang="ru-RU" sz="2800" b="1" dirty="0" smtClean="0">
                <a:latin typeface="+mj-lt"/>
                <a:ea typeface="+mj-ea"/>
                <a:cs typeface="+mj-cs"/>
              </a:rPr>
              <a:t> Клуба </a:t>
            </a:r>
            <a:r>
              <a:rPr lang="ru-RU" sz="2800" b="1" dirty="0">
                <a:latin typeface="+mj-lt"/>
                <a:ea typeface="+mj-ea"/>
                <a:cs typeface="+mj-cs"/>
              </a:rPr>
              <a:t>помогли  родителям </a:t>
            </a:r>
            <a:r>
              <a:rPr lang="ru-RU" sz="2800" b="1" dirty="0" smtClean="0">
                <a:latin typeface="+mj-lt"/>
                <a:ea typeface="+mj-ea"/>
                <a:cs typeface="+mj-cs"/>
              </a:rPr>
              <a:t>:</a:t>
            </a:r>
            <a:endParaRPr lang="ru-RU" sz="2800" b="1" dirty="0"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0985" y="1438504"/>
            <a:ext cx="42197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+mj-lt"/>
                <a:ea typeface="+mj-ea"/>
                <a:cs typeface="+mj-cs"/>
              </a:rPr>
              <a:t>Повысить </a:t>
            </a:r>
            <a:r>
              <a:rPr lang="ru-RU" sz="2400" dirty="0">
                <a:latin typeface="+mj-lt"/>
                <a:ea typeface="+mj-ea"/>
                <a:cs typeface="+mj-cs"/>
              </a:rPr>
              <a:t>адаптацию к условиям жизни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80985" y="4491594"/>
            <a:ext cx="45784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+mj-lt"/>
                <a:ea typeface="+mj-ea"/>
                <a:cs typeface="+mj-cs"/>
              </a:rPr>
              <a:t>Раскрыть собственный потенциал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302034" y="2418179"/>
            <a:ext cx="44011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+mj-lt"/>
                <a:ea typeface="+mj-ea"/>
                <a:cs typeface="+mj-cs"/>
              </a:rPr>
              <a:t>Повысить собственную осознанность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02034" y="1552744"/>
            <a:ext cx="43204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+mj-lt"/>
                <a:ea typeface="+mj-ea"/>
                <a:cs typeface="+mj-cs"/>
              </a:rPr>
              <a:t>Улучшить навыки </a:t>
            </a:r>
            <a:r>
              <a:rPr lang="ru-RU" sz="2400" dirty="0" err="1">
                <a:latin typeface="+mj-lt"/>
                <a:ea typeface="+mj-ea"/>
                <a:cs typeface="+mj-cs"/>
              </a:rPr>
              <a:t>саморегуляци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80985" y="3460621"/>
            <a:ext cx="38443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+mj-lt"/>
                <a:ea typeface="+mj-ea"/>
                <a:cs typeface="+mj-cs"/>
              </a:rPr>
              <a:t>Найти ресурсное состояние 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80985" y="5379562"/>
            <a:ext cx="43877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+mj-lt"/>
                <a:ea typeface="+mj-ea"/>
                <a:cs typeface="+mj-cs"/>
              </a:rPr>
              <a:t>Сохранить </a:t>
            </a:r>
            <a:r>
              <a:rPr lang="ru-RU" sz="2400" dirty="0" err="1" smtClean="0">
                <a:latin typeface="+mj-lt"/>
                <a:ea typeface="+mj-ea"/>
                <a:cs typeface="+mj-cs"/>
              </a:rPr>
              <a:t>психоэмоциональую</a:t>
            </a:r>
            <a:r>
              <a:rPr lang="ru-RU" sz="2400" dirty="0" smtClean="0">
                <a:latin typeface="+mj-lt"/>
                <a:ea typeface="+mj-ea"/>
                <a:cs typeface="+mj-cs"/>
              </a:rPr>
              <a:t> стабильность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80984" y="2430223"/>
            <a:ext cx="45784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+mj-lt"/>
                <a:ea typeface="+mj-ea"/>
                <a:cs typeface="+mj-cs"/>
              </a:rPr>
              <a:t>Повышение личной эффективности 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71543" y="3410905"/>
            <a:ext cx="4734817" cy="926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302034" y="4548565"/>
            <a:ext cx="44011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+mj-lt"/>
                <a:ea typeface="+mj-ea"/>
                <a:cs typeface="+mj-cs"/>
              </a:rPr>
              <a:t>Улучшение качества жизни семьи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302034" y="3408551"/>
            <a:ext cx="44011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+mj-lt"/>
                <a:ea typeface="+mj-ea"/>
                <a:cs typeface="+mj-cs"/>
              </a:rPr>
              <a:t>Профилактиктировать</a:t>
            </a:r>
            <a:r>
              <a:rPr lang="ru-RU" sz="2400" dirty="0" smtClean="0">
                <a:latin typeface="+mj-lt"/>
                <a:ea typeface="+mj-ea"/>
                <a:cs typeface="+mj-cs"/>
              </a:rPr>
              <a:t> эмоциональное выгорание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61660" y="5512446"/>
            <a:ext cx="44011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+mj-lt"/>
                <a:ea typeface="+mj-ea"/>
                <a:cs typeface="+mj-cs"/>
              </a:rPr>
              <a:t>Снижение чувства социальной изоляции</a:t>
            </a:r>
          </a:p>
        </p:txBody>
      </p:sp>
    </p:spTree>
    <p:extLst>
      <p:ext uri="{BB962C8B-B14F-4D97-AF65-F5344CB8AC3E}">
        <p14:creationId xmlns:p14="http://schemas.microsoft.com/office/powerpoint/2010/main" val="206319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304800" y="1115923"/>
            <a:ext cx="116205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latin typeface="+mj-lt"/>
                <a:ea typeface="+mj-ea"/>
                <a:cs typeface="+mj-cs"/>
              </a:rPr>
              <a:t>За период реализации мероприятий  </a:t>
            </a:r>
            <a:r>
              <a:rPr lang="ru-RU" sz="2800" dirty="0" smtClean="0">
                <a:latin typeface="+mj-lt"/>
                <a:ea typeface="+mj-ea"/>
                <a:cs typeface="+mj-cs"/>
              </a:rPr>
              <a:t>Родительского </a:t>
            </a:r>
            <a:r>
              <a:rPr lang="ru-RU" sz="2800" dirty="0">
                <a:latin typeface="+mj-lt"/>
                <a:ea typeface="+mj-ea"/>
                <a:cs typeface="+mj-cs"/>
              </a:rPr>
              <a:t>клуба «Гармония» проведено:</a:t>
            </a: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969793"/>
              </p:ext>
            </p:extLst>
          </p:nvPr>
        </p:nvGraphicFramePr>
        <p:xfrm>
          <a:off x="533400" y="2109015"/>
          <a:ext cx="11239500" cy="429178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621375"/>
                <a:gridCol w="2455325"/>
                <a:gridCol w="1696518"/>
                <a:gridCol w="1985715"/>
                <a:gridCol w="1985715"/>
                <a:gridCol w="1494852"/>
              </a:tblGrid>
              <a:tr h="1059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Год</a:t>
                      </a:r>
                    </a:p>
                  </a:txBody>
                  <a:tcPr marL="68580" marR="68580" marT="0" marB="0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Индивидуальные консультации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Групповые тренинги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Мастер классы 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Всего мероприятий 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Охват 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2021</a:t>
                      </a:r>
                    </a:p>
                  </a:txBody>
                  <a:tcPr marL="68580" marR="68580" marT="0" marB="0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2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8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15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2022</a:t>
                      </a:r>
                    </a:p>
                  </a:txBody>
                  <a:tcPr marL="68580" marR="68580" marT="0" marB="0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2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11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20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2023</a:t>
                      </a:r>
                    </a:p>
                  </a:txBody>
                  <a:tcPr marL="68580" marR="68580" marT="0" marB="0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12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24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56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9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2024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 полугодие </a:t>
                      </a:r>
                    </a:p>
                  </a:txBody>
                  <a:tcPr marL="68580" marR="68580" marT="0" marB="0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13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26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82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019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reeform 9">
            <a:extLst>
              <a:ext uri="{FF2B5EF4-FFF2-40B4-BE49-F238E27FC236}">
                <a16:creationId xmlns:a16="http://schemas.microsoft.com/office/drawing/2014/main" xmlns="" id="{81FDF239-07A1-0149-8D22-FD607EDC3A0D}"/>
              </a:ext>
            </a:extLst>
          </p:cNvPr>
          <p:cNvSpPr>
            <a:spLocks/>
          </p:cNvSpPr>
          <p:nvPr/>
        </p:nvSpPr>
        <p:spPr bwMode="auto">
          <a:xfrm>
            <a:off x="4679824" y="2700675"/>
            <a:ext cx="3329201" cy="3327668"/>
          </a:xfrm>
          <a:custGeom>
            <a:avLst/>
            <a:gdLst>
              <a:gd name="T0" fmla="*/ 0 w 986"/>
              <a:gd name="T1" fmla="*/ 817 h 986"/>
              <a:gd name="T2" fmla="*/ 75 w 986"/>
              <a:gd name="T3" fmla="*/ 741 h 986"/>
              <a:gd name="T4" fmla="*/ 741 w 986"/>
              <a:gd name="T5" fmla="*/ 741 h 986"/>
              <a:gd name="T6" fmla="*/ 741 w 986"/>
              <a:gd name="T7" fmla="*/ 75 h 986"/>
              <a:gd name="T8" fmla="*/ 817 w 986"/>
              <a:gd name="T9" fmla="*/ 0 h 986"/>
              <a:gd name="T10" fmla="*/ 986 w 986"/>
              <a:gd name="T11" fmla="*/ 408 h 986"/>
              <a:gd name="T12" fmla="*/ 817 w 986"/>
              <a:gd name="T13" fmla="*/ 817 h 986"/>
              <a:gd name="T14" fmla="*/ 408 w 986"/>
              <a:gd name="T15" fmla="*/ 986 h 986"/>
              <a:gd name="T16" fmla="*/ 0 w 986"/>
              <a:gd name="T17" fmla="*/ 817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86" h="986">
                <a:moveTo>
                  <a:pt x="0" y="817"/>
                </a:moveTo>
                <a:cubicBezTo>
                  <a:pt x="75" y="741"/>
                  <a:pt x="75" y="741"/>
                  <a:pt x="75" y="741"/>
                </a:cubicBezTo>
                <a:cubicBezTo>
                  <a:pt x="259" y="925"/>
                  <a:pt x="558" y="925"/>
                  <a:pt x="741" y="741"/>
                </a:cubicBezTo>
                <a:cubicBezTo>
                  <a:pt x="925" y="558"/>
                  <a:pt x="925" y="259"/>
                  <a:pt x="741" y="75"/>
                </a:cubicBezTo>
                <a:cubicBezTo>
                  <a:pt x="817" y="0"/>
                  <a:pt x="817" y="0"/>
                  <a:pt x="817" y="0"/>
                </a:cubicBezTo>
                <a:cubicBezTo>
                  <a:pt x="926" y="109"/>
                  <a:pt x="986" y="254"/>
                  <a:pt x="986" y="408"/>
                </a:cubicBezTo>
                <a:cubicBezTo>
                  <a:pt x="986" y="563"/>
                  <a:pt x="926" y="708"/>
                  <a:pt x="817" y="817"/>
                </a:cubicBezTo>
                <a:cubicBezTo>
                  <a:pt x="708" y="926"/>
                  <a:pt x="563" y="986"/>
                  <a:pt x="408" y="986"/>
                </a:cubicBezTo>
                <a:cubicBezTo>
                  <a:pt x="254" y="986"/>
                  <a:pt x="109" y="926"/>
                  <a:pt x="0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7" name="Freeform 7">
            <a:extLst>
              <a:ext uri="{FF2B5EF4-FFF2-40B4-BE49-F238E27FC236}">
                <a16:creationId xmlns:a16="http://schemas.microsoft.com/office/drawing/2014/main" xmlns="" id="{636CBEF0-F258-B746-9A2B-D1BEC9B8A619}"/>
              </a:ext>
            </a:extLst>
          </p:cNvPr>
          <p:cNvSpPr>
            <a:spLocks/>
          </p:cNvSpPr>
          <p:nvPr/>
        </p:nvSpPr>
        <p:spPr bwMode="auto">
          <a:xfrm>
            <a:off x="4360392" y="2369303"/>
            <a:ext cx="2747881" cy="2748252"/>
          </a:xfrm>
          <a:custGeom>
            <a:avLst/>
            <a:gdLst>
              <a:gd name="T0" fmla="*/ 174 w 814"/>
              <a:gd name="T1" fmla="*/ 814 h 814"/>
              <a:gd name="T2" fmla="*/ 179 w 814"/>
              <a:gd name="T3" fmla="*/ 179 h 814"/>
              <a:gd name="T4" fmla="*/ 814 w 814"/>
              <a:gd name="T5" fmla="*/ 174 h 814"/>
              <a:gd name="T6" fmla="*/ 739 w 814"/>
              <a:gd name="T7" fmla="*/ 249 h 814"/>
              <a:gd name="T8" fmla="*/ 255 w 814"/>
              <a:gd name="T9" fmla="*/ 255 h 814"/>
              <a:gd name="T10" fmla="*/ 250 w 814"/>
              <a:gd name="T11" fmla="*/ 738 h 814"/>
              <a:gd name="T12" fmla="*/ 174 w 814"/>
              <a:gd name="T13" fmla="*/ 814 h 8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14" h="814">
                <a:moveTo>
                  <a:pt x="174" y="814"/>
                </a:moveTo>
                <a:cubicBezTo>
                  <a:pt x="0" y="640"/>
                  <a:pt x="3" y="355"/>
                  <a:pt x="179" y="179"/>
                </a:cubicBezTo>
                <a:cubicBezTo>
                  <a:pt x="356" y="2"/>
                  <a:pt x="641" y="0"/>
                  <a:pt x="814" y="174"/>
                </a:cubicBezTo>
                <a:cubicBezTo>
                  <a:pt x="739" y="249"/>
                  <a:pt x="739" y="249"/>
                  <a:pt x="739" y="249"/>
                </a:cubicBezTo>
                <a:cubicBezTo>
                  <a:pt x="607" y="117"/>
                  <a:pt x="390" y="120"/>
                  <a:pt x="255" y="255"/>
                </a:cubicBezTo>
                <a:cubicBezTo>
                  <a:pt x="120" y="389"/>
                  <a:pt x="118" y="606"/>
                  <a:pt x="250" y="738"/>
                </a:cubicBezTo>
                <a:lnTo>
                  <a:pt x="174" y="81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0" name="Freeform 6">
            <a:extLst>
              <a:ext uri="{FF2B5EF4-FFF2-40B4-BE49-F238E27FC236}">
                <a16:creationId xmlns:a16="http://schemas.microsoft.com/office/drawing/2014/main" xmlns="" id="{60DDDB96-D0E4-784E-BA45-7297C52B3FA3}"/>
              </a:ext>
            </a:extLst>
          </p:cNvPr>
          <p:cNvSpPr>
            <a:spLocks/>
          </p:cNvSpPr>
          <p:nvPr/>
        </p:nvSpPr>
        <p:spPr bwMode="auto">
          <a:xfrm>
            <a:off x="5165907" y="3176910"/>
            <a:ext cx="1414613" cy="1414803"/>
          </a:xfrm>
          <a:custGeom>
            <a:avLst/>
            <a:gdLst>
              <a:gd name="T0" fmla="*/ 91 w 419"/>
              <a:gd name="T1" fmla="*/ 419 h 419"/>
              <a:gd name="T2" fmla="*/ 91 w 419"/>
              <a:gd name="T3" fmla="*/ 91 h 419"/>
              <a:gd name="T4" fmla="*/ 419 w 419"/>
              <a:gd name="T5" fmla="*/ 91 h 419"/>
              <a:gd name="T6" fmla="*/ 344 w 419"/>
              <a:gd name="T7" fmla="*/ 166 h 419"/>
              <a:gd name="T8" fmla="*/ 167 w 419"/>
              <a:gd name="T9" fmla="*/ 166 h 419"/>
              <a:gd name="T10" fmla="*/ 167 w 419"/>
              <a:gd name="T11" fmla="*/ 343 h 419"/>
              <a:gd name="T12" fmla="*/ 91 w 419"/>
              <a:gd name="T13" fmla="*/ 419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9" h="419">
                <a:moveTo>
                  <a:pt x="91" y="419"/>
                </a:moveTo>
                <a:cubicBezTo>
                  <a:pt x="0" y="329"/>
                  <a:pt x="0" y="181"/>
                  <a:pt x="91" y="91"/>
                </a:cubicBezTo>
                <a:cubicBezTo>
                  <a:pt x="181" y="0"/>
                  <a:pt x="329" y="0"/>
                  <a:pt x="419" y="91"/>
                </a:cubicBezTo>
                <a:cubicBezTo>
                  <a:pt x="344" y="166"/>
                  <a:pt x="344" y="166"/>
                  <a:pt x="344" y="166"/>
                </a:cubicBezTo>
                <a:cubicBezTo>
                  <a:pt x="295" y="117"/>
                  <a:pt x="215" y="117"/>
                  <a:pt x="167" y="166"/>
                </a:cubicBezTo>
                <a:cubicBezTo>
                  <a:pt x="118" y="215"/>
                  <a:pt x="118" y="295"/>
                  <a:pt x="167" y="343"/>
                </a:cubicBezTo>
                <a:lnTo>
                  <a:pt x="91" y="4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3" name="Freeform 8">
            <a:extLst>
              <a:ext uri="{FF2B5EF4-FFF2-40B4-BE49-F238E27FC236}">
                <a16:creationId xmlns:a16="http://schemas.microsoft.com/office/drawing/2014/main" xmlns="" id="{49B92DD6-3A35-474A-8C02-2039D7ED2F5E}"/>
              </a:ext>
            </a:extLst>
          </p:cNvPr>
          <p:cNvSpPr>
            <a:spLocks/>
          </p:cNvSpPr>
          <p:nvPr/>
        </p:nvSpPr>
        <p:spPr bwMode="auto">
          <a:xfrm>
            <a:off x="5304787" y="3291998"/>
            <a:ext cx="2065376" cy="2065653"/>
          </a:xfrm>
          <a:custGeom>
            <a:avLst/>
            <a:gdLst>
              <a:gd name="T0" fmla="*/ 0 w 612"/>
              <a:gd name="T1" fmla="*/ 480 h 612"/>
              <a:gd name="T2" fmla="*/ 76 w 612"/>
              <a:gd name="T3" fmla="*/ 404 h 612"/>
              <a:gd name="T4" fmla="*/ 404 w 612"/>
              <a:gd name="T5" fmla="*/ 404 h 612"/>
              <a:gd name="T6" fmla="*/ 404 w 612"/>
              <a:gd name="T7" fmla="*/ 76 h 612"/>
              <a:gd name="T8" fmla="*/ 480 w 612"/>
              <a:gd name="T9" fmla="*/ 0 h 612"/>
              <a:gd name="T10" fmla="*/ 480 w 612"/>
              <a:gd name="T11" fmla="*/ 480 h 612"/>
              <a:gd name="T12" fmla="*/ 0 w 612"/>
              <a:gd name="T13" fmla="*/ 480 h 6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2" h="612">
                <a:moveTo>
                  <a:pt x="0" y="480"/>
                </a:moveTo>
                <a:cubicBezTo>
                  <a:pt x="76" y="404"/>
                  <a:pt x="76" y="404"/>
                  <a:pt x="76" y="404"/>
                </a:cubicBezTo>
                <a:cubicBezTo>
                  <a:pt x="166" y="495"/>
                  <a:pt x="314" y="495"/>
                  <a:pt x="404" y="404"/>
                </a:cubicBezTo>
                <a:cubicBezTo>
                  <a:pt x="495" y="314"/>
                  <a:pt x="495" y="166"/>
                  <a:pt x="404" y="76"/>
                </a:cubicBezTo>
                <a:cubicBezTo>
                  <a:pt x="480" y="0"/>
                  <a:pt x="480" y="0"/>
                  <a:pt x="480" y="0"/>
                </a:cubicBezTo>
                <a:cubicBezTo>
                  <a:pt x="612" y="132"/>
                  <a:pt x="612" y="348"/>
                  <a:pt x="480" y="480"/>
                </a:cubicBezTo>
                <a:cubicBezTo>
                  <a:pt x="348" y="612"/>
                  <a:pt x="133" y="612"/>
                  <a:pt x="0" y="48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9" name="矩形 59">
            <a:extLst>
              <a:ext uri="{FF2B5EF4-FFF2-40B4-BE49-F238E27FC236}">
                <a16:creationId xmlns:a16="http://schemas.microsoft.com/office/drawing/2014/main" xmlns="" id="{DC8E70B1-FBEC-6247-ACDF-ACBFF6F9F3D0}"/>
              </a:ext>
            </a:extLst>
          </p:cNvPr>
          <p:cNvSpPr/>
          <p:nvPr/>
        </p:nvSpPr>
        <p:spPr>
          <a:xfrm>
            <a:off x="7913775" y="4272735"/>
            <a:ext cx="4182975" cy="1959315"/>
          </a:xfrm>
          <a:prstGeom prst="rect">
            <a:avLst/>
          </a:prstGeom>
        </p:spPr>
        <p:txBody>
          <a:bodyPr vert="horz" wrap="square" lIns="111567" tIns="55783" rIns="111567" bIns="55783" rtlCol="0">
            <a:spAutoFit/>
          </a:bodyPr>
          <a:lstStyle/>
          <a:p>
            <a:pPr algn="ctr"/>
            <a:r>
              <a:rPr lang="ru-RU" altLang="zh-CN" sz="2400" b="1" dirty="0">
                <a:latin typeface="+mj-lt"/>
                <a:ea typeface="+mj-ea"/>
                <a:cs typeface="+mj-cs"/>
              </a:rPr>
              <a:t>На 96% повысилась родительская компетентность по вопросам психоэмоционального развития и воспитания детей. </a:t>
            </a:r>
          </a:p>
        </p:txBody>
      </p:sp>
      <p:sp>
        <p:nvSpPr>
          <p:cNvPr id="81" name="任意多边形 88">
            <a:extLst>
              <a:ext uri="{FF2B5EF4-FFF2-40B4-BE49-F238E27FC236}">
                <a16:creationId xmlns:a16="http://schemas.microsoft.com/office/drawing/2014/main" xmlns="" id="{752FACCB-9D23-1843-8E23-78124F0E4C1C}"/>
              </a:ext>
            </a:extLst>
          </p:cNvPr>
          <p:cNvSpPr/>
          <p:nvPr/>
        </p:nvSpPr>
        <p:spPr>
          <a:xfrm>
            <a:off x="7366602" y="3571555"/>
            <a:ext cx="1632572" cy="1650936"/>
          </a:xfrm>
          <a:custGeom>
            <a:avLst/>
            <a:gdLst>
              <a:gd name="connsiteX0" fmla="*/ 0 w 1306285"/>
              <a:gd name="connsiteY0" fmla="*/ 1320800 h 1320800"/>
              <a:gd name="connsiteX1" fmla="*/ 43542 w 1306285"/>
              <a:gd name="connsiteY1" fmla="*/ 1277257 h 1320800"/>
              <a:gd name="connsiteX2" fmla="*/ 1306285 w 1306285"/>
              <a:gd name="connsiteY2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6285" h="1320800">
                <a:moveTo>
                  <a:pt x="0" y="1320800"/>
                </a:moveTo>
                <a:lnTo>
                  <a:pt x="43542" y="1277257"/>
                </a:lnTo>
                <a:lnTo>
                  <a:pt x="1306285" y="0"/>
                </a:lnTo>
              </a:path>
            </a:pathLst>
          </a:custGeom>
          <a:noFill/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7" name="矩形 94">
            <a:extLst>
              <a:ext uri="{FF2B5EF4-FFF2-40B4-BE49-F238E27FC236}">
                <a16:creationId xmlns:a16="http://schemas.microsoft.com/office/drawing/2014/main" xmlns="" id="{0ABD8C5D-8695-2845-A8B5-C68EFC48A349}"/>
              </a:ext>
            </a:extLst>
          </p:cNvPr>
          <p:cNvSpPr/>
          <p:nvPr/>
        </p:nvSpPr>
        <p:spPr>
          <a:xfrm>
            <a:off x="1123950" y="2342268"/>
            <a:ext cx="3343596" cy="1589983"/>
          </a:xfrm>
          <a:prstGeom prst="rect">
            <a:avLst/>
          </a:prstGeom>
        </p:spPr>
        <p:txBody>
          <a:bodyPr vert="horz" wrap="square" lIns="111567" tIns="55783" rIns="111567" bIns="55783" rtlCol="0">
            <a:spAutoFit/>
          </a:bodyPr>
          <a:lstStyle/>
          <a:p>
            <a:pPr algn="ctr"/>
            <a:r>
              <a:rPr lang="ru-RU" altLang="zh-CN" sz="2400" b="1" dirty="0">
                <a:latin typeface="+mj-lt"/>
                <a:ea typeface="+mj-ea"/>
                <a:cs typeface="+mj-cs"/>
              </a:rPr>
              <a:t>Повышена  профессиональная компетентность 3х специалистов </a:t>
            </a:r>
            <a:endParaRPr lang="zh-CN" altLang="en-US" sz="2400" b="1" dirty="0">
              <a:latin typeface="+mj-lt"/>
              <a:ea typeface="+mj-ea"/>
              <a:cs typeface="+mj-cs"/>
            </a:endParaRPr>
          </a:p>
        </p:txBody>
      </p:sp>
      <p:sp>
        <p:nvSpPr>
          <p:cNvPr id="89" name="任意多边形 96">
            <a:extLst>
              <a:ext uri="{FF2B5EF4-FFF2-40B4-BE49-F238E27FC236}">
                <a16:creationId xmlns:a16="http://schemas.microsoft.com/office/drawing/2014/main" xmlns="" id="{4EE07FA7-0A07-7C47-B64B-9403CE24299B}"/>
              </a:ext>
            </a:extLst>
          </p:cNvPr>
          <p:cNvSpPr/>
          <p:nvPr/>
        </p:nvSpPr>
        <p:spPr>
          <a:xfrm>
            <a:off x="4124124" y="2897127"/>
            <a:ext cx="1142800" cy="1142956"/>
          </a:xfrm>
          <a:custGeom>
            <a:avLst/>
            <a:gdLst>
              <a:gd name="connsiteX0" fmla="*/ 914400 w 914400"/>
              <a:gd name="connsiteY0" fmla="*/ 0 h 914400"/>
              <a:gd name="connsiteX1" fmla="*/ 0 w 914400"/>
              <a:gd name="connsiteY1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" h="914400">
                <a:moveTo>
                  <a:pt x="914400" y="0"/>
                </a:moveTo>
                <a:lnTo>
                  <a:pt x="0" y="914400"/>
                </a:lnTo>
              </a:path>
            </a:pathLst>
          </a:custGeom>
          <a:noFill/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99" name="矩形 106">
            <a:extLst>
              <a:ext uri="{FF2B5EF4-FFF2-40B4-BE49-F238E27FC236}">
                <a16:creationId xmlns:a16="http://schemas.microsoft.com/office/drawing/2014/main" xmlns="" id="{73286A0A-1C5E-C24D-8A51-4FA3A9790BDD}"/>
              </a:ext>
            </a:extLst>
          </p:cNvPr>
          <p:cNvSpPr/>
          <p:nvPr/>
        </p:nvSpPr>
        <p:spPr>
          <a:xfrm>
            <a:off x="247651" y="4272865"/>
            <a:ext cx="3638550" cy="2328647"/>
          </a:xfrm>
          <a:prstGeom prst="rect">
            <a:avLst/>
          </a:prstGeom>
        </p:spPr>
        <p:txBody>
          <a:bodyPr vert="horz" wrap="square" lIns="111567" tIns="55783" rIns="111567" bIns="55783" rtlCol="0">
            <a:spAutoFit/>
          </a:bodyPr>
          <a:lstStyle/>
          <a:p>
            <a:pPr algn="ctr"/>
            <a:r>
              <a:rPr lang="ru-RU" altLang="zh-CN" sz="2400" b="1" dirty="0">
                <a:latin typeface="+mj-lt"/>
                <a:ea typeface="+mj-ea"/>
                <a:cs typeface="+mj-cs"/>
              </a:rPr>
              <a:t>Проведено 96 мероприятий с использованием современных, научно доказанных методов и технологий</a:t>
            </a:r>
            <a:endParaRPr lang="zh-CN" altLang="en-US" sz="2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01" name="任意多边形 108">
            <a:extLst>
              <a:ext uri="{FF2B5EF4-FFF2-40B4-BE49-F238E27FC236}">
                <a16:creationId xmlns:a16="http://schemas.microsoft.com/office/drawing/2014/main" xmlns="" id="{87CAA1BA-83E6-7D40-BE34-419DC8C8AD6A}"/>
              </a:ext>
            </a:extLst>
          </p:cNvPr>
          <p:cNvSpPr/>
          <p:nvPr/>
        </p:nvSpPr>
        <p:spPr>
          <a:xfrm>
            <a:off x="3424159" y="3668619"/>
            <a:ext cx="2185605" cy="2185905"/>
          </a:xfrm>
          <a:custGeom>
            <a:avLst/>
            <a:gdLst>
              <a:gd name="connsiteX0" fmla="*/ 1748790 w 1748790"/>
              <a:gd name="connsiteY0" fmla="*/ 0 h 1748790"/>
              <a:gd name="connsiteX1" fmla="*/ 0 w 1748790"/>
              <a:gd name="connsiteY1" fmla="*/ 1748790 h 174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48790" h="1748790">
                <a:moveTo>
                  <a:pt x="1748790" y="0"/>
                </a:moveTo>
                <a:lnTo>
                  <a:pt x="0" y="1748790"/>
                </a:lnTo>
              </a:path>
            </a:pathLst>
          </a:custGeom>
          <a:noFill/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04" name="矩形 111">
            <a:extLst>
              <a:ext uri="{FF2B5EF4-FFF2-40B4-BE49-F238E27FC236}">
                <a16:creationId xmlns:a16="http://schemas.microsoft.com/office/drawing/2014/main" xmlns="" id="{B60F756F-3602-E44C-9F31-9BCF8AA9DE26}"/>
              </a:ext>
            </a:extLst>
          </p:cNvPr>
          <p:cNvSpPr/>
          <p:nvPr/>
        </p:nvSpPr>
        <p:spPr>
          <a:xfrm>
            <a:off x="8486752" y="1768626"/>
            <a:ext cx="3419498" cy="1959315"/>
          </a:xfrm>
          <a:prstGeom prst="rect">
            <a:avLst/>
          </a:prstGeom>
        </p:spPr>
        <p:txBody>
          <a:bodyPr vert="horz" wrap="square" lIns="111567" tIns="55783" rIns="111567" bIns="55783" rtlCol="0">
            <a:spAutoFit/>
          </a:bodyPr>
          <a:lstStyle/>
          <a:p>
            <a:pPr algn="ctr"/>
            <a:r>
              <a:rPr lang="ru-RU" altLang="zh-CN" sz="2400" b="1" dirty="0">
                <a:latin typeface="+mj-lt"/>
                <a:ea typeface="+mj-ea"/>
                <a:cs typeface="+mj-cs"/>
              </a:rPr>
              <a:t>Повышена стрессоустойчивость, улучшены навыки </a:t>
            </a:r>
            <a:r>
              <a:rPr lang="ru-RU" altLang="zh-CN" sz="2400" b="1" dirty="0" err="1">
                <a:latin typeface="+mj-lt"/>
                <a:ea typeface="+mj-ea"/>
                <a:cs typeface="+mj-cs"/>
              </a:rPr>
              <a:t>саморегуляции</a:t>
            </a:r>
            <a:r>
              <a:rPr lang="ru-RU" altLang="zh-CN" sz="2400" b="1" dirty="0">
                <a:latin typeface="+mj-lt"/>
                <a:ea typeface="+mj-ea"/>
                <a:cs typeface="+mj-cs"/>
              </a:rPr>
              <a:t> у родителей</a:t>
            </a:r>
            <a:endParaRPr lang="zh-CN" altLang="en-US" sz="2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06" name="任意多边形 113">
            <a:extLst>
              <a:ext uri="{FF2B5EF4-FFF2-40B4-BE49-F238E27FC236}">
                <a16:creationId xmlns:a16="http://schemas.microsoft.com/office/drawing/2014/main" xmlns="" id="{57E760DC-48EC-7242-887F-E88D6942F220}"/>
              </a:ext>
            </a:extLst>
          </p:cNvPr>
          <p:cNvSpPr/>
          <p:nvPr/>
        </p:nvSpPr>
        <p:spPr>
          <a:xfrm>
            <a:off x="6923766" y="2028562"/>
            <a:ext cx="1632572" cy="1650936"/>
          </a:xfrm>
          <a:custGeom>
            <a:avLst/>
            <a:gdLst>
              <a:gd name="connsiteX0" fmla="*/ 0 w 1306285"/>
              <a:gd name="connsiteY0" fmla="*/ 1320800 h 1320800"/>
              <a:gd name="connsiteX1" fmla="*/ 43542 w 1306285"/>
              <a:gd name="connsiteY1" fmla="*/ 1277257 h 1320800"/>
              <a:gd name="connsiteX2" fmla="*/ 1306285 w 1306285"/>
              <a:gd name="connsiteY2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6285" h="1320800">
                <a:moveTo>
                  <a:pt x="0" y="1320800"/>
                </a:moveTo>
                <a:lnTo>
                  <a:pt x="43542" y="1277257"/>
                </a:lnTo>
                <a:lnTo>
                  <a:pt x="1306285" y="0"/>
                </a:lnTo>
              </a:path>
            </a:pathLst>
          </a:custGeom>
          <a:solidFill>
            <a:srgbClr val="261F1C"/>
          </a:solidFill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47650" y="720481"/>
            <a:ext cx="116586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3600" dirty="0">
                <a:latin typeface="+mj-lt"/>
                <a:ea typeface="+mj-ea"/>
                <a:cs typeface="+mj-cs"/>
              </a:rPr>
              <a:t>Анализ эффективности мероприятий программы Клуба показал, что за период реализации проекта: </a:t>
            </a:r>
          </a:p>
        </p:txBody>
      </p:sp>
      <p:sp>
        <p:nvSpPr>
          <p:cNvPr id="4" name="Солнце 3"/>
          <p:cNvSpPr/>
          <p:nvPr/>
        </p:nvSpPr>
        <p:spPr>
          <a:xfrm>
            <a:off x="5734332" y="3743429"/>
            <a:ext cx="846188" cy="84828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12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9" grpId="0" animBg="1"/>
      <p:bldP spid="101" grpId="0" animBg="1"/>
      <p:bldP spid="10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410" y="5676215"/>
            <a:ext cx="116867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j-lt"/>
                <a:ea typeface="+mj-ea"/>
                <a:cs typeface="+mj-cs"/>
              </a:rPr>
              <a:t>Бережное сопровождение родителей на каждом этапе работы является залогом эффективной помощи родителям детей с аутизмом.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4850" y="896692"/>
            <a:ext cx="11658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latin typeface="+mj-lt"/>
                <a:ea typeface="+mj-ea"/>
                <a:cs typeface="+mj-cs"/>
              </a:rPr>
              <a:t>Наблюдаются изменения  в отношении </a:t>
            </a:r>
            <a:r>
              <a:rPr lang="ru-RU" sz="2800" b="1" dirty="0" smtClean="0">
                <a:latin typeface="+mj-lt"/>
                <a:ea typeface="+mj-ea"/>
                <a:cs typeface="+mj-cs"/>
              </a:rPr>
              <a:t>родителей к </a:t>
            </a:r>
            <a:r>
              <a:rPr lang="ru-RU" sz="2800" b="1" dirty="0">
                <a:latin typeface="+mj-lt"/>
                <a:ea typeface="+mj-ea"/>
                <a:cs typeface="+mj-cs"/>
              </a:rPr>
              <a:t>себе, а именно: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705235" y="1676665"/>
            <a:ext cx="808290" cy="3962135"/>
            <a:chOff x="701398" y="2640547"/>
            <a:chExt cx="812127" cy="4048918"/>
          </a:xfrm>
        </p:grpSpPr>
        <p:grpSp>
          <p:nvGrpSpPr>
            <p:cNvPr id="8" name="Group 3">
              <a:extLst>
                <a:ext uri="{FF2B5EF4-FFF2-40B4-BE49-F238E27FC236}">
                  <a16:creationId xmlns:a16="http://schemas.microsoft.com/office/drawing/2014/main" xmlns="" id="{F671A4CD-310A-794A-8ECE-50D538BD7646}"/>
                </a:ext>
              </a:extLst>
            </p:cNvPr>
            <p:cNvGrpSpPr/>
            <p:nvPr/>
          </p:nvGrpSpPr>
          <p:grpSpPr>
            <a:xfrm rot="5400000">
              <a:off x="786683" y="2593360"/>
              <a:ext cx="679656" cy="774029"/>
              <a:chOff x="1016000" y="1689100"/>
              <a:chExt cx="787400" cy="787400"/>
            </a:xfrm>
          </p:grpSpPr>
          <p:grpSp>
            <p:nvGrpSpPr>
              <p:cNvPr id="9" name="Group 4">
                <a:extLst>
                  <a:ext uri="{FF2B5EF4-FFF2-40B4-BE49-F238E27FC236}">
                    <a16:creationId xmlns:a16="http://schemas.microsoft.com/office/drawing/2014/main" xmlns="" id="{8C1B06D1-9D27-414C-BECF-B02CC58E3BDC}"/>
                  </a:ext>
                </a:extLst>
              </p:cNvPr>
              <p:cNvGrpSpPr/>
              <p:nvPr/>
            </p:nvGrpSpPr>
            <p:grpSpPr>
              <a:xfrm>
                <a:off x="1016000" y="1689100"/>
                <a:ext cx="787400" cy="787400"/>
                <a:chOff x="4343400" y="1854885"/>
                <a:chExt cx="457200" cy="457200"/>
              </a:xfrm>
            </p:grpSpPr>
            <p:sp>
              <p:nvSpPr>
                <p:cNvPr id="11" name="Oval 6">
                  <a:extLst>
                    <a:ext uri="{FF2B5EF4-FFF2-40B4-BE49-F238E27FC236}">
                      <a16:creationId xmlns:a16="http://schemas.microsoft.com/office/drawing/2014/main" xmlns="" id="{019DD0E3-D548-E14F-B423-C017ED644577}"/>
                    </a:ext>
                  </a:extLst>
                </p:cNvPr>
                <p:cNvSpPr/>
                <p:nvPr/>
              </p:nvSpPr>
              <p:spPr>
                <a:xfrm>
                  <a:off x="4343400" y="1854885"/>
                  <a:ext cx="457200" cy="457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2" name="Oval 7">
                  <a:extLst>
                    <a:ext uri="{FF2B5EF4-FFF2-40B4-BE49-F238E27FC236}">
                      <a16:creationId xmlns:a16="http://schemas.microsoft.com/office/drawing/2014/main" xmlns="" id="{07AB0B8D-8596-A546-9F1A-D41182FA0740}"/>
                    </a:ext>
                  </a:extLst>
                </p:cNvPr>
                <p:cNvSpPr/>
                <p:nvPr/>
              </p:nvSpPr>
              <p:spPr>
                <a:xfrm>
                  <a:off x="4408030" y="1919516"/>
                  <a:ext cx="327939" cy="32793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0" name="Freeform: Shape 5">
                <a:extLst>
                  <a:ext uri="{FF2B5EF4-FFF2-40B4-BE49-F238E27FC236}">
                    <a16:creationId xmlns:a16="http://schemas.microsoft.com/office/drawing/2014/main" xmlns="" id="{D3903C33-7E4C-484D-8F83-794FC00C90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7654" y="1960311"/>
                <a:ext cx="284092" cy="244978"/>
              </a:xfrm>
              <a:custGeom>
                <a:avLst/>
                <a:gdLst/>
                <a:ahLst/>
                <a:cxnLst>
                  <a:cxn ang="0">
                    <a:pos x="64" y="51"/>
                  </a:cxn>
                  <a:cxn ang="0">
                    <a:pos x="60" y="55"/>
                  </a:cxn>
                  <a:cxn ang="0">
                    <a:pos x="49" y="55"/>
                  </a:cxn>
                  <a:cxn ang="0">
                    <a:pos x="45" y="51"/>
                  </a:cxn>
                  <a:cxn ang="0">
                    <a:pos x="45" y="40"/>
                  </a:cxn>
                  <a:cxn ang="0">
                    <a:pos x="49" y="36"/>
                  </a:cxn>
                  <a:cxn ang="0">
                    <a:pos x="52" y="36"/>
                  </a:cxn>
                  <a:cxn ang="0">
                    <a:pos x="52" y="30"/>
                  </a:cxn>
                  <a:cxn ang="0">
                    <a:pos x="34" y="30"/>
                  </a:cxn>
                  <a:cxn ang="0">
                    <a:pos x="34" y="36"/>
                  </a:cxn>
                  <a:cxn ang="0">
                    <a:pos x="37" y="36"/>
                  </a:cxn>
                  <a:cxn ang="0">
                    <a:pos x="41" y="40"/>
                  </a:cxn>
                  <a:cxn ang="0">
                    <a:pos x="41" y="51"/>
                  </a:cxn>
                  <a:cxn ang="0">
                    <a:pos x="37" y="55"/>
                  </a:cxn>
                  <a:cxn ang="0">
                    <a:pos x="26" y="55"/>
                  </a:cxn>
                  <a:cxn ang="0">
                    <a:pos x="23" y="51"/>
                  </a:cxn>
                  <a:cxn ang="0">
                    <a:pos x="23" y="40"/>
                  </a:cxn>
                  <a:cxn ang="0">
                    <a:pos x="26" y="36"/>
                  </a:cxn>
                  <a:cxn ang="0">
                    <a:pos x="29" y="36"/>
                  </a:cxn>
                  <a:cxn ang="0">
                    <a:pos x="29" y="30"/>
                  </a:cxn>
                  <a:cxn ang="0">
                    <a:pos x="11" y="30"/>
                  </a:cxn>
                  <a:cxn ang="0">
                    <a:pos x="11" y="36"/>
                  </a:cxn>
                  <a:cxn ang="0">
                    <a:pos x="15" y="36"/>
                  </a:cxn>
                  <a:cxn ang="0">
                    <a:pos x="18" y="40"/>
                  </a:cxn>
                  <a:cxn ang="0">
                    <a:pos x="18" y="51"/>
                  </a:cxn>
                  <a:cxn ang="0">
                    <a:pos x="15" y="55"/>
                  </a:cxn>
                  <a:cxn ang="0">
                    <a:pos x="3" y="55"/>
                  </a:cxn>
                  <a:cxn ang="0">
                    <a:pos x="0" y="51"/>
                  </a:cxn>
                  <a:cxn ang="0">
                    <a:pos x="0" y="40"/>
                  </a:cxn>
                  <a:cxn ang="0">
                    <a:pos x="3" y="36"/>
                  </a:cxn>
                  <a:cxn ang="0">
                    <a:pos x="7" y="36"/>
                  </a:cxn>
                  <a:cxn ang="0">
                    <a:pos x="7" y="30"/>
                  </a:cxn>
                  <a:cxn ang="0">
                    <a:pos x="11" y="25"/>
                  </a:cxn>
                  <a:cxn ang="0">
                    <a:pos x="29" y="25"/>
                  </a:cxn>
                  <a:cxn ang="0">
                    <a:pos x="29" y="18"/>
                  </a:cxn>
                  <a:cxn ang="0">
                    <a:pos x="26" y="18"/>
                  </a:cxn>
                  <a:cxn ang="0">
                    <a:pos x="23" y="15"/>
                  </a:cxn>
                  <a:cxn ang="0">
                    <a:pos x="23" y="3"/>
                  </a:cxn>
                  <a:cxn ang="0">
                    <a:pos x="26" y="0"/>
                  </a:cxn>
                  <a:cxn ang="0">
                    <a:pos x="37" y="0"/>
                  </a:cxn>
                  <a:cxn ang="0">
                    <a:pos x="41" y="3"/>
                  </a:cxn>
                  <a:cxn ang="0">
                    <a:pos x="41" y="15"/>
                  </a:cxn>
                  <a:cxn ang="0">
                    <a:pos x="37" y="18"/>
                  </a:cxn>
                  <a:cxn ang="0">
                    <a:pos x="34" y="18"/>
                  </a:cxn>
                  <a:cxn ang="0">
                    <a:pos x="34" y="25"/>
                  </a:cxn>
                  <a:cxn ang="0">
                    <a:pos x="52" y="25"/>
                  </a:cxn>
                  <a:cxn ang="0">
                    <a:pos x="57" y="30"/>
                  </a:cxn>
                  <a:cxn ang="0">
                    <a:pos x="57" y="36"/>
                  </a:cxn>
                  <a:cxn ang="0">
                    <a:pos x="60" y="36"/>
                  </a:cxn>
                  <a:cxn ang="0">
                    <a:pos x="64" y="40"/>
                  </a:cxn>
                  <a:cxn ang="0">
                    <a:pos x="64" y="51"/>
                  </a:cxn>
                </a:cxnLst>
                <a:rect l="0" t="0" r="r" b="b"/>
                <a:pathLst>
                  <a:path w="64" h="55">
                    <a:moveTo>
                      <a:pt x="64" y="51"/>
                    </a:moveTo>
                    <a:cubicBezTo>
                      <a:pt x="64" y="53"/>
                      <a:pt x="62" y="55"/>
                      <a:pt x="60" y="55"/>
                    </a:cubicBezTo>
                    <a:cubicBezTo>
                      <a:pt x="49" y="55"/>
                      <a:pt x="49" y="55"/>
                      <a:pt x="49" y="55"/>
                    </a:cubicBezTo>
                    <a:cubicBezTo>
                      <a:pt x="47" y="55"/>
                      <a:pt x="45" y="53"/>
                      <a:pt x="45" y="51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5" y="38"/>
                      <a:pt x="47" y="36"/>
                      <a:pt x="49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0"/>
                      <a:pt x="52" y="30"/>
                      <a:pt x="52" y="30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7" y="36"/>
                      <a:pt x="37" y="36"/>
                      <a:pt x="37" y="36"/>
                    </a:cubicBezTo>
                    <a:cubicBezTo>
                      <a:pt x="39" y="36"/>
                      <a:pt x="41" y="38"/>
                      <a:pt x="41" y="40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3"/>
                      <a:pt x="39" y="55"/>
                      <a:pt x="37" y="55"/>
                    </a:cubicBezTo>
                    <a:cubicBezTo>
                      <a:pt x="26" y="55"/>
                      <a:pt x="26" y="55"/>
                      <a:pt x="26" y="55"/>
                    </a:cubicBezTo>
                    <a:cubicBezTo>
                      <a:pt x="24" y="55"/>
                      <a:pt x="23" y="53"/>
                      <a:pt x="23" y="51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38"/>
                      <a:pt x="24" y="36"/>
                      <a:pt x="26" y="36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29" y="30"/>
                      <a:pt x="29" y="30"/>
                      <a:pt x="29" y="30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7" y="36"/>
                      <a:pt x="18" y="38"/>
                      <a:pt x="18" y="40"/>
                    </a:cubicBezTo>
                    <a:cubicBezTo>
                      <a:pt x="18" y="51"/>
                      <a:pt x="18" y="51"/>
                      <a:pt x="18" y="51"/>
                    </a:cubicBezTo>
                    <a:cubicBezTo>
                      <a:pt x="18" y="53"/>
                      <a:pt x="17" y="55"/>
                      <a:pt x="15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1" y="55"/>
                      <a:pt x="0" y="53"/>
                      <a:pt x="0" y="51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38"/>
                      <a:pt x="1" y="36"/>
                      <a:pt x="3" y="36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27"/>
                      <a:pt x="9" y="25"/>
                      <a:pt x="11" y="25"/>
                    </a:cubicBezTo>
                    <a:cubicBezTo>
                      <a:pt x="29" y="25"/>
                      <a:pt x="29" y="25"/>
                      <a:pt x="29" y="25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24" y="18"/>
                      <a:pt x="23" y="17"/>
                      <a:pt x="23" y="15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3" y="1"/>
                      <a:pt x="24" y="0"/>
                      <a:pt x="26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9" y="0"/>
                      <a:pt x="41" y="1"/>
                      <a:pt x="41" y="3"/>
                    </a:cubicBezTo>
                    <a:cubicBezTo>
                      <a:pt x="41" y="15"/>
                      <a:pt x="41" y="15"/>
                      <a:pt x="41" y="15"/>
                    </a:cubicBezTo>
                    <a:cubicBezTo>
                      <a:pt x="41" y="17"/>
                      <a:pt x="39" y="18"/>
                      <a:pt x="37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52" y="25"/>
                      <a:pt x="52" y="25"/>
                      <a:pt x="52" y="25"/>
                    </a:cubicBezTo>
                    <a:cubicBezTo>
                      <a:pt x="55" y="25"/>
                      <a:pt x="57" y="27"/>
                      <a:pt x="57" y="30"/>
                    </a:cubicBezTo>
                    <a:cubicBezTo>
                      <a:pt x="57" y="36"/>
                      <a:pt x="57" y="36"/>
                      <a:pt x="57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2" y="36"/>
                      <a:pt x="64" y="38"/>
                      <a:pt x="64" y="40"/>
                    </a:cubicBezTo>
                    <a:lnTo>
                      <a:pt x="64" y="5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2569B6CD-7279-324C-A021-C547CA512538}"/>
                </a:ext>
              </a:extLst>
            </p:cNvPr>
            <p:cNvGrpSpPr/>
            <p:nvPr/>
          </p:nvGrpSpPr>
          <p:grpSpPr>
            <a:xfrm rot="5400000">
              <a:off x="767635" y="3438133"/>
              <a:ext cx="679656" cy="774029"/>
              <a:chOff x="2597150" y="1689100"/>
              <a:chExt cx="787400" cy="787400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xmlns="" id="{E27608FE-8EC0-D347-97FA-58D507E9F943}"/>
                  </a:ext>
                </a:extLst>
              </p:cNvPr>
              <p:cNvGrpSpPr/>
              <p:nvPr/>
            </p:nvGrpSpPr>
            <p:grpSpPr>
              <a:xfrm>
                <a:off x="2597150" y="1689100"/>
                <a:ext cx="787400" cy="787400"/>
                <a:chOff x="4343400" y="1854885"/>
                <a:chExt cx="457200" cy="457200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xmlns="" id="{EAA7841C-7AA8-4243-B3BE-55D29526B254}"/>
                    </a:ext>
                  </a:extLst>
                </p:cNvPr>
                <p:cNvSpPr/>
                <p:nvPr/>
              </p:nvSpPr>
              <p:spPr>
                <a:xfrm>
                  <a:off x="4343400" y="1854885"/>
                  <a:ext cx="457200" cy="457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xmlns="" id="{85CD68A4-0C3C-824F-A6FA-AB20F163BD02}"/>
                    </a:ext>
                  </a:extLst>
                </p:cNvPr>
                <p:cNvSpPr/>
                <p:nvPr/>
              </p:nvSpPr>
              <p:spPr>
                <a:xfrm>
                  <a:off x="4408030" y="1919516"/>
                  <a:ext cx="327939" cy="327939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xmlns="" id="{8F44946F-7A4F-0643-9CD2-9367F0AE96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7775" y="1970605"/>
                <a:ext cx="286150" cy="224390"/>
              </a:xfrm>
              <a:custGeom>
                <a:avLst/>
                <a:gdLst/>
                <a:ahLst/>
                <a:cxnLst>
                  <a:cxn ang="0">
                    <a:pos x="45" y="14"/>
                  </a:cxn>
                  <a:cxn ang="0">
                    <a:pos x="32" y="10"/>
                  </a:cxn>
                  <a:cxn ang="0">
                    <a:pos x="18" y="14"/>
                  </a:cxn>
                  <a:cxn ang="0">
                    <a:pos x="0" y="14"/>
                  </a:cxn>
                  <a:cxn ang="0">
                    <a:pos x="64" y="14"/>
                  </a:cxn>
                  <a:cxn ang="0">
                    <a:pos x="0" y="15"/>
                  </a:cxn>
                  <a:cxn ang="0">
                    <a:pos x="18" y="20"/>
                  </a:cxn>
                  <a:cxn ang="0">
                    <a:pos x="2" y="22"/>
                  </a:cxn>
                  <a:cxn ang="0">
                    <a:pos x="9" y="35"/>
                  </a:cxn>
                  <a:cxn ang="0">
                    <a:pos x="1" y="36"/>
                  </a:cxn>
                  <a:cxn ang="0">
                    <a:pos x="0" y="28"/>
                  </a:cxn>
                  <a:cxn ang="0">
                    <a:pos x="8" y="27"/>
                  </a:cxn>
                  <a:cxn ang="0">
                    <a:pos x="9" y="35"/>
                  </a:cxn>
                  <a:cxn ang="0">
                    <a:pos x="15" y="50"/>
                  </a:cxn>
                  <a:cxn ang="0">
                    <a:pos x="7" y="49"/>
                  </a:cxn>
                  <a:cxn ang="0">
                    <a:pos x="8" y="41"/>
                  </a:cxn>
                  <a:cxn ang="0">
                    <a:pos x="16" y="42"/>
                  </a:cxn>
                  <a:cxn ang="0">
                    <a:pos x="23" y="35"/>
                  </a:cxn>
                  <a:cxn ang="0">
                    <a:pos x="15" y="36"/>
                  </a:cxn>
                  <a:cxn ang="0">
                    <a:pos x="13" y="28"/>
                  </a:cxn>
                  <a:cxn ang="0">
                    <a:pos x="21" y="27"/>
                  </a:cxn>
                  <a:cxn ang="0">
                    <a:pos x="23" y="35"/>
                  </a:cxn>
                  <a:cxn ang="0">
                    <a:pos x="28" y="50"/>
                  </a:cxn>
                  <a:cxn ang="0">
                    <a:pos x="20" y="49"/>
                  </a:cxn>
                  <a:cxn ang="0">
                    <a:pos x="21" y="41"/>
                  </a:cxn>
                  <a:cxn ang="0">
                    <a:pos x="29" y="42"/>
                  </a:cxn>
                  <a:cxn ang="0">
                    <a:pos x="36" y="35"/>
                  </a:cxn>
                  <a:cxn ang="0">
                    <a:pos x="28" y="36"/>
                  </a:cxn>
                  <a:cxn ang="0">
                    <a:pos x="27" y="28"/>
                  </a:cxn>
                  <a:cxn ang="0">
                    <a:pos x="35" y="27"/>
                  </a:cxn>
                  <a:cxn ang="0">
                    <a:pos x="36" y="35"/>
                  </a:cxn>
                  <a:cxn ang="0">
                    <a:pos x="42" y="50"/>
                  </a:cxn>
                  <a:cxn ang="0">
                    <a:pos x="34" y="49"/>
                  </a:cxn>
                  <a:cxn ang="0">
                    <a:pos x="35" y="41"/>
                  </a:cxn>
                  <a:cxn ang="0">
                    <a:pos x="43" y="42"/>
                  </a:cxn>
                  <a:cxn ang="0">
                    <a:pos x="50" y="35"/>
                  </a:cxn>
                  <a:cxn ang="0">
                    <a:pos x="42" y="36"/>
                  </a:cxn>
                  <a:cxn ang="0">
                    <a:pos x="41" y="28"/>
                  </a:cxn>
                  <a:cxn ang="0">
                    <a:pos x="49" y="27"/>
                  </a:cxn>
                  <a:cxn ang="0">
                    <a:pos x="50" y="35"/>
                  </a:cxn>
                  <a:cxn ang="0">
                    <a:pos x="61" y="22"/>
                  </a:cxn>
                  <a:cxn ang="0">
                    <a:pos x="45" y="20"/>
                  </a:cxn>
                  <a:cxn ang="0">
                    <a:pos x="64" y="15"/>
                  </a:cxn>
                  <a:cxn ang="0">
                    <a:pos x="57" y="49"/>
                  </a:cxn>
                  <a:cxn ang="0">
                    <a:pos x="49" y="50"/>
                  </a:cxn>
                  <a:cxn ang="0">
                    <a:pos x="48" y="42"/>
                  </a:cxn>
                  <a:cxn ang="0">
                    <a:pos x="56" y="41"/>
                  </a:cxn>
                  <a:cxn ang="0">
                    <a:pos x="57" y="49"/>
                  </a:cxn>
                  <a:cxn ang="0">
                    <a:pos x="63" y="36"/>
                  </a:cxn>
                  <a:cxn ang="0">
                    <a:pos x="55" y="35"/>
                  </a:cxn>
                  <a:cxn ang="0">
                    <a:pos x="56" y="27"/>
                  </a:cxn>
                  <a:cxn ang="0">
                    <a:pos x="64" y="28"/>
                  </a:cxn>
                </a:cxnLst>
                <a:rect l="0" t="0" r="r" b="b"/>
                <a:pathLst>
                  <a:path w="64" h="50">
                    <a:moveTo>
                      <a:pt x="64" y="14"/>
                    </a:moveTo>
                    <a:cubicBezTo>
                      <a:pt x="45" y="14"/>
                      <a:pt x="45" y="14"/>
                      <a:pt x="45" y="14"/>
                    </a:cubicBezTo>
                    <a:cubicBezTo>
                      <a:pt x="45" y="14"/>
                      <a:pt x="45" y="14"/>
                      <a:pt x="45" y="14"/>
                    </a:cubicBezTo>
                    <a:cubicBezTo>
                      <a:pt x="45" y="12"/>
                      <a:pt x="44" y="10"/>
                      <a:pt x="32" y="10"/>
                    </a:cubicBezTo>
                    <a:cubicBezTo>
                      <a:pt x="19" y="10"/>
                      <a:pt x="18" y="12"/>
                      <a:pt x="18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1"/>
                      <a:pt x="4" y="0"/>
                      <a:pt x="32" y="0"/>
                    </a:cubicBezTo>
                    <a:cubicBezTo>
                      <a:pt x="59" y="0"/>
                      <a:pt x="64" y="11"/>
                      <a:pt x="64" y="14"/>
                    </a:cubicBezTo>
                    <a:close/>
                    <a:moveTo>
                      <a:pt x="0" y="20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1"/>
                      <a:pt x="17" y="22"/>
                      <a:pt x="16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1" y="22"/>
                      <a:pt x="0" y="21"/>
                      <a:pt x="0" y="20"/>
                    </a:cubicBezTo>
                    <a:close/>
                    <a:moveTo>
                      <a:pt x="9" y="35"/>
                    </a:moveTo>
                    <a:cubicBezTo>
                      <a:pt x="9" y="36"/>
                      <a:pt x="8" y="36"/>
                      <a:pt x="8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6"/>
                      <a:pt x="0" y="35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7"/>
                      <a:pt x="0" y="27"/>
                      <a:pt x="1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9" y="27"/>
                      <a:pt x="9" y="28"/>
                    </a:cubicBezTo>
                    <a:lnTo>
                      <a:pt x="9" y="35"/>
                    </a:lnTo>
                    <a:close/>
                    <a:moveTo>
                      <a:pt x="16" y="49"/>
                    </a:moveTo>
                    <a:cubicBezTo>
                      <a:pt x="16" y="49"/>
                      <a:pt x="15" y="50"/>
                      <a:pt x="15" y="50"/>
                    </a:cubicBezTo>
                    <a:cubicBezTo>
                      <a:pt x="8" y="50"/>
                      <a:pt x="8" y="50"/>
                      <a:pt x="8" y="50"/>
                    </a:cubicBezTo>
                    <a:cubicBezTo>
                      <a:pt x="7" y="50"/>
                      <a:pt x="7" y="49"/>
                      <a:pt x="7" y="49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1"/>
                      <a:pt x="7" y="41"/>
                      <a:pt x="8" y="41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15" y="41"/>
                      <a:pt x="16" y="41"/>
                      <a:pt x="16" y="42"/>
                    </a:cubicBezTo>
                    <a:lnTo>
                      <a:pt x="16" y="49"/>
                    </a:lnTo>
                    <a:close/>
                    <a:moveTo>
                      <a:pt x="23" y="35"/>
                    </a:moveTo>
                    <a:cubicBezTo>
                      <a:pt x="23" y="36"/>
                      <a:pt x="22" y="36"/>
                      <a:pt x="21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4" y="36"/>
                      <a:pt x="13" y="36"/>
                      <a:pt x="13" y="35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3" y="27"/>
                      <a:pt x="14" y="27"/>
                      <a:pt x="15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2" y="27"/>
                      <a:pt x="23" y="27"/>
                      <a:pt x="23" y="28"/>
                    </a:cubicBezTo>
                    <a:lnTo>
                      <a:pt x="23" y="35"/>
                    </a:lnTo>
                    <a:close/>
                    <a:moveTo>
                      <a:pt x="29" y="49"/>
                    </a:moveTo>
                    <a:cubicBezTo>
                      <a:pt x="29" y="49"/>
                      <a:pt x="29" y="50"/>
                      <a:pt x="28" y="50"/>
                    </a:cubicBezTo>
                    <a:cubicBezTo>
                      <a:pt x="21" y="50"/>
                      <a:pt x="21" y="50"/>
                      <a:pt x="21" y="50"/>
                    </a:cubicBezTo>
                    <a:cubicBezTo>
                      <a:pt x="21" y="50"/>
                      <a:pt x="20" y="49"/>
                      <a:pt x="20" y="49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1"/>
                      <a:pt x="21" y="41"/>
                      <a:pt x="21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9" y="41"/>
                      <a:pt x="29" y="41"/>
                      <a:pt x="29" y="42"/>
                    </a:cubicBezTo>
                    <a:lnTo>
                      <a:pt x="29" y="49"/>
                    </a:lnTo>
                    <a:close/>
                    <a:moveTo>
                      <a:pt x="36" y="35"/>
                    </a:moveTo>
                    <a:cubicBezTo>
                      <a:pt x="36" y="36"/>
                      <a:pt x="36" y="36"/>
                      <a:pt x="35" y="36"/>
                    </a:cubicBezTo>
                    <a:cubicBezTo>
                      <a:pt x="28" y="36"/>
                      <a:pt x="28" y="36"/>
                      <a:pt x="28" y="36"/>
                    </a:cubicBezTo>
                    <a:cubicBezTo>
                      <a:pt x="28" y="36"/>
                      <a:pt x="27" y="36"/>
                      <a:pt x="27" y="35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7" y="27"/>
                      <a:pt x="28" y="27"/>
                      <a:pt x="28" y="27"/>
                    </a:cubicBezTo>
                    <a:cubicBezTo>
                      <a:pt x="35" y="27"/>
                      <a:pt x="35" y="27"/>
                      <a:pt x="35" y="27"/>
                    </a:cubicBezTo>
                    <a:cubicBezTo>
                      <a:pt x="36" y="27"/>
                      <a:pt x="36" y="27"/>
                      <a:pt x="36" y="28"/>
                    </a:cubicBezTo>
                    <a:lnTo>
                      <a:pt x="36" y="35"/>
                    </a:lnTo>
                    <a:close/>
                    <a:moveTo>
                      <a:pt x="43" y="49"/>
                    </a:moveTo>
                    <a:cubicBezTo>
                      <a:pt x="43" y="49"/>
                      <a:pt x="43" y="50"/>
                      <a:pt x="42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5" y="50"/>
                      <a:pt x="34" y="49"/>
                      <a:pt x="34" y="49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41"/>
                      <a:pt x="35" y="41"/>
                      <a:pt x="35" y="41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3" y="41"/>
                      <a:pt x="43" y="41"/>
                      <a:pt x="43" y="42"/>
                    </a:cubicBezTo>
                    <a:lnTo>
                      <a:pt x="43" y="49"/>
                    </a:lnTo>
                    <a:close/>
                    <a:moveTo>
                      <a:pt x="50" y="35"/>
                    </a:moveTo>
                    <a:cubicBezTo>
                      <a:pt x="50" y="36"/>
                      <a:pt x="50" y="36"/>
                      <a:pt x="49" y="36"/>
                    </a:cubicBezTo>
                    <a:cubicBezTo>
                      <a:pt x="42" y="36"/>
                      <a:pt x="42" y="36"/>
                      <a:pt x="42" y="36"/>
                    </a:cubicBezTo>
                    <a:cubicBezTo>
                      <a:pt x="41" y="36"/>
                      <a:pt x="41" y="36"/>
                      <a:pt x="41" y="35"/>
                    </a:cubicBezTo>
                    <a:cubicBezTo>
                      <a:pt x="41" y="28"/>
                      <a:pt x="41" y="28"/>
                      <a:pt x="41" y="28"/>
                    </a:cubicBezTo>
                    <a:cubicBezTo>
                      <a:pt x="41" y="27"/>
                      <a:pt x="41" y="27"/>
                      <a:pt x="42" y="27"/>
                    </a:cubicBezTo>
                    <a:cubicBezTo>
                      <a:pt x="49" y="27"/>
                      <a:pt x="49" y="27"/>
                      <a:pt x="49" y="27"/>
                    </a:cubicBezTo>
                    <a:cubicBezTo>
                      <a:pt x="50" y="27"/>
                      <a:pt x="50" y="27"/>
                      <a:pt x="50" y="28"/>
                    </a:cubicBezTo>
                    <a:lnTo>
                      <a:pt x="50" y="35"/>
                    </a:lnTo>
                    <a:close/>
                    <a:moveTo>
                      <a:pt x="64" y="20"/>
                    </a:moveTo>
                    <a:cubicBezTo>
                      <a:pt x="64" y="21"/>
                      <a:pt x="63" y="22"/>
                      <a:pt x="61" y="22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46" y="22"/>
                      <a:pt x="45" y="21"/>
                      <a:pt x="45" y="20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64" y="15"/>
                      <a:pt x="64" y="15"/>
                      <a:pt x="64" y="15"/>
                    </a:cubicBezTo>
                    <a:lnTo>
                      <a:pt x="64" y="20"/>
                    </a:lnTo>
                    <a:close/>
                    <a:moveTo>
                      <a:pt x="57" y="49"/>
                    </a:moveTo>
                    <a:cubicBezTo>
                      <a:pt x="57" y="49"/>
                      <a:pt x="56" y="50"/>
                      <a:pt x="56" y="50"/>
                    </a:cubicBezTo>
                    <a:cubicBezTo>
                      <a:pt x="49" y="50"/>
                      <a:pt x="49" y="50"/>
                      <a:pt x="49" y="50"/>
                    </a:cubicBezTo>
                    <a:cubicBezTo>
                      <a:pt x="48" y="50"/>
                      <a:pt x="48" y="49"/>
                      <a:pt x="48" y="49"/>
                    </a:cubicBezTo>
                    <a:cubicBezTo>
                      <a:pt x="48" y="42"/>
                      <a:pt x="48" y="42"/>
                      <a:pt x="48" y="42"/>
                    </a:cubicBezTo>
                    <a:cubicBezTo>
                      <a:pt x="48" y="41"/>
                      <a:pt x="48" y="41"/>
                      <a:pt x="49" y="41"/>
                    </a:cubicBezTo>
                    <a:cubicBezTo>
                      <a:pt x="56" y="41"/>
                      <a:pt x="56" y="41"/>
                      <a:pt x="56" y="41"/>
                    </a:cubicBezTo>
                    <a:cubicBezTo>
                      <a:pt x="56" y="41"/>
                      <a:pt x="57" y="41"/>
                      <a:pt x="57" y="42"/>
                    </a:cubicBezTo>
                    <a:lnTo>
                      <a:pt x="57" y="49"/>
                    </a:lnTo>
                    <a:close/>
                    <a:moveTo>
                      <a:pt x="64" y="35"/>
                    </a:moveTo>
                    <a:cubicBezTo>
                      <a:pt x="64" y="36"/>
                      <a:pt x="63" y="36"/>
                      <a:pt x="63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5" y="36"/>
                      <a:pt x="55" y="36"/>
                      <a:pt x="55" y="35"/>
                    </a:cubicBezTo>
                    <a:cubicBezTo>
                      <a:pt x="55" y="28"/>
                      <a:pt x="55" y="28"/>
                      <a:pt x="55" y="28"/>
                    </a:cubicBezTo>
                    <a:cubicBezTo>
                      <a:pt x="55" y="27"/>
                      <a:pt x="55" y="27"/>
                      <a:pt x="56" y="2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3" y="27"/>
                      <a:pt x="64" y="27"/>
                      <a:pt x="64" y="28"/>
                    </a:cubicBezTo>
                    <a:lnTo>
                      <a:pt x="64" y="3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grpSp>
          <p:nvGrpSpPr>
            <p:cNvPr id="18" name="Group 21">
              <a:extLst>
                <a:ext uri="{FF2B5EF4-FFF2-40B4-BE49-F238E27FC236}">
                  <a16:creationId xmlns:a16="http://schemas.microsoft.com/office/drawing/2014/main" xmlns="" id="{B0FBDEA9-9723-5946-8C32-D2266FA37501}"/>
                </a:ext>
              </a:extLst>
            </p:cNvPr>
            <p:cNvGrpSpPr/>
            <p:nvPr/>
          </p:nvGrpSpPr>
          <p:grpSpPr>
            <a:xfrm rot="5400000">
              <a:off x="767635" y="4286704"/>
              <a:ext cx="679656" cy="774029"/>
              <a:chOff x="4178300" y="1689100"/>
              <a:chExt cx="787400" cy="787400"/>
            </a:xfrm>
          </p:grpSpPr>
          <p:grpSp>
            <p:nvGrpSpPr>
              <p:cNvPr id="19" name="Group 22">
                <a:extLst>
                  <a:ext uri="{FF2B5EF4-FFF2-40B4-BE49-F238E27FC236}">
                    <a16:creationId xmlns:a16="http://schemas.microsoft.com/office/drawing/2014/main" xmlns="" id="{AE067047-17ED-0042-B3CD-4755C1B36047}"/>
                  </a:ext>
                </a:extLst>
              </p:cNvPr>
              <p:cNvGrpSpPr/>
              <p:nvPr/>
            </p:nvGrpSpPr>
            <p:grpSpPr>
              <a:xfrm>
                <a:off x="4178300" y="1689100"/>
                <a:ext cx="787400" cy="787400"/>
                <a:chOff x="4343400" y="1854885"/>
                <a:chExt cx="457200" cy="457200"/>
              </a:xfrm>
            </p:grpSpPr>
            <p:sp>
              <p:nvSpPr>
                <p:cNvPr id="21" name="Oval 24">
                  <a:extLst>
                    <a:ext uri="{FF2B5EF4-FFF2-40B4-BE49-F238E27FC236}">
                      <a16:creationId xmlns:a16="http://schemas.microsoft.com/office/drawing/2014/main" xmlns="" id="{4A2A5270-29A5-2D4C-A1D7-1C41B419E977}"/>
                    </a:ext>
                  </a:extLst>
                </p:cNvPr>
                <p:cNvSpPr/>
                <p:nvPr/>
              </p:nvSpPr>
              <p:spPr>
                <a:xfrm>
                  <a:off x="4343400" y="1854885"/>
                  <a:ext cx="457200" cy="457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3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2" name="Oval 25">
                  <a:extLst>
                    <a:ext uri="{FF2B5EF4-FFF2-40B4-BE49-F238E27FC236}">
                      <a16:creationId xmlns:a16="http://schemas.microsoft.com/office/drawing/2014/main" xmlns="" id="{4D0E82FC-FDAA-5D4B-8E33-4F761C2A0DE1}"/>
                    </a:ext>
                  </a:extLst>
                </p:cNvPr>
                <p:cNvSpPr/>
                <p:nvPr/>
              </p:nvSpPr>
              <p:spPr>
                <a:xfrm>
                  <a:off x="4408030" y="1919516"/>
                  <a:ext cx="327939" cy="327939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20" name="Freeform: Shape 23">
                <a:extLst>
                  <a:ext uri="{FF2B5EF4-FFF2-40B4-BE49-F238E27FC236}">
                    <a16:creationId xmlns:a16="http://schemas.microsoft.com/office/drawing/2014/main" xmlns="" id="{02282448-A85A-9940-A4D3-13BC01695E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954" y="1979868"/>
                <a:ext cx="284092" cy="205864"/>
              </a:xfrm>
              <a:custGeom>
                <a:avLst/>
                <a:gdLst/>
                <a:ahLst/>
                <a:cxnLst>
                  <a:cxn ang="0">
                    <a:pos x="64" y="42"/>
                  </a:cxn>
                  <a:cxn ang="0">
                    <a:pos x="62" y="44"/>
                  </a:cxn>
                  <a:cxn ang="0">
                    <a:pos x="61" y="45"/>
                  </a:cxn>
                  <a:cxn ang="0">
                    <a:pos x="60" y="44"/>
                  </a:cxn>
                  <a:cxn ang="0">
                    <a:pos x="45" y="30"/>
                  </a:cxn>
                  <a:cxn ang="0">
                    <a:pos x="45" y="36"/>
                  </a:cxn>
                  <a:cxn ang="0">
                    <a:pos x="35" y="46"/>
                  </a:cxn>
                  <a:cxn ang="0">
                    <a:pos x="10" y="46"/>
                  </a:cxn>
                  <a:cxn ang="0">
                    <a:pos x="0" y="36"/>
                  </a:cxn>
                  <a:cxn ang="0">
                    <a:pos x="0" y="10"/>
                  </a:cxn>
                  <a:cxn ang="0">
                    <a:pos x="10" y="0"/>
                  </a:cxn>
                  <a:cxn ang="0">
                    <a:pos x="35" y="0"/>
                  </a:cxn>
                  <a:cxn ang="0">
                    <a:pos x="45" y="10"/>
                  </a:cxn>
                  <a:cxn ang="0">
                    <a:pos x="45" y="16"/>
                  </a:cxn>
                  <a:cxn ang="0">
                    <a:pos x="60" y="2"/>
                  </a:cxn>
                  <a:cxn ang="0">
                    <a:pos x="61" y="1"/>
                  </a:cxn>
                  <a:cxn ang="0">
                    <a:pos x="62" y="1"/>
                  </a:cxn>
                  <a:cxn ang="0">
                    <a:pos x="64" y="4"/>
                  </a:cxn>
                  <a:cxn ang="0">
                    <a:pos x="64" y="42"/>
                  </a:cxn>
                </a:cxnLst>
                <a:rect l="0" t="0" r="r" b="b"/>
                <a:pathLst>
                  <a:path w="64" h="46">
                    <a:moveTo>
                      <a:pt x="64" y="42"/>
                    </a:moveTo>
                    <a:cubicBezTo>
                      <a:pt x="64" y="43"/>
                      <a:pt x="63" y="44"/>
                      <a:pt x="62" y="44"/>
                    </a:cubicBezTo>
                    <a:cubicBezTo>
                      <a:pt x="62" y="45"/>
                      <a:pt x="62" y="45"/>
                      <a:pt x="61" y="45"/>
                    </a:cubicBezTo>
                    <a:cubicBezTo>
                      <a:pt x="61" y="45"/>
                      <a:pt x="60" y="44"/>
                      <a:pt x="60" y="44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41"/>
                      <a:pt x="41" y="46"/>
                      <a:pt x="35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4" y="46"/>
                      <a:pt x="0" y="41"/>
                      <a:pt x="0" y="36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41" y="0"/>
                      <a:pt x="45" y="5"/>
                      <a:pt x="45" y="10"/>
                    </a:cubicBezTo>
                    <a:cubicBezTo>
                      <a:pt x="45" y="16"/>
                      <a:pt x="45" y="16"/>
                      <a:pt x="45" y="16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60" y="1"/>
                      <a:pt x="61" y="1"/>
                      <a:pt x="61" y="1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3" y="2"/>
                      <a:pt x="64" y="3"/>
                      <a:pt x="64" y="4"/>
                    </a:cubicBezTo>
                    <a:lnTo>
                      <a:pt x="64" y="4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grpSp>
          <p:nvGrpSpPr>
            <p:cNvPr id="23" name="Group 30">
              <a:extLst>
                <a:ext uri="{FF2B5EF4-FFF2-40B4-BE49-F238E27FC236}">
                  <a16:creationId xmlns:a16="http://schemas.microsoft.com/office/drawing/2014/main" xmlns="" id="{466CEC11-56CE-2A41-9A7A-E51575734232}"/>
                </a:ext>
              </a:extLst>
            </p:cNvPr>
            <p:cNvGrpSpPr/>
            <p:nvPr/>
          </p:nvGrpSpPr>
          <p:grpSpPr>
            <a:xfrm rot="5400000">
              <a:off x="767635" y="5131569"/>
              <a:ext cx="679656" cy="774029"/>
              <a:chOff x="5759450" y="1689100"/>
              <a:chExt cx="787400" cy="787400"/>
            </a:xfrm>
          </p:grpSpPr>
          <p:grpSp>
            <p:nvGrpSpPr>
              <p:cNvPr id="26" name="Group 31">
                <a:extLst>
                  <a:ext uri="{FF2B5EF4-FFF2-40B4-BE49-F238E27FC236}">
                    <a16:creationId xmlns:a16="http://schemas.microsoft.com/office/drawing/2014/main" xmlns="" id="{118E5217-E072-2C4C-AD2C-3D4AB135F5CA}"/>
                  </a:ext>
                </a:extLst>
              </p:cNvPr>
              <p:cNvGrpSpPr/>
              <p:nvPr/>
            </p:nvGrpSpPr>
            <p:grpSpPr>
              <a:xfrm>
                <a:off x="5759450" y="1689100"/>
                <a:ext cx="787400" cy="787400"/>
                <a:chOff x="4343400" y="1854885"/>
                <a:chExt cx="457200" cy="457200"/>
              </a:xfrm>
            </p:grpSpPr>
            <p:sp>
              <p:nvSpPr>
                <p:cNvPr id="28" name="Oval 33">
                  <a:extLst>
                    <a:ext uri="{FF2B5EF4-FFF2-40B4-BE49-F238E27FC236}">
                      <a16:creationId xmlns:a16="http://schemas.microsoft.com/office/drawing/2014/main" xmlns="" id="{DC91552F-6EE7-7740-9AD6-26F10564EB4A}"/>
                    </a:ext>
                  </a:extLst>
                </p:cNvPr>
                <p:cNvSpPr/>
                <p:nvPr/>
              </p:nvSpPr>
              <p:spPr>
                <a:xfrm>
                  <a:off x="4343400" y="1854885"/>
                  <a:ext cx="457200" cy="457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4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Oval 34">
                  <a:extLst>
                    <a:ext uri="{FF2B5EF4-FFF2-40B4-BE49-F238E27FC236}">
                      <a16:creationId xmlns:a16="http://schemas.microsoft.com/office/drawing/2014/main" xmlns="" id="{61BF5840-CEC1-A445-8403-669B37DA9F6B}"/>
                    </a:ext>
                  </a:extLst>
                </p:cNvPr>
                <p:cNvSpPr/>
                <p:nvPr/>
              </p:nvSpPr>
              <p:spPr>
                <a:xfrm>
                  <a:off x="4408030" y="1919516"/>
                  <a:ext cx="327939" cy="327939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accent4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27" name="Freeform: Shape 32">
                <a:extLst>
                  <a:ext uri="{FF2B5EF4-FFF2-40B4-BE49-F238E27FC236}">
                    <a16:creationId xmlns:a16="http://schemas.microsoft.com/office/drawing/2014/main" xmlns="" id="{F7424034-6CC0-4246-A1F2-C2B7CDAA92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0661" y="1960311"/>
                <a:ext cx="244978" cy="244978"/>
              </a:xfrm>
              <a:custGeom>
                <a:avLst/>
                <a:gdLst/>
                <a:ahLst/>
                <a:cxnLst>
                  <a:cxn ang="0">
                    <a:pos x="55" y="31"/>
                  </a:cxn>
                  <a:cxn ang="0">
                    <a:pos x="54" y="33"/>
                  </a:cxn>
                  <a:cxn ang="0">
                    <a:pos x="47" y="34"/>
                  </a:cxn>
                  <a:cxn ang="0">
                    <a:pos x="46" y="37"/>
                  </a:cxn>
                  <a:cxn ang="0">
                    <a:pos x="49" y="42"/>
                  </a:cxn>
                  <a:cxn ang="0">
                    <a:pos x="50" y="43"/>
                  </a:cxn>
                  <a:cxn ang="0">
                    <a:pos x="49" y="44"/>
                  </a:cxn>
                  <a:cxn ang="0">
                    <a:pos x="43" y="50"/>
                  </a:cxn>
                  <a:cxn ang="0">
                    <a:pos x="42" y="50"/>
                  </a:cxn>
                  <a:cxn ang="0">
                    <a:pos x="37" y="46"/>
                  </a:cxn>
                  <a:cxn ang="0">
                    <a:pos x="33" y="47"/>
                  </a:cxn>
                  <a:cxn ang="0">
                    <a:pos x="32" y="54"/>
                  </a:cxn>
                  <a:cxn ang="0">
                    <a:pos x="31" y="55"/>
                  </a:cxn>
                  <a:cxn ang="0">
                    <a:pos x="23" y="55"/>
                  </a:cxn>
                  <a:cxn ang="0">
                    <a:pos x="22" y="54"/>
                  </a:cxn>
                  <a:cxn ang="0">
                    <a:pos x="21" y="47"/>
                  </a:cxn>
                  <a:cxn ang="0">
                    <a:pos x="18" y="46"/>
                  </a:cxn>
                  <a:cxn ang="0">
                    <a:pos x="13" y="50"/>
                  </a:cxn>
                  <a:cxn ang="0">
                    <a:pos x="12" y="50"/>
                  </a:cxn>
                  <a:cxn ang="0">
                    <a:pos x="11" y="50"/>
                  </a:cxn>
                  <a:cxn ang="0">
                    <a:pos x="5" y="44"/>
                  </a:cxn>
                  <a:cxn ang="0">
                    <a:pos x="5" y="43"/>
                  </a:cxn>
                  <a:cxn ang="0">
                    <a:pos x="5" y="42"/>
                  </a:cxn>
                  <a:cxn ang="0">
                    <a:pos x="9" y="37"/>
                  </a:cxn>
                  <a:cxn ang="0">
                    <a:pos x="7" y="33"/>
                  </a:cxn>
                  <a:cxn ang="0">
                    <a:pos x="1" y="33"/>
                  </a:cxn>
                  <a:cxn ang="0">
                    <a:pos x="0" y="31"/>
                  </a:cxn>
                  <a:cxn ang="0">
                    <a:pos x="0" y="23"/>
                  </a:cxn>
                  <a:cxn ang="0">
                    <a:pos x="1" y="22"/>
                  </a:cxn>
                  <a:cxn ang="0">
                    <a:pos x="7" y="21"/>
                  </a:cxn>
                  <a:cxn ang="0">
                    <a:pos x="9" y="18"/>
                  </a:cxn>
                  <a:cxn ang="0">
                    <a:pos x="5" y="13"/>
                  </a:cxn>
                  <a:cxn ang="0">
                    <a:pos x="5" y="12"/>
                  </a:cxn>
                  <a:cxn ang="0">
                    <a:pos x="5" y="11"/>
                  </a:cxn>
                  <a:cxn ang="0">
                    <a:pos x="12" y="5"/>
                  </a:cxn>
                  <a:cxn ang="0">
                    <a:pos x="13" y="5"/>
                  </a:cxn>
                  <a:cxn ang="0">
                    <a:pos x="18" y="9"/>
                  </a:cxn>
                  <a:cxn ang="0">
                    <a:pos x="21" y="8"/>
                  </a:cxn>
                  <a:cxn ang="0">
                    <a:pos x="22" y="1"/>
                  </a:cxn>
                  <a:cxn ang="0">
                    <a:pos x="23" y="0"/>
                  </a:cxn>
                  <a:cxn ang="0">
                    <a:pos x="31" y="0"/>
                  </a:cxn>
                  <a:cxn ang="0">
                    <a:pos x="32" y="1"/>
                  </a:cxn>
                  <a:cxn ang="0">
                    <a:pos x="33" y="8"/>
                  </a:cxn>
                  <a:cxn ang="0">
                    <a:pos x="37" y="9"/>
                  </a:cxn>
                  <a:cxn ang="0">
                    <a:pos x="42" y="5"/>
                  </a:cxn>
                  <a:cxn ang="0">
                    <a:pos x="43" y="5"/>
                  </a:cxn>
                  <a:cxn ang="0">
                    <a:pos x="43" y="5"/>
                  </a:cxn>
                  <a:cxn ang="0">
                    <a:pos x="49" y="11"/>
                  </a:cxn>
                  <a:cxn ang="0">
                    <a:pos x="50" y="12"/>
                  </a:cxn>
                  <a:cxn ang="0">
                    <a:pos x="49" y="13"/>
                  </a:cxn>
                  <a:cxn ang="0">
                    <a:pos x="46" y="18"/>
                  </a:cxn>
                  <a:cxn ang="0">
                    <a:pos x="47" y="21"/>
                  </a:cxn>
                  <a:cxn ang="0">
                    <a:pos x="54" y="22"/>
                  </a:cxn>
                  <a:cxn ang="0">
                    <a:pos x="55" y="23"/>
                  </a:cxn>
                  <a:cxn ang="0">
                    <a:pos x="55" y="31"/>
                  </a:cxn>
                  <a:cxn ang="0">
                    <a:pos x="27" y="18"/>
                  </a:cxn>
                  <a:cxn ang="0">
                    <a:pos x="18" y="27"/>
                  </a:cxn>
                  <a:cxn ang="0">
                    <a:pos x="27" y="36"/>
                  </a:cxn>
                  <a:cxn ang="0">
                    <a:pos x="36" y="27"/>
                  </a:cxn>
                  <a:cxn ang="0">
                    <a:pos x="27" y="18"/>
                  </a:cxn>
                </a:cxnLst>
                <a:rect l="0" t="0" r="r" b="b"/>
                <a:pathLst>
                  <a:path w="55" h="55">
                    <a:moveTo>
                      <a:pt x="55" y="31"/>
                    </a:moveTo>
                    <a:cubicBezTo>
                      <a:pt x="55" y="32"/>
                      <a:pt x="54" y="33"/>
                      <a:pt x="54" y="33"/>
                    </a:cubicBezTo>
                    <a:cubicBezTo>
                      <a:pt x="47" y="34"/>
                      <a:pt x="47" y="34"/>
                      <a:pt x="47" y="34"/>
                    </a:cubicBezTo>
                    <a:cubicBezTo>
                      <a:pt x="47" y="35"/>
                      <a:pt x="46" y="36"/>
                      <a:pt x="46" y="37"/>
                    </a:cubicBezTo>
                    <a:cubicBezTo>
                      <a:pt x="47" y="39"/>
                      <a:pt x="48" y="40"/>
                      <a:pt x="49" y="42"/>
                    </a:cubicBezTo>
                    <a:cubicBezTo>
                      <a:pt x="50" y="42"/>
                      <a:pt x="50" y="42"/>
                      <a:pt x="50" y="43"/>
                    </a:cubicBezTo>
                    <a:cubicBezTo>
                      <a:pt x="50" y="43"/>
                      <a:pt x="50" y="43"/>
                      <a:pt x="49" y="44"/>
                    </a:cubicBezTo>
                    <a:cubicBezTo>
                      <a:pt x="49" y="45"/>
                      <a:pt x="44" y="50"/>
                      <a:pt x="43" y="50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37" y="46"/>
                      <a:pt x="37" y="46"/>
                      <a:pt x="37" y="46"/>
                    </a:cubicBezTo>
                    <a:cubicBezTo>
                      <a:pt x="36" y="46"/>
                      <a:pt x="35" y="47"/>
                      <a:pt x="33" y="47"/>
                    </a:cubicBezTo>
                    <a:cubicBezTo>
                      <a:pt x="33" y="49"/>
                      <a:pt x="33" y="52"/>
                      <a:pt x="32" y="54"/>
                    </a:cubicBezTo>
                    <a:cubicBezTo>
                      <a:pt x="32" y="54"/>
                      <a:pt x="32" y="55"/>
                      <a:pt x="31" y="55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3" y="55"/>
                      <a:pt x="22" y="54"/>
                      <a:pt x="22" y="54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0" y="47"/>
                      <a:pt x="19" y="46"/>
                      <a:pt x="18" y="46"/>
                    </a:cubicBezTo>
                    <a:cubicBezTo>
                      <a:pt x="13" y="50"/>
                      <a:pt x="13" y="50"/>
                      <a:pt x="13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9" y="48"/>
                      <a:pt x="7" y="46"/>
                      <a:pt x="5" y="44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6" y="40"/>
                      <a:pt x="8" y="39"/>
                      <a:pt x="9" y="37"/>
                    </a:cubicBezTo>
                    <a:cubicBezTo>
                      <a:pt x="8" y="36"/>
                      <a:pt x="8" y="35"/>
                      <a:pt x="7" y="33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0" y="32"/>
                      <a:pt x="0" y="32"/>
                      <a:pt x="0" y="31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8" y="20"/>
                      <a:pt x="8" y="19"/>
                      <a:pt x="9" y="18"/>
                    </a:cubicBezTo>
                    <a:cubicBezTo>
                      <a:pt x="8" y="16"/>
                      <a:pt x="6" y="14"/>
                      <a:pt x="5" y="13"/>
                    </a:cubicBezTo>
                    <a:cubicBezTo>
                      <a:pt x="5" y="13"/>
                      <a:pt x="5" y="12"/>
                      <a:pt x="5" y="12"/>
                    </a:cubicBezTo>
                    <a:cubicBezTo>
                      <a:pt x="5" y="12"/>
                      <a:pt x="5" y="11"/>
                      <a:pt x="5" y="11"/>
                    </a:cubicBezTo>
                    <a:cubicBezTo>
                      <a:pt x="6" y="10"/>
                      <a:pt x="11" y="5"/>
                      <a:pt x="12" y="5"/>
                    </a:cubicBezTo>
                    <a:cubicBezTo>
                      <a:pt x="12" y="5"/>
                      <a:pt x="12" y="5"/>
                      <a:pt x="13" y="5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9" y="8"/>
                      <a:pt x="20" y="8"/>
                      <a:pt x="21" y="8"/>
                    </a:cubicBezTo>
                    <a:cubicBezTo>
                      <a:pt x="21" y="5"/>
                      <a:pt x="21" y="3"/>
                      <a:pt x="22" y="1"/>
                    </a:cubicBezTo>
                    <a:cubicBezTo>
                      <a:pt x="22" y="0"/>
                      <a:pt x="23" y="0"/>
                      <a:pt x="23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2" y="0"/>
                      <a:pt x="32" y="0"/>
                      <a:pt x="32" y="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5" y="8"/>
                      <a:pt x="36" y="8"/>
                      <a:pt x="37" y="9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5"/>
                      <a:pt x="42" y="5"/>
                      <a:pt x="43" y="5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5" y="7"/>
                      <a:pt x="48" y="9"/>
                      <a:pt x="49" y="11"/>
                    </a:cubicBezTo>
                    <a:cubicBezTo>
                      <a:pt x="50" y="11"/>
                      <a:pt x="50" y="12"/>
                      <a:pt x="50" y="12"/>
                    </a:cubicBezTo>
                    <a:cubicBezTo>
                      <a:pt x="50" y="12"/>
                      <a:pt x="49" y="13"/>
                      <a:pt x="49" y="13"/>
                    </a:cubicBezTo>
                    <a:cubicBezTo>
                      <a:pt x="48" y="14"/>
                      <a:pt x="47" y="16"/>
                      <a:pt x="46" y="18"/>
                    </a:cubicBezTo>
                    <a:cubicBezTo>
                      <a:pt x="46" y="19"/>
                      <a:pt x="47" y="20"/>
                      <a:pt x="47" y="21"/>
                    </a:cubicBezTo>
                    <a:cubicBezTo>
                      <a:pt x="54" y="22"/>
                      <a:pt x="54" y="22"/>
                      <a:pt x="54" y="22"/>
                    </a:cubicBezTo>
                    <a:cubicBezTo>
                      <a:pt x="54" y="22"/>
                      <a:pt x="55" y="23"/>
                      <a:pt x="55" y="23"/>
                    </a:cubicBezTo>
                    <a:lnTo>
                      <a:pt x="55" y="31"/>
                    </a:lnTo>
                    <a:close/>
                    <a:moveTo>
                      <a:pt x="27" y="18"/>
                    </a:moveTo>
                    <a:cubicBezTo>
                      <a:pt x="22" y="18"/>
                      <a:pt x="18" y="22"/>
                      <a:pt x="18" y="27"/>
                    </a:cubicBezTo>
                    <a:cubicBezTo>
                      <a:pt x="18" y="32"/>
                      <a:pt x="22" y="36"/>
                      <a:pt x="27" y="36"/>
                    </a:cubicBezTo>
                    <a:cubicBezTo>
                      <a:pt x="32" y="36"/>
                      <a:pt x="36" y="32"/>
                      <a:pt x="36" y="27"/>
                    </a:cubicBezTo>
                    <a:cubicBezTo>
                      <a:pt x="36" y="22"/>
                      <a:pt x="32" y="18"/>
                      <a:pt x="27" y="1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grpSp>
          <p:nvGrpSpPr>
            <p:cNvPr id="30" name="Group 39">
              <a:extLst>
                <a:ext uri="{FF2B5EF4-FFF2-40B4-BE49-F238E27FC236}">
                  <a16:creationId xmlns:a16="http://schemas.microsoft.com/office/drawing/2014/main" xmlns="" id="{03F37059-CC62-7F47-87FE-CE284FDD29D3}"/>
                </a:ext>
              </a:extLst>
            </p:cNvPr>
            <p:cNvGrpSpPr/>
            <p:nvPr/>
          </p:nvGrpSpPr>
          <p:grpSpPr>
            <a:xfrm rot="5400000">
              <a:off x="748585" y="5962622"/>
              <a:ext cx="679656" cy="774029"/>
              <a:chOff x="7340600" y="1689100"/>
              <a:chExt cx="787400" cy="787400"/>
            </a:xfrm>
          </p:grpSpPr>
          <p:grpSp>
            <p:nvGrpSpPr>
              <p:cNvPr id="31" name="Group 40">
                <a:extLst>
                  <a:ext uri="{FF2B5EF4-FFF2-40B4-BE49-F238E27FC236}">
                    <a16:creationId xmlns:a16="http://schemas.microsoft.com/office/drawing/2014/main" xmlns="" id="{DF529922-157C-714D-81DA-84EA4FCB762D}"/>
                  </a:ext>
                </a:extLst>
              </p:cNvPr>
              <p:cNvGrpSpPr/>
              <p:nvPr/>
            </p:nvGrpSpPr>
            <p:grpSpPr>
              <a:xfrm>
                <a:off x="7340600" y="1689100"/>
                <a:ext cx="787400" cy="787400"/>
                <a:chOff x="4343400" y="1854885"/>
                <a:chExt cx="457200" cy="457200"/>
              </a:xfrm>
            </p:grpSpPr>
            <p:sp>
              <p:nvSpPr>
                <p:cNvPr id="33" name="Oval 42">
                  <a:extLst>
                    <a:ext uri="{FF2B5EF4-FFF2-40B4-BE49-F238E27FC236}">
                      <a16:creationId xmlns:a16="http://schemas.microsoft.com/office/drawing/2014/main" xmlns="" id="{A25B7585-9597-604D-8F24-83EE257D15C1}"/>
                    </a:ext>
                  </a:extLst>
                </p:cNvPr>
                <p:cNvSpPr/>
                <p:nvPr/>
              </p:nvSpPr>
              <p:spPr>
                <a:xfrm>
                  <a:off x="4343400" y="1854885"/>
                  <a:ext cx="457200" cy="457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5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4" name="Oval 43">
                  <a:extLst>
                    <a:ext uri="{FF2B5EF4-FFF2-40B4-BE49-F238E27FC236}">
                      <a16:creationId xmlns:a16="http://schemas.microsoft.com/office/drawing/2014/main" xmlns="" id="{1BE87A02-F9A0-C049-8D7B-6729B8C2262E}"/>
                    </a:ext>
                  </a:extLst>
                </p:cNvPr>
                <p:cNvSpPr/>
                <p:nvPr/>
              </p:nvSpPr>
              <p:spPr>
                <a:xfrm>
                  <a:off x="4408030" y="1919516"/>
                  <a:ext cx="327939" cy="327939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solidFill>
                    <a:schemeClr val="accent5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2" name="Freeform: Shape 41">
                <a:extLst>
                  <a:ext uri="{FF2B5EF4-FFF2-40B4-BE49-F238E27FC236}">
                    <a16:creationId xmlns:a16="http://schemas.microsoft.com/office/drawing/2014/main" xmlns="" id="{939E277E-6D95-1F4D-A97B-87DE28806F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6665" y="1979869"/>
                <a:ext cx="255270" cy="205862"/>
              </a:xfrm>
              <a:custGeom>
                <a:avLst/>
                <a:gdLst/>
                <a:ahLst/>
                <a:cxnLst>
                  <a:cxn ang="0">
                    <a:pos x="55" y="27"/>
                  </a:cxn>
                  <a:cxn ang="0">
                    <a:pos x="54" y="27"/>
                  </a:cxn>
                  <a:cxn ang="0">
                    <a:pos x="54" y="27"/>
                  </a:cxn>
                  <a:cxn ang="0">
                    <a:pos x="53" y="27"/>
                  </a:cxn>
                  <a:cxn ang="0">
                    <a:pos x="28" y="6"/>
                  </a:cxn>
                  <a:cxn ang="0">
                    <a:pos x="4" y="27"/>
                  </a:cxn>
                  <a:cxn ang="0">
                    <a:pos x="3" y="27"/>
                  </a:cxn>
                  <a:cxn ang="0">
                    <a:pos x="2" y="27"/>
                  </a:cxn>
                  <a:cxn ang="0">
                    <a:pos x="0" y="24"/>
                  </a:cxn>
                  <a:cxn ang="0">
                    <a:pos x="0" y="23"/>
                  </a:cxn>
                  <a:cxn ang="0">
                    <a:pos x="26" y="1"/>
                  </a:cxn>
                  <a:cxn ang="0">
                    <a:pos x="31" y="1"/>
                  </a:cxn>
                  <a:cxn ang="0">
                    <a:pos x="40" y="8"/>
                  </a:cxn>
                  <a:cxn ang="0">
                    <a:pos x="40" y="1"/>
                  </a:cxn>
                  <a:cxn ang="0">
                    <a:pos x="41" y="0"/>
                  </a:cxn>
                  <a:cxn ang="0">
                    <a:pos x="48" y="0"/>
                  </a:cxn>
                  <a:cxn ang="0">
                    <a:pos x="49" y="1"/>
                  </a:cxn>
                  <a:cxn ang="0">
                    <a:pos x="49" y="16"/>
                  </a:cxn>
                  <a:cxn ang="0">
                    <a:pos x="57" y="23"/>
                  </a:cxn>
                  <a:cxn ang="0">
                    <a:pos x="57" y="24"/>
                  </a:cxn>
                  <a:cxn ang="0">
                    <a:pos x="55" y="27"/>
                  </a:cxn>
                  <a:cxn ang="0">
                    <a:pos x="49" y="44"/>
                  </a:cxn>
                  <a:cxn ang="0">
                    <a:pos x="47" y="46"/>
                  </a:cxn>
                  <a:cxn ang="0">
                    <a:pos x="33" y="46"/>
                  </a:cxn>
                  <a:cxn ang="0">
                    <a:pos x="33" y="32"/>
                  </a:cxn>
                  <a:cxn ang="0">
                    <a:pos x="24" y="32"/>
                  </a:cxn>
                  <a:cxn ang="0">
                    <a:pos x="24" y="46"/>
                  </a:cxn>
                  <a:cxn ang="0">
                    <a:pos x="10" y="46"/>
                  </a:cxn>
                  <a:cxn ang="0">
                    <a:pos x="8" y="44"/>
                  </a:cxn>
                  <a:cxn ang="0">
                    <a:pos x="8" y="27"/>
                  </a:cxn>
                  <a:cxn ang="0">
                    <a:pos x="8" y="26"/>
                  </a:cxn>
                  <a:cxn ang="0">
                    <a:pos x="28" y="9"/>
                  </a:cxn>
                  <a:cxn ang="0">
                    <a:pos x="49" y="26"/>
                  </a:cxn>
                  <a:cxn ang="0">
                    <a:pos x="49" y="27"/>
                  </a:cxn>
                  <a:cxn ang="0">
                    <a:pos x="49" y="44"/>
                  </a:cxn>
                </a:cxnLst>
                <a:rect l="0" t="0" r="r" b="b"/>
                <a:pathLst>
                  <a:path w="57" h="46">
                    <a:moveTo>
                      <a:pt x="55" y="27"/>
                    </a:moveTo>
                    <a:cubicBezTo>
                      <a:pt x="55" y="27"/>
                      <a:pt x="54" y="27"/>
                      <a:pt x="54" y="27"/>
                    </a:cubicBezTo>
                    <a:cubicBezTo>
                      <a:pt x="54" y="27"/>
                      <a:pt x="54" y="27"/>
                      <a:pt x="54" y="27"/>
                    </a:cubicBezTo>
                    <a:cubicBezTo>
                      <a:pt x="54" y="27"/>
                      <a:pt x="53" y="27"/>
                      <a:pt x="53" y="27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4" y="27"/>
                      <a:pt x="3" y="27"/>
                      <a:pt x="3" y="27"/>
                    </a:cubicBezTo>
                    <a:cubicBezTo>
                      <a:pt x="3" y="27"/>
                      <a:pt x="2" y="27"/>
                      <a:pt x="2" y="27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3"/>
                      <a:pt x="0" y="23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7" y="0"/>
                      <a:pt x="30" y="0"/>
                      <a:pt x="31" y="1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1"/>
                      <a:pt x="40" y="1"/>
                      <a:pt x="40" y="1"/>
                    </a:cubicBezTo>
                    <a:cubicBezTo>
                      <a:pt x="40" y="1"/>
                      <a:pt x="40" y="0"/>
                      <a:pt x="41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9" y="0"/>
                      <a:pt x="49" y="1"/>
                      <a:pt x="49" y="1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57" y="23"/>
                      <a:pt x="57" y="23"/>
                      <a:pt x="57" y="23"/>
                    </a:cubicBezTo>
                    <a:cubicBezTo>
                      <a:pt x="57" y="23"/>
                      <a:pt x="57" y="24"/>
                      <a:pt x="57" y="24"/>
                    </a:cubicBezTo>
                    <a:lnTo>
                      <a:pt x="55" y="27"/>
                    </a:lnTo>
                    <a:close/>
                    <a:moveTo>
                      <a:pt x="49" y="44"/>
                    </a:moveTo>
                    <a:cubicBezTo>
                      <a:pt x="49" y="45"/>
                      <a:pt x="48" y="46"/>
                      <a:pt x="47" y="46"/>
                    </a:cubicBezTo>
                    <a:cubicBezTo>
                      <a:pt x="33" y="46"/>
                      <a:pt x="33" y="46"/>
                      <a:pt x="33" y="46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8" y="45"/>
                      <a:pt x="8" y="44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6"/>
                      <a:pt x="8" y="26"/>
                    </a:cubicBezTo>
                    <a:cubicBezTo>
                      <a:pt x="28" y="9"/>
                      <a:pt x="28" y="9"/>
                      <a:pt x="28" y="9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26"/>
                      <a:pt x="49" y="27"/>
                      <a:pt x="49" y="27"/>
                    </a:cubicBezTo>
                    <a:lnTo>
                      <a:pt x="49" y="4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</p:grpSp>
      <p:sp>
        <p:nvSpPr>
          <p:cNvPr id="7" name="Прямоугольник 6"/>
          <p:cNvSpPr/>
          <p:nvPr/>
        </p:nvSpPr>
        <p:spPr>
          <a:xfrm>
            <a:off x="1695450" y="1695423"/>
            <a:ext cx="98107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latin typeface="+mj-lt"/>
                <a:ea typeface="+mj-ea"/>
                <a:cs typeface="+mj-cs"/>
              </a:rPr>
              <a:t>5 родителей </a:t>
            </a:r>
            <a:r>
              <a:rPr lang="ru-RU" sz="2000" dirty="0" smtClean="0">
                <a:latin typeface="+mj-lt"/>
                <a:ea typeface="+mj-ea"/>
                <a:cs typeface="+mj-cs"/>
              </a:rPr>
              <a:t>приняли </a:t>
            </a:r>
            <a:r>
              <a:rPr lang="ru-RU" sz="2000" dirty="0">
                <a:latin typeface="+mj-lt"/>
                <a:ea typeface="+mj-ea"/>
                <a:cs typeface="+mj-cs"/>
              </a:rPr>
              <a:t>решение  заняться восстановлением своего здоровья, регулярно посещают спорт зал, бассейн, фитнес;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695450" y="2503330"/>
            <a:ext cx="98107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latin typeface="+mj-lt"/>
                <a:ea typeface="+mj-ea"/>
                <a:cs typeface="+mj-cs"/>
              </a:rPr>
              <a:t>4 родителями занялись </a:t>
            </a:r>
            <a:r>
              <a:rPr lang="ru-RU" sz="2000" dirty="0">
                <a:latin typeface="+mj-lt"/>
                <a:ea typeface="+mj-ea"/>
                <a:cs typeface="+mj-cs"/>
              </a:rPr>
              <a:t>укреплением разрушенных отношений со </a:t>
            </a:r>
            <a:r>
              <a:rPr lang="ru-RU" sz="2000" dirty="0" smtClean="0">
                <a:latin typeface="+mj-lt"/>
                <a:ea typeface="+mj-ea"/>
                <a:cs typeface="+mj-cs"/>
              </a:rPr>
              <a:t>детьми</a:t>
            </a:r>
            <a:r>
              <a:rPr lang="ru-RU" sz="2000" dirty="0">
                <a:latin typeface="+mj-lt"/>
                <a:ea typeface="+mj-ea"/>
                <a:cs typeface="+mj-cs"/>
              </a:rPr>
              <a:t>, вернулись к своем </a:t>
            </a:r>
            <a:r>
              <a:rPr lang="ru-RU" sz="2000" dirty="0" smtClean="0">
                <a:latin typeface="+mj-lt"/>
                <a:ea typeface="+mj-ea"/>
                <a:cs typeface="+mj-cs"/>
              </a:rPr>
              <a:t>забытым хобби: </a:t>
            </a:r>
            <a:r>
              <a:rPr lang="ru-RU" sz="2000" dirty="0">
                <a:latin typeface="+mj-lt"/>
                <a:ea typeface="+mj-ea"/>
                <a:cs typeface="+mj-cs"/>
              </a:rPr>
              <a:t>вязанию, рисованием маслом, ногтевому сервису;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628775" y="3481591"/>
            <a:ext cx="99441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+mj-lt"/>
                <a:ea typeface="+mj-ea"/>
                <a:cs typeface="+mj-cs"/>
              </a:rPr>
              <a:t>5 </a:t>
            </a:r>
            <a:r>
              <a:rPr lang="ru-RU" sz="2000" dirty="0" smtClean="0">
                <a:latin typeface="+mj-lt"/>
                <a:ea typeface="+mj-ea"/>
                <a:cs typeface="+mj-cs"/>
              </a:rPr>
              <a:t>родителей</a:t>
            </a:r>
            <a:r>
              <a:rPr lang="ru-RU" sz="2000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2000" dirty="0">
                <a:latin typeface="+mj-lt"/>
                <a:ea typeface="+mj-ea"/>
                <a:cs typeface="+mj-cs"/>
              </a:rPr>
              <a:t>преодолели страх и волнение и приняли решения о планировании пополнения семьи</a:t>
            </a:r>
            <a:r>
              <a:rPr lang="ru-RU" dirty="0">
                <a:solidFill>
                  <a:srgbClr val="000000"/>
                </a:solidFill>
              </a:rPr>
              <a:t>;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628775" y="4346705"/>
            <a:ext cx="98107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>
                <a:latin typeface="+mj-lt"/>
                <a:ea typeface="+mj-ea"/>
                <a:cs typeface="+mj-cs"/>
              </a:rPr>
              <a:t>1 </a:t>
            </a:r>
            <a:r>
              <a:rPr lang="ru-RU" sz="2000" dirty="0" smtClean="0">
                <a:latin typeface="+mj-lt"/>
                <a:ea typeface="+mj-ea"/>
                <a:cs typeface="+mj-cs"/>
              </a:rPr>
              <a:t>родитель открыл </a:t>
            </a:r>
            <a:r>
              <a:rPr lang="ru-RU" sz="2000" dirty="0">
                <a:latin typeface="+mj-lt"/>
                <a:ea typeface="+mj-ea"/>
                <a:cs typeface="+mj-cs"/>
              </a:rPr>
              <a:t>свой многофункциональный </a:t>
            </a:r>
            <a:r>
              <a:rPr lang="ru-RU" sz="2000" dirty="0" smtClean="0">
                <a:latin typeface="+mj-lt"/>
                <a:ea typeface="+mj-ea"/>
                <a:cs typeface="+mj-cs"/>
              </a:rPr>
              <a:t>комплекс</a:t>
            </a:r>
            <a:endParaRPr lang="ru-RU" sz="2000" dirty="0">
              <a:latin typeface="+mj-lt"/>
              <a:ea typeface="+mj-ea"/>
              <a:cs typeface="+mj-cs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695450" y="5121589"/>
            <a:ext cx="9944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  <a:ea typeface="+mj-ea"/>
                <a:cs typeface="+mj-cs"/>
              </a:rPr>
              <a:t>2 </a:t>
            </a:r>
            <a:r>
              <a:rPr lang="ru-RU" sz="2000" dirty="0" smtClean="0">
                <a:latin typeface="+mj-lt"/>
                <a:ea typeface="+mj-ea"/>
                <a:cs typeface="+mj-cs"/>
              </a:rPr>
              <a:t>родителя прошли </a:t>
            </a:r>
            <a:r>
              <a:rPr lang="ru-RU" sz="2000" dirty="0">
                <a:latin typeface="+mj-lt"/>
                <a:ea typeface="+mj-ea"/>
                <a:cs typeface="+mj-cs"/>
              </a:rPr>
              <a:t>обучение </a:t>
            </a:r>
            <a:r>
              <a:rPr lang="ru-RU" sz="2000" dirty="0" smtClean="0">
                <a:latin typeface="+mj-lt"/>
                <a:ea typeface="+mj-ea"/>
                <a:cs typeface="+mj-cs"/>
              </a:rPr>
              <a:t>и </a:t>
            </a:r>
            <a:r>
              <a:rPr lang="ru-RU" sz="2000" dirty="0">
                <a:latin typeface="+mj-lt"/>
                <a:ea typeface="+mj-ea"/>
                <a:cs typeface="+mj-cs"/>
              </a:rPr>
              <a:t>открыли свои студии по ногтевому сервису. </a:t>
            </a:r>
          </a:p>
        </p:txBody>
      </p:sp>
    </p:spTree>
    <p:extLst>
      <p:ext uri="{BB962C8B-B14F-4D97-AF65-F5344CB8AC3E}">
        <p14:creationId xmlns:p14="http://schemas.microsoft.com/office/powerpoint/2010/main" val="102710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11"/>
          <a:stretch/>
        </p:blipFill>
        <p:spPr bwMode="auto">
          <a:xfrm>
            <a:off x="746760" y="574035"/>
            <a:ext cx="1493520" cy="153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583372"/>
            <a:ext cx="9144000" cy="2387600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Благодарю за внимание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95349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2">
            <a:extLst>
              <a:ext uri="{FF2B5EF4-FFF2-40B4-BE49-F238E27FC236}">
                <a16:creationId xmlns:a16="http://schemas.microsoft.com/office/drawing/2014/main" xmlns="" id="{AE067047-17ED-0042-B3CD-4755C1B36047}"/>
              </a:ext>
            </a:extLst>
          </p:cNvPr>
          <p:cNvGrpSpPr/>
          <p:nvPr/>
        </p:nvGrpSpPr>
        <p:grpSpPr>
          <a:xfrm>
            <a:off x="7955280" y="1603375"/>
            <a:ext cx="3855720" cy="3750365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xmlns="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xmlns="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275840" y="1603375"/>
            <a:ext cx="3819555" cy="3750365"/>
            <a:chOff x="1355717" y="106680"/>
            <a:chExt cx="3157542" cy="303556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8C1B06D1-9D27-414C-BECF-B02CC58E3BDC}"/>
                </a:ext>
              </a:extLst>
            </p:cNvPr>
            <p:cNvGrpSpPr/>
            <p:nvPr/>
          </p:nvGrpSpPr>
          <p:grpSpPr>
            <a:xfrm>
              <a:off x="1355717" y="106680"/>
              <a:ext cx="3157542" cy="3035569"/>
              <a:chOff x="4343400" y="1854885"/>
              <a:chExt cx="457200" cy="4572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xmlns="" id="{019DD0E3-D548-E14F-B423-C017ED644577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xmlns="" id="{07AB0B8D-8596-A546-9F1A-D41182FA0740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3" name="Прямоугольник 2"/>
            <p:cNvSpPr/>
            <p:nvPr/>
          </p:nvSpPr>
          <p:spPr>
            <a:xfrm>
              <a:off x="1961840" y="846197"/>
              <a:ext cx="1982391" cy="15694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Выявление у ребенка порока развития и подтверждение инвалидности</a:t>
              </a: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4122085" y="1603375"/>
            <a:ext cx="3833195" cy="3750364"/>
            <a:chOff x="3546755" y="935809"/>
            <a:chExt cx="3219799" cy="3049697"/>
          </a:xfrm>
        </p:grpSpPr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xmlns="" id="{E27608FE-8EC0-D347-97FA-58D507E9F943}"/>
                </a:ext>
              </a:extLst>
            </p:cNvPr>
            <p:cNvGrpSpPr/>
            <p:nvPr/>
          </p:nvGrpSpPr>
          <p:grpSpPr>
            <a:xfrm>
              <a:off x="3546755" y="935809"/>
              <a:ext cx="3219799" cy="3049697"/>
              <a:chOff x="4343400" y="1854885"/>
              <a:chExt cx="457200" cy="457200"/>
            </a:xfrm>
          </p:grpSpPr>
          <p:sp>
            <p:nvSpPr>
              <p:cNvPr id="15" name="Oval 15">
                <a:extLst>
                  <a:ext uri="{FF2B5EF4-FFF2-40B4-BE49-F238E27FC236}">
                    <a16:creationId xmlns:a16="http://schemas.microsoft.com/office/drawing/2014/main" xmlns="" id="{EAA7841C-7AA8-4243-B3BE-55D29526B254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6" name="Oval 16">
                <a:extLst>
                  <a:ext uri="{FF2B5EF4-FFF2-40B4-BE49-F238E27FC236}">
                    <a16:creationId xmlns:a16="http://schemas.microsoft.com/office/drawing/2014/main" xmlns="" id="{85CD68A4-0C3C-824F-A6FA-AB20F163BD02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50" name="Прямоугольник 49"/>
            <p:cNvSpPr/>
            <p:nvPr/>
          </p:nvSpPr>
          <p:spPr>
            <a:xfrm>
              <a:off x="4222851" y="1514571"/>
              <a:ext cx="1929242" cy="20022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</a:rPr>
                <a:t>Тяжелое стрессовое состояние родителей, семья в сложной психологической ситуации</a:t>
              </a:r>
              <a:endParaRPr lang="ru-RU" sz="2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6" name="Прямоугольник 55"/>
          <p:cNvSpPr/>
          <p:nvPr/>
        </p:nvSpPr>
        <p:spPr>
          <a:xfrm>
            <a:off x="8753587" y="2263881"/>
            <a:ext cx="228958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bg1"/>
                </a:solidFill>
              </a:rPr>
              <a:t>Выгорание</a:t>
            </a:r>
            <a:r>
              <a:rPr lang="ru-RU" sz="2300" b="1" dirty="0">
                <a:solidFill>
                  <a:schemeClr val="bg1"/>
                </a:solidFill>
              </a:rPr>
              <a:t>, социальная изоляция, низкое качество жизни семьи и даже ее распад</a:t>
            </a:r>
          </a:p>
        </p:txBody>
      </p:sp>
      <p:sp>
        <p:nvSpPr>
          <p:cNvPr id="59" name="Выгнутая вниз стрелка 58"/>
          <p:cNvSpPr/>
          <p:nvPr/>
        </p:nvSpPr>
        <p:spPr>
          <a:xfrm>
            <a:off x="2061275" y="5353740"/>
            <a:ext cx="3642101" cy="104706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Выгнутая вниз стрелка 59"/>
          <p:cNvSpPr/>
          <p:nvPr/>
        </p:nvSpPr>
        <p:spPr>
          <a:xfrm>
            <a:off x="6036095" y="5353740"/>
            <a:ext cx="3642101" cy="104706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4650" y="319384"/>
            <a:ext cx="645795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Проблемы: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8198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34.userapi.com/impg/3YDJSYQB6H_Cu8dPINYq3Fx_UztTZbO5HG1rFg/DDtIKV10aHE.jpg?size=1080x1080&amp;quality=95&amp;sign=76977bbdc4cbbf594bdfc6e90b7624c8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33" y="285155"/>
            <a:ext cx="2930485" cy="29304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326718" y="1247358"/>
            <a:ext cx="57410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Book Antiqua" panose="02040602050305030304" pitchFamily="18" charset="0"/>
                <a:ea typeface="+mj-ea"/>
                <a:cs typeface="+mj-cs"/>
              </a:rPr>
              <a:t>С 2021 года совместно с АНО «Солнце для всех» реализуется деятельность  Родительского  клуба «Гармония»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671165" y="505110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2021 год - 8 мероприятий, 15 </a:t>
            </a:r>
            <a:r>
              <a:rPr lang="ru-RU" sz="2400" dirty="0" smtClean="0">
                <a:latin typeface="Book Antiqua" panose="02040602050305030304" pitchFamily="18" charset="0"/>
                <a:ea typeface="+mj-ea"/>
                <a:cs typeface="+mj-cs"/>
              </a:rPr>
              <a:t>человек,</a:t>
            </a:r>
            <a:endParaRPr lang="ru-RU" sz="2400" dirty="0">
              <a:latin typeface="Book Antiqua" panose="02040602050305030304" pitchFamily="18" charset="0"/>
              <a:ea typeface="+mj-ea"/>
              <a:cs typeface="+mj-cs"/>
            </a:endParaRPr>
          </a:p>
          <a:p>
            <a:r>
              <a:rPr lang="ru-RU" sz="2400" dirty="0" smtClean="0">
                <a:latin typeface="Book Antiqua" panose="02040602050305030304" pitchFamily="18" charset="0"/>
                <a:ea typeface="+mj-ea"/>
                <a:cs typeface="+mj-cs"/>
              </a:rPr>
              <a:t>2022 </a:t>
            </a:r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год -11 мероприятий, 20 </a:t>
            </a:r>
            <a:r>
              <a:rPr lang="ru-RU" sz="2400" dirty="0" smtClean="0">
                <a:latin typeface="Book Antiqua" panose="02040602050305030304" pitchFamily="18" charset="0"/>
                <a:ea typeface="+mj-ea"/>
                <a:cs typeface="+mj-cs"/>
              </a:rPr>
              <a:t>человек,  </a:t>
            </a:r>
            <a:endParaRPr lang="ru-RU" sz="2400" dirty="0">
              <a:latin typeface="Book Antiqua" panose="02040602050305030304" pitchFamily="18" charset="0"/>
              <a:ea typeface="+mj-ea"/>
              <a:cs typeface="+mj-cs"/>
            </a:endParaRPr>
          </a:p>
          <a:p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2023 год - 24 мероприятия, 56 </a:t>
            </a:r>
            <a:r>
              <a:rPr lang="ru-RU" sz="2400" dirty="0" smtClean="0">
                <a:latin typeface="Book Antiqua" panose="02040602050305030304" pitchFamily="18" charset="0"/>
                <a:ea typeface="+mj-ea"/>
                <a:cs typeface="+mj-cs"/>
              </a:rPr>
              <a:t>чел</a:t>
            </a:r>
            <a:r>
              <a:rPr lang="ru-RU" sz="2400" dirty="0" smtClean="0">
                <a:latin typeface="Book Antiqua" panose="02040602050305030304" pitchFamily="18" charset="0"/>
                <a:ea typeface="+mj-ea"/>
                <a:cs typeface="+mj-cs"/>
              </a:rPr>
              <a:t>овек.</a:t>
            </a:r>
            <a:endParaRPr lang="ru-RU" sz="2400" dirty="0"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1956" y="3202722"/>
            <a:ext cx="114604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+mj-lt"/>
                <a:ea typeface="+mj-ea"/>
                <a:cs typeface="+mj-cs"/>
              </a:rPr>
              <a:t>	</a:t>
            </a:r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С целью повышения компетентности родителей в решении проблем по преодолению эмоционального и психического напряжения, а также по оказанию помощи в стрессовых ситуациях, воспитывающих ребенка с ограниченными возможностями здоровья, проведены  различные  мероприятия: мастер-классы, тренинги, индивидуальные консультации: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11"/>
          <a:stretch/>
        </p:blipFill>
        <p:spPr bwMode="auto">
          <a:xfrm>
            <a:off x="8835390" y="285155"/>
            <a:ext cx="3107096" cy="318636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649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434840" y="3586256"/>
            <a:ext cx="75285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+mj-lt"/>
                <a:ea typeface="+mj-ea"/>
                <a:cs typeface="+mj-cs"/>
              </a:rPr>
              <a:t>	</a:t>
            </a:r>
            <a:r>
              <a:rPr lang="ru-RU" sz="2800" b="1" dirty="0" smtClean="0">
                <a:latin typeface="Book Antiqua" panose="02040602050305030304" pitchFamily="18" charset="0"/>
                <a:ea typeface="+mj-ea"/>
                <a:cs typeface="+mj-cs"/>
              </a:rPr>
              <a:t>Цель клуба</a:t>
            </a:r>
            <a:r>
              <a:rPr lang="ru-RU" sz="2800" dirty="0" smtClean="0">
                <a:latin typeface="Book Antiqua" panose="02040602050305030304" pitchFamily="18" charset="0"/>
                <a:ea typeface="+mj-ea"/>
                <a:cs typeface="+mj-cs"/>
              </a:rPr>
              <a:t>: </a:t>
            </a:r>
            <a:r>
              <a:rPr lang="ru-RU" sz="2800" dirty="0">
                <a:latin typeface="Book Antiqua" panose="02040602050305030304" pitchFamily="18" charset="0"/>
                <a:ea typeface="+mj-ea"/>
                <a:cs typeface="+mj-cs"/>
              </a:rPr>
              <a:t>поддержка и укрепление ресурсов родителей, проживающих на территории города Нягани, Октябрьского района, воспитывающих детей с особенностями развития, путем проведения мероприятий проекта «Родительский клуб «Гармония»</a:t>
            </a:r>
          </a:p>
        </p:txBody>
      </p:sp>
      <p:pic>
        <p:nvPicPr>
          <p:cNvPr id="5123" name="Picture 3" descr="C:\Users\Филиппова\Downloads\52714978872405453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599" y="632778"/>
            <a:ext cx="3677922" cy="2758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7" descr="blob:https://web.telegram.org/04061708-fe35-4066-bb4a-3600c5098c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9" descr="blob:https://web.telegram.org/04061708-fe35-4066-bb4a-3600c5098c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650818"/>
            <a:ext cx="38100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12" descr="blob:https://web.telegram.org/7015db3b-6e99-4d30-ac50-db850349ab85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246" y="605668"/>
            <a:ext cx="3681754" cy="2758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769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800" y="462622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+mj-lt"/>
                <a:ea typeface="+mj-ea"/>
                <a:cs typeface="+mj-cs"/>
              </a:rPr>
              <a:t>	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97054" y="462622"/>
            <a:ext cx="33423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Book Antiqua" panose="02040602050305030304" pitchFamily="18" charset="0"/>
                <a:ea typeface="+mj-ea"/>
                <a:cs typeface="+mj-cs"/>
              </a:rPr>
              <a:t>Задачи Клуба:</a:t>
            </a:r>
            <a:endParaRPr lang="ru-RU" sz="3200" b="1" dirty="0">
              <a:latin typeface="Book Antiqua" panose="02040602050305030304" pitchFamily="18" charset="0"/>
              <a:ea typeface="+mj-ea"/>
              <a:cs typeface="+mj-cs"/>
            </a:endParaRPr>
          </a:p>
        </p:txBody>
      </p:sp>
      <p:grpSp>
        <p:nvGrpSpPr>
          <p:cNvPr id="5" name="组合 1">
            <a:extLst>
              <a:ext uri="{FF2B5EF4-FFF2-40B4-BE49-F238E27FC236}">
                <a16:creationId xmlns:a16="http://schemas.microsoft.com/office/drawing/2014/main" xmlns="" id="{2CF13DF9-9D71-FE42-AF70-897C1C1DDA1C}"/>
              </a:ext>
            </a:extLst>
          </p:cNvPr>
          <p:cNvGrpSpPr/>
          <p:nvPr/>
        </p:nvGrpSpPr>
        <p:grpSpPr>
          <a:xfrm>
            <a:off x="4974936" y="976847"/>
            <a:ext cx="2782728" cy="4525062"/>
            <a:chOff x="4923304" y="2315778"/>
            <a:chExt cx="2229277" cy="3995289"/>
          </a:xfrm>
        </p:grpSpPr>
        <p:sp>
          <p:nvSpPr>
            <p:cNvPr id="6" name="Freeform 4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71CEFFB3-47C7-9F42-940E-4532F34282FE}"/>
                </a:ext>
              </a:extLst>
            </p:cNvPr>
            <p:cNvSpPr/>
            <p:nvPr/>
          </p:nvSpPr>
          <p:spPr>
            <a:xfrm>
              <a:off x="5793154" y="2315778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7" name="Freeform 5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4923B1A9-4BDE-6945-AA3B-2466172733B1}"/>
                </a:ext>
              </a:extLst>
            </p:cNvPr>
            <p:cNvSpPr/>
            <p:nvPr/>
          </p:nvSpPr>
          <p:spPr>
            <a:xfrm>
              <a:off x="5306522" y="3320269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8" name="Freeform 6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EC874660-1513-6B4C-A80F-AD05AC09EF91}"/>
                </a:ext>
              </a:extLst>
            </p:cNvPr>
            <p:cNvSpPr/>
            <p:nvPr/>
          </p:nvSpPr>
          <p:spPr>
            <a:xfrm>
              <a:off x="5793154" y="4299283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100" b="1" kern="1200">
                <a:solidFill>
                  <a:srgbClr val="595959">
                    <a:hueOff val="0"/>
                    <a:satOff val="0"/>
                    <a:lumOff val="0"/>
                    <a:alphaOff val="0"/>
                  </a:srgb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0" name="Freeform 7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3508B5E7-F1C4-5840-B4ED-8A32086E06B6}"/>
                </a:ext>
              </a:extLst>
            </p:cNvPr>
            <p:cNvSpPr/>
            <p:nvPr/>
          </p:nvSpPr>
          <p:spPr>
            <a:xfrm>
              <a:off x="5306522" y="5329250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grpSp>
          <p:nvGrpSpPr>
            <p:cNvPr id="11" name="Group 8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6078E9E7-6F42-AA41-B27E-49151C597E61}"/>
                </a:ext>
              </a:extLst>
            </p:cNvPr>
            <p:cNvGrpSpPr/>
            <p:nvPr/>
          </p:nvGrpSpPr>
          <p:grpSpPr>
            <a:xfrm>
              <a:off x="5407972" y="3693193"/>
              <a:ext cx="1744609" cy="1744787"/>
              <a:chOff x="5466028" y="3573608"/>
              <a:chExt cx="1744609" cy="1744787"/>
            </a:xfrm>
          </p:grpSpPr>
          <p:sp>
            <p:nvSpPr>
              <p:cNvPr id="21" name="Circular Arrow 18">
                <a:extLst>
                  <a:ext uri="{FF2B5EF4-FFF2-40B4-BE49-F238E27FC236}">
                    <a16:creationId xmlns:a16="http://schemas.microsoft.com/office/drawing/2014/main" xmlns="" id="{5902EFAC-1100-0B4D-B407-081ABAE3A1BA}"/>
                  </a:ext>
                </a:extLst>
              </p:cNvPr>
              <p:cNvSpPr/>
              <p:nvPr/>
            </p:nvSpPr>
            <p:spPr>
              <a:xfrm>
                <a:off x="5466028" y="357360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3500000"/>
                  <a:gd name="adj5" fmla="val 1250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2" name="Oval 19">
                <a:extLst>
                  <a:ext uri="{FF2B5EF4-FFF2-40B4-BE49-F238E27FC236}">
                    <a16:creationId xmlns:a16="http://schemas.microsoft.com/office/drawing/2014/main" xmlns="" id="{071EED87-77EF-6F44-B9CE-7EA034B2AE80}"/>
                  </a:ext>
                </a:extLst>
              </p:cNvPr>
              <p:cNvSpPr/>
              <p:nvPr/>
            </p:nvSpPr>
            <p:spPr>
              <a:xfrm>
                <a:off x="6018081" y="4121528"/>
                <a:ext cx="584388" cy="584388"/>
              </a:xfrm>
              <a:prstGeom prst="ellipse">
                <a:avLst/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2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2" name="Group 9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EC07C967-B5E6-C74E-AD2A-BD40C8779A11}"/>
                </a:ext>
              </a:extLst>
            </p:cNvPr>
            <p:cNvGrpSpPr/>
            <p:nvPr/>
          </p:nvGrpSpPr>
          <p:grpSpPr>
            <a:xfrm>
              <a:off x="5047662" y="4811504"/>
              <a:ext cx="1498839" cy="1499563"/>
              <a:chOff x="5105718" y="4691919"/>
              <a:chExt cx="1498839" cy="1499563"/>
            </a:xfrm>
          </p:grpSpPr>
          <p:sp>
            <p:nvSpPr>
              <p:cNvPr id="19" name="Block Arc 16">
                <a:extLst>
                  <a:ext uri="{FF2B5EF4-FFF2-40B4-BE49-F238E27FC236}">
                    <a16:creationId xmlns:a16="http://schemas.microsoft.com/office/drawing/2014/main" xmlns="" id="{08140BC7-A757-D249-BBA3-C76DDE88ECC3}"/>
                  </a:ext>
                </a:extLst>
              </p:cNvPr>
              <p:cNvSpPr/>
              <p:nvPr/>
            </p:nvSpPr>
            <p:spPr>
              <a:xfrm>
                <a:off x="5105718" y="4691919"/>
                <a:ext cx="1498839" cy="1499563"/>
              </a:xfrm>
              <a:prstGeom prst="blockArc">
                <a:avLst>
                  <a:gd name="adj1" fmla="val 0"/>
                  <a:gd name="adj2" fmla="val 18900000"/>
                  <a:gd name="adj3" fmla="val 12740"/>
                </a:avLst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0" name="Oval 17">
                <a:extLst>
                  <a:ext uri="{FF2B5EF4-FFF2-40B4-BE49-F238E27FC236}">
                    <a16:creationId xmlns:a16="http://schemas.microsoft.com/office/drawing/2014/main" xmlns="" id="{86143A44-E28B-A447-93A8-496C9D0434CE}"/>
                  </a:ext>
                </a:extLst>
              </p:cNvPr>
              <p:cNvSpPr/>
              <p:nvPr/>
            </p:nvSpPr>
            <p:spPr>
              <a:xfrm>
                <a:off x="5576543" y="5163711"/>
                <a:ext cx="584388" cy="584388"/>
              </a:xfrm>
              <a:prstGeom prst="ellipse">
                <a:avLst/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3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3" name="Group 10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BF41C622-7D5B-1F47-A66C-11A27984D68B}"/>
                </a:ext>
              </a:extLst>
            </p:cNvPr>
            <p:cNvGrpSpPr/>
            <p:nvPr/>
          </p:nvGrpSpPr>
          <p:grpSpPr>
            <a:xfrm>
              <a:off x="4923304" y="2686852"/>
              <a:ext cx="1744609" cy="1744787"/>
              <a:chOff x="4981360" y="2567267"/>
              <a:chExt cx="1744609" cy="1744787"/>
            </a:xfrm>
          </p:grpSpPr>
          <p:sp>
            <p:nvSpPr>
              <p:cNvPr id="17" name="Shape 16">
                <a:extLst>
                  <a:ext uri="{FF2B5EF4-FFF2-40B4-BE49-F238E27FC236}">
                    <a16:creationId xmlns:a16="http://schemas.microsoft.com/office/drawing/2014/main" xmlns="" id="{E6D6344C-31DC-3946-8046-46F889444BA7}"/>
                  </a:ext>
                </a:extLst>
              </p:cNvPr>
              <p:cNvSpPr/>
              <p:nvPr/>
            </p:nvSpPr>
            <p:spPr>
              <a:xfrm>
                <a:off x="4981360" y="2567267"/>
                <a:ext cx="1744609" cy="1744787"/>
              </a:xfrm>
              <a:prstGeom prst="leftCircularArrow">
                <a:avLst>
                  <a:gd name="adj1" fmla="val 10980"/>
                  <a:gd name="adj2" fmla="val 1142322"/>
                  <a:gd name="adj3" fmla="val 6300000"/>
                  <a:gd name="adj4" fmla="val 18900000"/>
                  <a:gd name="adj5" fmla="val 1250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8" name="Oval 15">
                <a:extLst>
                  <a:ext uri="{FF2B5EF4-FFF2-40B4-BE49-F238E27FC236}">
                    <a16:creationId xmlns:a16="http://schemas.microsoft.com/office/drawing/2014/main" xmlns="" id="{2BAE6471-CFF3-B945-8CF5-5C02EB1795E7}"/>
                  </a:ext>
                </a:extLst>
              </p:cNvPr>
              <p:cNvSpPr/>
              <p:nvPr/>
            </p:nvSpPr>
            <p:spPr>
              <a:xfrm>
                <a:off x="5576543" y="3163803"/>
                <a:ext cx="584388" cy="584388"/>
              </a:xfrm>
              <a:prstGeom prst="ellipse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1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</p:grpSp>
      <p:sp>
        <p:nvSpPr>
          <p:cNvPr id="3" name="Прямоугольник 2"/>
          <p:cNvSpPr/>
          <p:nvPr/>
        </p:nvSpPr>
        <p:spPr>
          <a:xfrm>
            <a:off x="163738" y="1164254"/>
            <a:ext cx="49664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Book Antiqua" panose="02040602050305030304" pitchFamily="18" charset="0"/>
                <a:ea typeface="+mj-ea"/>
                <a:cs typeface="+mj-cs"/>
              </a:rPr>
              <a:t>Создание условий </a:t>
            </a:r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для продуктивного общения, обмена опытом, формирования навыков социальной активности и конструктивности через общность интересов.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13020" y="2496569"/>
            <a:ext cx="43516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 </a:t>
            </a:r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Подготовка специалистов к проведению занятий с элементами </a:t>
            </a:r>
            <a:r>
              <a:rPr lang="ru-RU" sz="2400" dirty="0" smtClean="0">
                <a:latin typeface="Book Antiqua" panose="02040602050305030304" pitchFamily="18" charset="0"/>
                <a:ea typeface="+mj-ea"/>
                <a:cs typeface="+mj-cs"/>
              </a:rPr>
              <a:t>тренинга, повышение </a:t>
            </a:r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компетентности </a:t>
            </a:r>
            <a:r>
              <a:rPr lang="ru-RU" sz="2400" dirty="0" smtClean="0">
                <a:latin typeface="Book Antiqua" panose="02040602050305030304" pitchFamily="18" charset="0"/>
                <a:ea typeface="+mj-ea"/>
                <a:cs typeface="+mj-cs"/>
              </a:rPr>
              <a:t>специалистов </a:t>
            </a:r>
            <a:endParaRPr lang="ru-RU" sz="2400" dirty="0"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3738" y="4029909"/>
            <a:ext cx="496643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Организация и проведение мероприятий по </a:t>
            </a:r>
            <a:r>
              <a:rPr lang="ru-RU" sz="2400" dirty="0" smtClean="0">
                <a:latin typeface="Book Antiqua" panose="02040602050305030304" pitchFamily="18" charset="0"/>
                <a:ea typeface="+mj-ea"/>
                <a:cs typeface="+mj-cs"/>
              </a:rPr>
              <a:t>улучшению </a:t>
            </a:r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психоэмоционального состояния, </a:t>
            </a:r>
            <a:r>
              <a:rPr lang="ru-RU" sz="2400" dirty="0" smtClean="0">
                <a:latin typeface="Book Antiqua" panose="02040602050305030304" pitchFamily="18" charset="0"/>
                <a:ea typeface="+mj-ea"/>
                <a:cs typeface="+mj-cs"/>
              </a:rPr>
              <a:t>повышению </a:t>
            </a:r>
            <a:r>
              <a:rPr lang="ru-RU" sz="2400" dirty="0">
                <a:latin typeface="Book Antiqua" panose="02040602050305030304" pitchFamily="18" charset="0"/>
                <a:ea typeface="+mj-ea"/>
                <a:cs typeface="+mj-cs"/>
              </a:rPr>
              <a:t>компетенций родителей, воспитывающих детей с особенностями развития</a:t>
            </a:r>
            <a:r>
              <a:rPr lang="ru-RU" dirty="0">
                <a:latin typeface="Book Antiqua" panose="02040602050305030304" pitchFamily="18" charset="0"/>
                <a:ea typeface="+mj-ea"/>
                <a:cs typeface="+mj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5008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5305193" y="4298321"/>
            <a:ext cx="61950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+mj-lt"/>
                <a:ea typeface="+mj-ea"/>
                <a:cs typeface="+mj-cs"/>
              </a:rPr>
              <a:t>	</a:t>
            </a:r>
            <a:r>
              <a:rPr lang="ru-RU" sz="2000" dirty="0" smtClean="0">
                <a:latin typeface="Book Antiqua" panose="02040602050305030304" pitchFamily="18" charset="0"/>
                <a:ea typeface="+mj-ea"/>
                <a:cs typeface="+mj-cs"/>
              </a:rPr>
              <a:t>В 2023 году, обновленный проект Родительского клуба «Гармония» стал победителем конкурса Грант Губернатора Югры. Автор проекта психолог БУ «</a:t>
            </a:r>
            <a:r>
              <a:rPr lang="ru-RU" sz="2000" dirty="0" err="1" smtClean="0">
                <a:latin typeface="Book Antiqua" panose="02040602050305030304" pitchFamily="18" charset="0"/>
                <a:ea typeface="+mj-ea"/>
                <a:cs typeface="+mj-cs"/>
              </a:rPr>
              <a:t>Няганский</a:t>
            </a:r>
            <a:r>
              <a:rPr lang="ru-RU" sz="2000" dirty="0" smtClean="0">
                <a:latin typeface="Book Antiqua" panose="02040602050305030304" pitchFamily="18" charset="0"/>
                <a:ea typeface="+mj-ea"/>
                <a:cs typeface="+mj-cs"/>
              </a:rPr>
              <a:t> реабилитационный центр» </a:t>
            </a:r>
            <a:r>
              <a:rPr lang="ru-RU" sz="2000" dirty="0" err="1" smtClean="0">
                <a:latin typeface="Book Antiqua" panose="02040602050305030304" pitchFamily="18" charset="0"/>
                <a:ea typeface="+mj-ea"/>
                <a:cs typeface="+mj-cs"/>
              </a:rPr>
              <a:t>Вольчик</a:t>
            </a:r>
            <a:r>
              <a:rPr lang="ru-RU" sz="2000" dirty="0" smtClean="0">
                <a:latin typeface="Book Antiqua" panose="02040602050305030304" pitchFamily="18" charset="0"/>
                <a:ea typeface="+mj-ea"/>
                <a:cs typeface="+mj-cs"/>
              </a:rPr>
              <a:t> Инга Александровна</a:t>
            </a:r>
            <a:endParaRPr lang="ru-RU" sz="2000" dirty="0">
              <a:latin typeface="Book Antiqua" panose="02040602050305030304" pitchFamily="18" charset="0"/>
              <a:ea typeface="+mj-ea"/>
              <a:cs typeface="+mj-cs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5305193" y="1801872"/>
            <a:ext cx="6195061" cy="2121489"/>
            <a:chOff x="6575544" y="1144468"/>
            <a:chExt cx="4525968" cy="1593182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111"/>
            <a:stretch/>
          </p:blipFill>
          <p:spPr bwMode="auto">
            <a:xfrm>
              <a:off x="6575544" y="1144468"/>
              <a:ext cx="1553548" cy="159318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41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1112" y="1144468"/>
              <a:ext cx="2910400" cy="13585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464299" y="1464764"/>
            <a:ext cx="484089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Book Antiqua" panose="02040602050305030304" pitchFamily="18" charset="0"/>
              </a:rPr>
              <a:t>В процессе взаимодействия </a:t>
            </a:r>
            <a:r>
              <a:rPr lang="ru-RU" dirty="0" smtClean="0">
                <a:latin typeface="Book Antiqua" panose="02040602050305030304" pitchFamily="18" charset="0"/>
              </a:rPr>
              <a:t>с родителями, специалисты </a:t>
            </a:r>
            <a:r>
              <a:rPr lang="ru-RU" dirty="0">
                <a:latin typeface="Book Antiqua" panose="02040602050305030304" pitchFamily="18" charset="0"/>
              </a:rPr>
              <a:t>неоднократно слышали вопрос: </a:t>
            </a:r>
            <a:r>
              <a:rPr lang="ru-RU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«Где мне взять ресурсы, как родителю? Не хватает сил, что делать?»</a:t>
            </a:r>
            <a:r>
              <a:rPr lang="ru-RU" dirty="0">
                <a:solidFill>
                  <a:srgbClr val="FF0000"/>
                </a:solidFill>
                <a:latin typeface="Book Antiqua" panose="02040602050305030304" pitchFamily="18" charset="0"/>
              </a:rPr>
              <a:t>. </a:t>
            </a:r>
            <a:r>
              <a:rPr lang="ru-RU" dirty="0">
                <a:latin typeface="Book Antiqua" panose="02040602050305030304" pitchFamily="18" charset="0"/>
              </a:rPr>
              <a:t>Это и послужило главной причиной разработки нового плана мероприятий для данного  проекта</a:t>
            </a:r>
            <a:r>
              <a:rPr lang="ru-RU" dirty="0"/>
              <a:t>.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4" r="18181" b="14603"/>
          <a:stretch/>
        </p:blipFill>
        <p:spPr bwMode="auto">
          <a:xfrm>
            <a:off x="1449752" y="3732620"/>
            <a:ext cx="2869987" cy="2684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68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7975" y="1100154"/>
            <a:ext cx="689292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+mj-lt"/>
                <a:ea typeface="+mj-ea"/>
                <a:cs typeface="+mj-cs"/>
              </a:rPr>
              <a:t>	</a:t>
            </a:r>
            <a:r>
              <a:rPr lang="ru-RU" sz="2800" dirty="0" smtClean="0">
                <a:latin typeface="Book Antiqua" panose="02040602050305030304" pitchFamily="18" charset="0"/>
                <a:ea typeface="+mj-ea"/>
                <a:cs typeface="+mj-cs"/>
              </a:rPr>
              <a:t>Родительский </a:t>
            </a:r>
            <a:r>
              <a:rPr lang="ru-RU" sz="2800" dirty="0">
                <a:latin typeface="Book Antiqua" panose="02040602050305030304" pitchFamily="18" charset="0"/>
                <a:ea typeface="+mj-ea"/>
                <a:cs typeface="+mj-cs"/>
              </a:rPr>
              <a:t>клуб «Гармония» как форма поддержки  семей, воспитывающих детей  с ограниченными возможностями здоровья и </a:t>
            </a:r>
            <a:r>
              <a:rPr lang="ru-RU" sz="2800" dirty="0" smtClean="0">
                <a:latin typeface="Book Antiqua" panose="02040602050305030304" pitchFamily="18" charset="0"/>
                <a:ea typeface="+mj-ea"/>
                <a:cs typeface="+mj-cs"/>
              </a:rPr>
              <a:t>инвалидностью, </a:t>
            </a:r>
            <a:r>
              <a:rPr lang="ru-RU" sz="2800" dirty="0">
                <a:latin typeface="Book Antiqua" panose="02040602050305030304" pitchFamily="18" charset="0"/>
                <a:ea typeface="+mj-ea"/>
                <a:cs typeface="+mj-cs"/>
              </a:rPr>
              <a:t>является актуальной  не только для родителей, кто изо дня в день напряженно работает над развитием, лечением, реабилитацией ребенка, но и для тех родителей, которые находятся еще на стадии выявления диагноза у своего ребенка. </a:t>
            </a:r>
          </a:p>
        </p:txBody>
      </p:sp>
      <p:sp>
        <p:nvSpPr>
          <p:cNvPr id="2" name="AutoShape 4" descr="blob:https://web.telegram.org/2cdf5a28-c526-4ebf-ac83-7bd016b0d1b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1798">
            <a:off x="8785383" y="4039650"/>
            <a:ext cx="3077745" cy="2308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7" descr="blob:https://web.telegram.org/25e0468c-c918-423e-9df9-dfcdd06b78b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4548">
            <a:off x="7876858" y="720137"/>
            <a:ext cx="3255928" cy="2441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9626">
            <a:off x="7282482" y="2315525"/>
            <a:ext cx="3338486" cy="2503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145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800" y="462622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+mj-lt"/>
                <a:ea typeface="+mj-ea"/>
                <a:cs typeface="+mj-cs"/>
              </a:rPr>
              <a:t>	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71067" y="724232"/>
            <a:ext cx="60941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+mj-lt"/>
                <a:ea typeface="+mj-ea"/>
                <a:cs typeface="+mj-cs"/>
              </a:rPr>
              <a:t>«</a:t>
            </a:r>
            <a:r>
              <a:rPr lang="ru-RU" sz="2200" dirty="0">
                <a:latin typeface="Book Antiqua" panose="02040602050305030304" pitchFamily="18" charset="0"/>
                <a:ea typeface="+mj-ea"/>
                <a:cs typeface="+mj-cs"/>
              </a:rPr>
              <a:t>Родительский клуб «Гармония» представляет собой </a:t>
            </a:r>
            <a:r>
              <a:rPr lang="ru-RU" sz="2200" b="1" dirty="0">
                <a:latin typeface="Book Antiqua" panose="02040602050305030304" pitchFamily="18" charset="0"/>
                <a:ea typeface="+mj-ea"/>
                <a:cs typeface="+mj-cs"/>
              </a:rPr>
              <a:t>комплекс</a:t>
            </a:r>
            <a:r>
              <a:rPr lang="ru-RU" sz="2200" dirty="0">
                <a:latin typeface="Book Antiqua" panose="02040602050305030304" pitchFamily="18" charset="0"/>
                <a:ea typeface="+mj-ea"/>
                <a:cs typeface="+mj-cs"/>
              </a:rPr>
              <a:t> мероприятий  направленный на оказание поддержки и укрепление ресурсов родителей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" y="462622"/>
            <a:ext cx="4572000" cy="609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80035" y="5717946"/>
            <a:ext cx="49612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2400" dirty="0" smtClean="0">
                <a:latin typeface="Book Antiqua" panose="02040602050305030304" pitchFamily="18" charset="0"/>
                <a:ea typeface="+mj-ea"/>
                <a:cs typeface="+mj-cs"/>
              </a:rPr>
              <a:t>Проведение мастер-классов  </a:t>
            </a:r>
            <a:endParaRPr lang="ru-RU" sz="2400" dirty="0">
              <a:latin typeface="Book Antiqua" panose="02040602050305030304" pitchFamily="18" charset="0"/>
              <a:ea typeface="+mj-ea"/>
              <a:cs typeface="+mj-cs"/>
            </a:endParaRP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xmlns="" id="{8C1B06D1-9D27-414C-BECF-B02CC58E3BDC}"/>
              </a:ext>
            </a:extLst>
          </p:cNvPr>
          <p:cNvGrpSpPr/>
          <p:nvPr/>
        </p:nvGrpSpPr>
        <p:grpSpPr>
          <a:xfrm>
            <a:off x="5741058" y="5331512"/>
            <a:ext cx="1049867" cy="1049867"/>
            <a:chOff x="4343400" y="1854885"/>
            <a:chExt cx="457200" cy="457200"/>
          </a:xfrm>
        </p:grpSpPr>
        <p:sp>
          <p:nvSpPr>
            <p:cNvPr id="10" name="Oval 6">
              <a:extLst>
                <a:ext uri="{FF2B5EF4-FFF2-40B4-BE49-F238E27FC236}">
                  <a16:creationId xmlns:a16="http://schemas.microsoft.com/office/drawing/2014/main" xmlns="" id="{019DD0E3-D548-E14F-B423-C017ED6445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xmlns="" id="{07AB0B8D-8596-A546-9F1A-D41182FA0740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sz="3200" b="1" dirty="0" smtClean="0">
                  <a:cs typeface="+mn-ea"/>
                  <a:sym typeface="+mn-lt"/>
                </a:rPr>
                <a:t>3</a:t>
              </a:r>
              <a:endParaRPr sz="3200" b="1" dirty="0">
                <a:cs typeface="+mn-ea"/>
                <a:sym typeface="+mn-lt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xmlns="" id="{E27608FE-8EC0-D347-97FA-58D507E9F943}"/>
              </a:ext>
            </a:extLst>
          </p:cNvPr>
          <p:cNvGrpSpPr/>
          <p:nvPr/>
        </p:nvGrpSpPr>
        <p:grpSpPr>
          <a:xfrm>
            <a:off x="5741060" y="4091647"/>
            <a:ext cx="1049867" cy="1049867"/>
            <a:chOff x="4343400" y="1854885"/>
            <a:chExt cx="457200" cy="457200"/>
          </a:xfrm>
        </p:grpSpPr>
        <p:sp>
          <p:nvSpPr>
            <p:cNvPr id="15" name="Oval 15">
              <a:extLst>
                <a:ext uri="{FF2B5EF4-FFF2-40B4-BE49-F238E27FC236}">
                  <a16:creationId xmlns:a16="http://schemas.microsoft.com/office/drawing/2014/main" xmlns="" id="{EAA7841C-7AA8-4243-B3BE-55D29526B254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xmlns="" id="{85CD68A4-0C3C-824F-A6FA-AB20F163BD02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sz="3200" b="1" dirty="0" smtClean="0">
                  <a:cs typeface="+mn-ea"/>
                  <a:sym typeface="+mn-lt"/>
                </a:rPr>
                <a:t>2</a:t>
              </a:r>
              <a:endParaRPr sz="3200" b="1" dirty="0">
                <a:cs typeface="+mn-ea"/>
                <a:sym typeface="+mn-lt"/>
              </a:endParaRPr>
            </a:p>
          </p:txBody>
        </p:sp>
      </p:grpSp>
      <p:grpSp>
        <p:nvGrpSpPr>
          <p:cNvPr id="18" name="Group 22">
            <a:extLst>
              <a:ext uri="{FF2B5EF4-FFF2-40B4-BE49-F238E27FC236}">
                <a16:creationId xmlns:a16="http://schemas.microsoft.com/office/drawing/2014/main" xmlns="" id="{AE067047-17ED-0042-B3CD-4755C1B36047}"/>
              </a:ext>
            </a:extLst>
          </p:cNvPr>
          <p:cNvGrpSpPr/>
          <p:nvPr/>
        </p:nvGrpSpPr>
        <p:grpSpPr>
          <a:xfrm>
            <a:off x="5710549" y="2898278"/>
            <a:ext cx="1049867" cy="1049867"/>
            <a:chOff x="4343400" y="1854885"/>
            <a:chExt cx="457200" cy="457200"/>
          </a:xfrm>
        </p:grpSpPr>
        <p:sp>
          <p:nvSpPr>
            <p:cNvPr id="20" name="Oval 24">
              <a:extLst>
                <a:ext uri="{FF2B5EF4-FFF2-40B4-BE49-F238E27FC236}">
                  <a16:creationId xmlns:a16="http://schemas.microsoft.com/office/drawing/2014/main" xmlns="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" name="Oval 25">
              <a:extLst>
                <a:ext uri="{FF2B5EF4-FFF2-40B4-BE49-F238E27FC236}">
                  <a16:creationId xmlns:a16="http://schemas.microsoft.com/office/drawing/2014/main" xmlns="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sz="3200" b="1" dirty="0" smtClean="0">
                  <a:cs typeface="+mn-ea"/>
                  <a:sym typeface="+mn-lt"/>
                </a:rPr>
                <a:t>1</a:t>
              </a:r>
              <a:endParaRPr sz="3200" b="1" dirty="0">
                <a:cs typeface="+mn-ea"/>
                <a:sym typeface="+mn-lt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6786662" y="2336426"/>
            <a:ext cx="46955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Book Antiqua" panose="02040602050305030304" pitchFamily="18" charset="0"/>
                <a:ea typeface="+mj-ea"/>
                <a:cs typeface="+mj-cs"/>
              </a:rPr>
              <a:t>Основные мероприятия </a:t>
            </a:r>
            <a:r>
              <a:rPr lang="ru-RU" sz="2000" dirty="0" smtClean="0">
                <a:latin typeface="Book Antiqua" panose="02040602050305030304" pitchFamily="18" charset="0"/>
              </a:rPr>
              <a:t>: </a:t>
            </a:r>
            <a:endParaRPr lang="ru-RU" sz="2000" dirty="0">
              <a:latin typeface="Book Antiqua" panose="0204060205030503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78643" y="3049673"/>
            <a:ext cx="44105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dirty="0" smtClean="0">
                <a:latin typeface="Book Antiqua" panose="02040602050305030304" pitchFamily="18" charset="0"/>
                <a:ea typeface="+mj-ea"/>
                <a:cs typeface="+mj-cs"/>
              </a:rPr>
              <a:t>Проведение информационно-просветительской </a:t>
            </a:r>
            <a:r>
              <a:rPr lang="ru-RU" sz="2200" dirty="0" smtClean="0">
                <a:latin typeface="Book Antiqua" panose="02040602050305030304" pitchFamily="18" charset="0"/>
                <a:ea typeface="+mj-ea"/>
                <a:cs typeface="+mj-cs"/>
              </a:rPr>
              <a:t>работы</a:t>
            </a:r>
            <a:endParaRPr lang="ru-RU" sz="2200" dirty="0"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978642" y="4201081"/>
            <a:ext cx="46231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Book Antiqua" panose="02040602050305030304" pitchFamily="18" charset="0"/>
                <a:ea typeface="+mj-ea"/>
                <a:cs typeface="+mj-cs"/>
              </a:rPr>
              <a:t>Проведение  </a:t>
            </a:r>
            <a:r>
              <a:rPr lang="ru-RU" sz="2200" dirty="0">
                <a:latin typeface="Book Antiqua" panose="02040602050305030304" pitchFamily="18" charset="0"/>
                <a:ea typeface="+mj-ea"/>
                <a:cs typeface="+mj-cs"/>
              </a:rPr>
              <a:t>индивидуальных и  групповых  консультации </a:t>
            </a:r>
          </a:p>
        </p:txBody>
      </p:sp>
    </p:spTree>
    <p:extLst>
      <p:ext uri="{BB962C8B-B14F-4D97-AF65-F5344CB8AC3E}">
        <p14:creationId xmlns:p14="http://schemas.microsoft.com/office/powerpoint/2010/main" val="14309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800" y="293289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+mj-lt"/>
                <a:ea typeface="+mj-ea"/>
                <a:cs typeface="+mj-cs"/>
              </a:rPr>
              <a:t>	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0373" y="1370765"/>
            <a:ext cx="826705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r>
              <a:rPr lang="ru-RU" sz="2300" dirty="0">
                <a:latin typeface="Book Antiqua" panose="02040602050305030304" pitchFamily="18" charset="0"/>
                <a:ea typeface="+mj-ea"/>
                <a:cs typeface="+mj-cs"/>
              </a:rPr>
              <a:t>Информирование родителей о возможности получения психологической помощи и поддержки.  </a:t>
            </a:r>
          </a:p>
          <a:p>
            <a:pPr indent="449263" algn="just"/>
            <a:r>
              <a:rPr lang="ru-RU" sz="2300" dirty="0">
                <a:latin typeface="Book Antiqua" panose="02040602050305030304" pitchFamily="18" charset="0"/>
                <a:ea typeface="+mj-ea"/>
                <a:cs typeface="+mj-cs"/>
              </a:rPr>
              <a:t>За период реализации </a:t>
            </a:r>
            <a:r>
              <a:rPr lang="ru-RU" sz="2300" dirty="0" smtClean="0">
                <a:latin typeface="Book Antiqua" panose="02040602050305030304" pitchFamily="18" charset="0"/>
                <a:ea typeface="+mj-ea"/>
                <a:cs typeface="+mj-cs"/>
              </a:rPr>
              <a:t>информация/приглашения </a:t>
            </a:r>
            <a:r>
              <a:rPr lang="ru-RU" sz="2300" dirty="0">
                <a:latin typeface="Book Antiqua" panose="02040602050305030304" pitchFamily="18" charset="0"/>
                <a:ea typeface="+mj-ea"/>
                <a:cs typeface="+mj-cs"/>
              </a:rPr>
              <a:t>на мероприятие проекта </a:t>
            </a:r>
            <a:r>
              <a:rPr lang="ru-RU" sz="2300" dirty="0" smtClean="0">
                <a:latin typeface="Book Antiqua" panose="02040602050305030304" pitchFamily="18" charset="0"/>
                <a:ea typeface="+mj-ea"/>
                <a:cs typeface="+mj-cs"/>
              </a:rPr>
              <a:t>размещаются </a:t>
            </a:r>
            <a:r>
              <a:rPr lang="ru-RU" sz="2300" dirty="0">
                <a:latin typeface="Book Antiqua" panose="02040602050305030304" pitchFamily="18" charset="0"/>
                <a:ea typeface="+mj-ea"/>
                <a:cs typeface="+mj-cs"/>
              </a:rPr>
              <a:t>на официальном сайте учреждения, в социальных сетях «</a:t>
            </a:r>
            <a:r>
              <a:rPr lang="ru-RU" sz="2300" dirty="0" err="1" smtClean="0">
                <a:latin typeface="Book Antiqua" panose="02040602050305030304" pitchFamily="18" charset="0"/>
                <a:ea typeface="+mj-ea"/>
                <a:cs typeface="+mj-cs"/>
              </a:rPr>
              <a:t>Вконтакте</a:t>
            </a:r>
            <a:r>
              <a:rPr lang="ru-RU" sz="2300" dirty="0">
                <a:latin typeface="Book Antiqua" panose="02040602050305030304" pitchFamily="18" charset="0"/>
                <a:ea typeface="+mj-ea"/>
                <a:cs typeface="+mj-cs"/>
              </a:rPr>
              <a:t>», в группах «В Гармонии», </a:t>
            </a:r>
            <a:r>
              <a:rPr lang="ru-RU" sz="2300" dirty="0" err="1">
                <a:latin typeface="Book Antiqua" panose="02040602050305030304" pitchFamily="18" charset="0"/>
                <a:ea typeface="+mj-ea"/>
                <a:cs typeface="+mj-cs"/>
              </a:rPr>
              <a:t>мессенжерах</a:t>
            </a:r>
            <a:r>
              <a:rPr lang="ru-RU" sz="2300" dirty="0">
                <a:latin typeface="Book Antiqua" panose="02040602050305030304" pitchFamily="18" charset="0"/>
                <a:ea typeface="+mj-ea"/>
                <a:cs typeface="+mj-cs"/>
              </a:rPr>
              <a:t>  </a:t>
            </a:r>
            <a:r>
              <a:rPr lang="ru-RU" sz="2300" dirty="0" err="1">
                <a:latin typeface="Book Antiqua" panose="02040602050305030304" pitchFamily="18" charset="0"/>
                <a:ea typeface="+mj-ea"/>
                <a:cs typeface="+mj-cs"/>
              </a:rPr>
              <a:t>ватсап</a:t>
            </a:r>
            <a:r>
              <a:rPr lang="ru-RU" sz="2300" dirty="0">
                <a:latin typeface="Book Antiqua" panose="02040602050305030304" pitchFamily="18" charset="0"/>
                <a:ea typeface="+mj-ea"/>
                <a:cs typeface="+mj-cs"/>
              </a:rPr>
              <a:t>, </a:t>
            </a:r>
            <a:r>
              <a:rPr lang="ru-RU" sz="2300" dirty="0" err="1">
                <a:latin typeface="Book Antiqua" panose="02040602050305030304" pitchFamily="18" charset="0"/>
                <a:ea typeface="+mj-ea"/>
                <a:cs typeface="+mj-cs"/>
              </a:rPr>
              <a:t>вайбер</a:t>
            </a:r>
            <a:r>
              <a:rPr lang="ru-RU" sz="2300" dirty="0">
                <a:latin typeface="Book Antiqua" panose="02040602050305030304" pitchFamily="18" charset="0"/>
                <a:ea typeface="+mj-ea"/>
                <a:cs typeface="+mj-cs"/>
              </a:rPr>
              <a:t>, телеграмм. </a:t>
            </a:r>
          </a:p>
          <a:p>
            <a:pPr indent="449263" algn="just"/>
            <a:r>
              <a:rPr lang="ru-RU" sz="2300" dirty="0">
                <a:latin typeface="Book Antiqua" panose="02040602050305030304" pitchFamily="18" charset="0"/>
                <a:ea typeface="+mj-ea"/>
                <a:cs typeface="+mj-cs"/>
              </a:rPr>
              <a:t>Изготовлен  информационный </a:t>
            </a:r>
            <a:r>
              <a:rPr lang="ru-RU" sz="2300" dirty="0" smtClean="0">
                <a:latin typeface="Book Antiqua" panose="02040602050305030304" pitchFamily="18" charset="0"/>
                <a:ea typeface="+mj-ea"/>
                <a:cs typeface="+mj-cs"/>
              </a:rPr>
              <a:t>баннер, который </a:t>
            </a:r>
            <a:r>
              <a:rPr lang="ru-RU" sz="2300" dirty="0">
                <a:latin typeface="Book Antiqua" panose="02040602050305030304" pitchFamily="18" charset="0"/>
                <a:ea typeface="+mj-ea"/>
                <a:cs typeface="+mj-cs"/>
              </a:rPr>
              <a:t>установлен в холле учреждения и размещен в социальных сетях.  </a:t>
            </a:r>
          </a:p>
        </p:txBody>
      </p:sp>
      <p:pic>
        <p:nvPicPr>
          <p:cNvPr id="19" name="Picture 2" descr="C:\Users\Филиппова\Downloads\52669942876131727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760" y="0"/>
            <a:ext cx="3063240" cy="690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5575" y="308677"/>
            <a:ext cx="84334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ctr"/>
            <a:r>
              <a:rPr lang="ru-RU" sz="3000" b="1" dirty="0" smtClean="0">
                <a:latin typeface="Book Antiqua" panose="02040602050305030304" pitchFamily="18" charset="0"/>
                <a:ea typeface="+mj-ea"/>
                <a:cs typeface="+mj-cs"/>
              </a:rPr>
              <a:t>Информационно -просветительская  </a:t>
            </a:r>
            <a:r>
              <a:rPr lang="ru-RU" sz="3000" b="1" dirty="0">
                <a:latin typeface="Book Antiqua" panose="02040602050305030304" pitchFamily="18" charset="0"/>
                <a:ea typeface="+mj-ea"/>
                <a:cs typeface="+mj-cs"/>
              </a:rPr>
              <a:t>работа</a:t>
            </a:r>
          </a:p>
        </p:txBody>
      </p:sp>
      <p:sp>
        <p:nvSpPr>
          <p:cNvPr id="12" name="AutoShape 3" descr="blob:https://web.telegram.org/7c1ada1a-5dad-4aa6-be8d-777b3fcc6ba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842074" y="4968135"/>
            <a:ext cx="7383651" cy="1771435"/>
            <a:chOff x="869254" y="4895915"/>
            <a:chExt cx="8095224" cy="2020957"/>
          </a:xfrm>
        </p:grpSpPr>
        <p:pic>
          <p:nvPicPr>
            <p:cNvPr id="12289" name="Picture 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254" y="4905926"/>
              <a:ext cx="1942031" cy="19420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3900" y="4895915"/>
              <a:ext cx="1331748" cy="18835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293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3341" y="4935153"/>
              <a:ext cx="1401137" cy="1981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294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6233" y="4915550"/>
              <a:ext cx="1373373" cy="1942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295" name="Picture 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6265" y="4895915"/>
              <a:ext cx="1373373" cy="1942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675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8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49082"/>
      </a:accent1>
      <a:accent2>
        <a:srgbClr val="B27B39"/>
      </a:accent2>
      <a:accent3>
        <a:srgbClr val="849797"/>
      </a:accent3>
      <a:accent4>
        <a:srgbClr val="DBB09C"/>
      </a:accent4>
      <a:accent5>
        <a:srgbClr val="84A1AB"/>
      </a:accent5>
      <a:accent6>
        <a:srgbClr val="988A7E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3987</TotalTime>
  <Words>716</Words>
  <Application>Microsoft Office PowerPoint</Application>
  <PresentationFormat>Произвольный</PresentationFormat>
  <Paragraphs>111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Сопровождение семей, в рамках реализации родительского клуба «Гармония»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Альбина М. Ганиева</cp:lastModifiedBy>
  <cp:revision>50</cp:revision>
  <dcterms:created xsi:type="dcterms:W3CDTF">2024-02-13T07:31:22Z</dcterms:created>
  <dcterms:modified xsi:type="dcterms:W3CDTF">2024-08-05T12:33:45Z</dcterms:modified>
</cp:coreProperties>
</file>