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2"/>
  </p:notesMasterIdLst>
  <p:sldIdLst>
    <p:sldId id="289" r:id="rId2"/>
    <p:sldId id="304" r:id="rId3"/>
    <p:sldId id="275" r:id="rId4"/>
    <p:sldId id="290" r:id="rId5"/>
    <p:sldId id="276" r:id="rId6"/>
    <p:sldId id="292" r:id="rId7"/>
    <p:sldId id="293" r:id="rId8"/>
    <p:sldId id="277" r:id="rId9"/>
    <p:sldId id="278" r:id="rId10"/>
    <p:sldId id="280" r:id="rId11"/>
    <p:sldId id="281" r:id="rId12"/>
    <p:sldId id="282" r:id="rId13"/>
    <p:sldId id="283" r:id="rId14"/>
    <p:sldId id="296" r:id="rId15"/>
    <p:sldId id="297" r:id="rId16"/>
    <p:sldId id="284" r:id="rId17"/>
    <p:sldId id="299" r:id="rId18"/>
    <p:sldId id="298" r:id="rId19"/>
    <p:sldId id="285" r:id="rId20"/>
    <p:sldId id="300" r:id="rId21"/>
    <p:sldId id="286" r:id="rId22"/>
    <p:sldId id="305" r:id="rId23"/>
    <p:sldId id="308" r:id="rId24"/>
    <p:sldId id="287" r:id="rId25"/>
    <p:sldId id="302" r:id="rId26"/>
    <p:sldId id="301" r:id="rId27"/>
    <p:sldId id="306" r:id="rId28"/>
    <p:sldId id="288" r:id="rId29"/>
    <p:sldId id="307" r:id="rId30"/>
    <p:sldId id="30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263C"/>
    <a:srgbClr val="2E6493"/>
    <a:srgbClr val="237B3C"/>
    <a:srgbClr val="52C0F5"/>
    <a:srgbClr val="BFA60D"/>
    <a:srgbClr val="218277"/>
    <a:srgbClr val="21B9B9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90" autoAdjust="0"/>
    <p:restoredTop sz="94646"/>
  </p:normalViewPr>
  <p:slideViewPr>
    <p:cSldViewPr>
      <p:cViewPr varScale="1">
        <p:scale>
          <a:sx n="104" d="100"/>
          <a:sy n="104" d="100"/>
        </p:scale>
        <p:origin x="182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4252A70-362B-42A8-9F1E-29F7A1A3E34E}" type="doc">
      <dgm:prSet loTypeId="urn:microsoft.com/office/officeart/2005/8/layout/hList1" loCatId="list" qsTypeId="urn:microsoft.com/office/officeart/2005/8/quickstyle/3d1" qsCatId="3D" csTypeId="urn:microsoft.com/office/officeart/2005/8/colors/accent5_2" csCatId="accent5" phldr="1"/>
      <dgm:spPr/>
      <dgm:t>
        <a:bodyPr/>
        <a:lstStyle/>
        <a:p>
          <a:endParaRPr lang="ru-RU"/>
        </a:p>
      </dgm:t>
    </dgm:pt>
    <dgm:pt modelId="{51802CF5-6A92-448C-80C9-877FC89C9D7E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Инклюзивное </a:t>
          </a:r>
          <a:r>
            <a:rPr lang="ru-RU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волонтерство</a:t>
          </a:r>
          <a:endParaRPr lang="ru-RU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E0FFF8-6D4B-46BF-A608-A4CFCFED6868}" type="parTrans" cxnId="{9E7ACA10-FB81-4998-924F-C8284090A9C6}">
      <dgm:prSet/>
      <dgm:spPr/>
      <dgm:t>
        <a:bodyPr/>
        <a:lstStyle/>
        <a:p>
          <a:endParaRPr lang="ru-RU"/>
        </a:p>
      </dgm:t>
    </dgm:pt>
    <dgm:pt modelId="{90587D58-8080-4877-A635-F6963D69AAB6}" type="sibTrans" cxnId="{9E7ACA10-FB81-4998-924F-C8284090A9C6}">
      <dgm:prSet/>
      <dgm:spPr/>
      <dgm:t>
        <a:bodyPr/>
        <a:lstStyle/>
        <a:p>
          <a:endParaRPr lang="ru-RU"/>
        </a:p>
      </dgm:t>
    </dgm:pt>
    <dgm:pt modelId="{17D3FBAB-8742-497D-94BF-D87C1D8317C0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Инвалид - основной объект волонтерской деятельности</a:t>
          </a:r>
        </a:p>
      </dgm:t>
    </dgm:pt>
    <dgm:pt modelId="{E88971FB-0DFF-400A-888E-061D4A197C77}" type="parTrans" cxnId="{7EBA15F0-B573-454C-A2FC-39F28AE45E32}">
      <dgm:prSet/>
      <dgm:spPr/>
      <dgm:t>
        <a:bodyPr/>
        <a:lstStyle/>
        <a:p>
          <a:endParaRPr lang="ru-RU"/>
        </a:p>
      </dgm:t>
    </dgm:pt>
    <dgm:pt modelId="{82F7D8D5-757B-444D-8A4A-F7F9AA345BE6}" type="sibTrans" cxnId="{7EBA15F0-B573-454C-A2FC-39F28AE45E32}">
      <dgm:prSet/>
      <dgm:spPr/>
      <dgm:t>
        <a:bodyPr/>
        <a:lstStyle/>
        <a:p>
          <a:endParaRPr lang="ru-RU"/>
        </a:p>
      </dgm:t>
    </dgm:pt>
    <dgm:pt modelId="{BA9D65AB-F5BE-4024-A1A2-862C9E825DEF}">
      <dgm:prSet phldrT="[Текст]"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Инклюзивное </a:t>
          </a:r>
          <a:r>
            <a:rPr lang="ru-RU" b="1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волонтерство</a:t>
          </a:r>
          <a:endParaRPr lang="ru-RU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27F770-40A7-4C7F-8AD6-8E6836AB7A29}" type="parTrans" cxnId="{D4CE3504-A069-4396-8F55-4C7ADC74F296}">
      <dgm:prSet/>
      <dgm:spPr/>
      <dgm:t>
        <a:bodyPr/>
        <a:lstStyle/>
        <a:p>
          <a:endParaRPr lang="ru-RU"/>
        </a:p>
      </dgm:t>
    </dgm:pt>
    <dgm:pt modelId="{9D01E8CF-FEC6-4ED5-894B-CC579A32C632}" type="sibTrans" cxnId="{D4CE3504-A069-4396-8F55-4C7ADC74F296}">
      <dgm:prSet/>
      <dgm:spPr/>
      <dgm:t>
        <a:bodyPr/>
        <a:lstStyle/>
        <a:p>
          <a:endParaRPr lang="ru-RU"/>
        </a:p>
      </dgm:t>
    </dgm:pt>
    <dgm:pt modelId="{5AA8D4F6-4C1E-4B50-B57C-BCCE139ECE24}">
      <dgm:prSet phldrT="[Текст]"/>
      <dgm:spPr/>
      <dgm:t>
        <a:bodyPr/>
        <a:lstStyle/>
        <a:p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Добровольческая деятельность людей с инвалидностью, осуществляемая ими самостоятельно либо совместно с людьми без ограничений по здоровью.</a:t>
          </a:r>
        </a:p>
      </dgm:t>
    </dgm:pt>
    <dgm:pt modelId="{1796D61C-5635-40C5-8185-C42D41B42DCF}" type="parTrans" cxnId="{0414B930-6C3C-4CEE-B08E-5D833EC96E0D}">
      <dgm:prSet/>
      <dgm:spPr/>
      <dgm:t>
        <a:bodyPr/>
        <a:lstStyle/>
        <a:p>
          <a:endParaRPr lang="ru-RU"/>
        </a:p>
      </dgm:t>
    </dgm:pt>
    <dgm:pt modelId="{2AE457A7-508F-478F-8C1C-55D0F1F22383}" type="sibTrans" cxnId="{0414B930-6C3C-4CEE-B08E-5D833EC96E0D}">
      <dgm:prSet/>
      <dgm:spPr/>
      <dgm:t>
        <a:bodyPr/>
        <a:lstStyle/>
        <a:p>
          <a:endParaRPr lang="ru-RU"/>
        </a:p>
      </dgm:t>
    </dgm:pt>
    <dgm:pt modelId="{31D81951-1EA3-4B47-8187-82E9B9359430}" type="pres">
      <dgm:prSet presAssocID="{C4252A70-362B-42A8-9F1E-29F7A1A3E34E}" presName="Name0" presStyleCnt="0">
        <dgm:presLayoutVars>
          <dgm:dir/>
          <dgm:animLvl val="lvl"/>
          <dgm:resizeHandles val="exact"/>
        </dgm:presLayoutVars>
      </dgm:prSet>
      <dgm:spPr/>
    </dgm:pt>
    <dgm:pt modelId="{0C335FE5-1FE6-41B5-9656-5B024A3E0F26}" type="pres">
      <dgm:prSet presAssocID="{51802CF5-6A92-448C-80C9-877FC89C9D7E}" presName="composite" presStyleCnt="0"/>
      <dgm:spPr/>
    </dgm:pt>
    <dgm:pt modelId="{53E6746C-A0F7-4C78-958A-39866D4F3A9C}" type="pres">
      <dgm:prSet presAssocID="{51802CF5-6A92-448C-80C9-877FC89C9D7E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C2F8DF08-3FC3-46CF-9FD5-609A9B12F27A}" type="pres">
      <dgm:prSet presAssocID="{51802CF5-6A92-448C-80C9-877FC89C9D7E}" presName="desTx" presStyleLbl="alignAccFollowNode1" presStyleIdx="0" presStyleCnt="2">
        <dgm:presLayoutVars>
          <dgm:bulletEnabled val="1"/>
        </dgm:presLayoutVars>
      </dgm:prSet>
      <dgm:spPr/>
    </dgm:pt>
    <dgm:pt modelId="{8864C181-8164-4712-A348-2DD0BE891BE4}" type="pres">
      <dgm:prSet presAssocID="{90587D58-8080-4877-A635-F6963D69AAB6}" presName="space" presStyleCnt="0"/>
      <dgm:spPr/>
    </dgm:pt>
    <dgm:pt modelId="{EF18AD70-26A3-45A0-9145-F22FEF8F57E2}" type="pres">
      <dgm:prSet presAssocID="{BA9D65AB-F5BE-4024-A1A2-862C9E825DEF}" presName="composite" presStyleCnt="0"/>
      <dgm:spPr/>
    </dgm:pt>
    <dgm:pt modelId="{FAEF6B28-9E03-4B55-9A5A-1A8FF9C1474B}" type="pres">
      <dgm:prSet presAssocID="{BA9D65AB-F5BE-4024-A1A2-862C9E825DEF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7402C803-5180-4FB2-A887-173C2120AF56}" type="pres">
      <dgm:prSet presAssocID="{BA9D65AB-F5BE-4024-A1A2-862C9E825DEF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D4CE3504-A069-4396-8F55-4C7ADC74F296}" srcId="{C4252A70-362B-42A8-9F1E-29F7A1A3E34E}" destId="{BA9D65AB-F5BE-4024-A1A2-862C9E825DEF}" srcOrd="1" destOrd="0" parTransId="{3527F770-40A7-4C7F-8AD6-8E6836AB7A29}" sibTransId="{9D01E8CF-FEC6-4ED5-894B-CC579A32C632}"/>
    <dgm:cxn modelId="{9E7ACA10-FB81-4998-924F-C8284090A9C6}" srcId="{C4252A70-362B-42A8-9F1E-29F7A1A3E34E}" destId="{51802CF5-6A92-448C-80C9-877FC89C9D7E}" srcOrd="0" destOrd="0" parTransId="{19E0FFF8-6D4B-46BF-A608-A4CFCFED6868}" sibTransId="{90587D58-8080-4877-A635-F6963D69AAB6}"/>
    <dgm:cxn modelId="{0414B930-6C3C-4CEE-B08E-5D833EC96E0D}" srcId="{BA9D65AB-F5BE-4024-A1A2-862C9E825DEF}" destId="{5AA8D4F6-4C1E-4B50-B57C-BCCE139ECE24}" srcOrd="0" destOrd="0" parTransId="{1796D61C-5635-40C5-8185-C42D41B42DCF}" sibTransId="{2AE457A7-508F-478F-8C1C-55D0F1F22383}"/>
    <dgm:cxn modelId="{D6BBFA36-E555-48DC-95EE-8533DC2EE2FF}" type="presOf" srcId="{C4252A70-362B-42A8-9F1E-29F7A1A3E34E}" destId="{31D81951-1EA3-4B47-8187-82E9B9359430}" srcOrd="0" destOrd="0" presId="urn:microsoft.com/office/officeart/2005/8/layout/hList1"/>
    <dgm:cxn modelId="{F076F95E-0CA6-44A7-84CB-DACC216A18A0}" type="presOf" srcId="{BA9D65AB-F5BE-4024-A1A2-862C9E825DEF}" destId="{FAEF6B28-9E03-4B55-9A5A-1A8FF9C1474B}" srcOrd="0" destOrd="0" presId="urn:microsoft.com/office/officeart/2005/8/layout/hList1"/>
    <dgm:cxn modelId="{07A8B861-6F9E-4601-8F7D-461AA2D130E7}" type="presOf" srcId="{51802CF5-6A92-448C-80C9-877FC89C9D7E}" destId="{53E6746C-A0F7-4C78-958A-39866D4F3A9C}" srcOrd="0" destOrd="0" presId="urn:microsoft.com/office/officeart/2005/8/layout/hList1"/>
    <dgm:cxn modelId="{21590065-195A-48A0-9F37-72DF463B2049}" type="presOf" srcId="{5AA8D4F6-4C1E-4B50-B57C-BCCE139ECE24}" destId="{7402C803-5180-4FB2-A887-173C2120AF56}" srcOrd="0" destOrd="0" presId="urn:microsoft.com/office/officeart/2005/8/layout/hList1"/>
    <dgm:cxn modelId="{7CED79AA-0B9B-47E3-8132-8ABA1E1C7ADF}" type="presOf" srcId="{17D3FBAB-8742-497D-94BF-D87C1D8317C0}" destId="{C2F8DF08-3FC3-46CF-9FD5-609A9B12F27A}" srcOrd="0" destOrd="0" presId="urn:microsoft.com/office/officeart/2005/8/layout/hList1"/>
    <dgm:cxn modelId="{7EBA15F0-B573-454C-A2FC-39F28AE45E32}" srcId="{51802CF5-6A92-448C-80C9-877FC89C9D7E}" destId="{17D3FBAB-8742-497D-94BF-D87C1D8317C0}" srcOrd="0" destOrd="0" parTransId="{E88971FB-0DFF-400A-888E-061D4A197C77}" sibTransId="{82F7D8D5-757B-444D-8A4A-F7F9AA345BE6}"/>
    <dgm:cxn modelId="{B0FFBC0E-88AF-44F5-A346-C4FD2E3EE052}" type="presParOf" srcId="{31D81951-1EA3-4B47-8187-82E9B9359430}" destId="{0C335FE5-1FE6-41B5-9656-5B024A3E0F26}" srcOrd="0" destOrd="0" presId="urn:microsoft.com/office/officeart/2005/8/layout/hList1"/>
    <dgm:cxn modelId="{2E48569F-6E57-44B4-A1A9-E4BB170E9EC3}" type="presParOf" srcId="{0C335FE5-1FE6-41B5-9656-5B024A3E0F26}" destId="{53E6746C-A0F7-4C78-958A-39866D4F3A9C}" srcOrd="0" destOrd="0" presId="urn:microsoft.com/office/officeart/2005/8/layout/hList1"/>
    <dgm:cxn modelId="{BFC6D208-0E20-4C8A-93DA-9051F0F03B07}" type="presParOf" srcId="{0C335FE5-1FE6-41B5-9656-5B024A3E0F26}" destId="{C2F8DF08-3FC3-46CF-9FD5-609A9B12F27A}" srcOrd="1" destOrd="0" presId="urn:microsoft.com/office/officeart/2005/8/layout/hList1"/>
    <dgm:cxn modelId="{4E8D82CD-FDF3-4F35-9C9A-D3058643921C}" type="presParOf" srcId="{31D81951-1EA3-4B47-8187-82E9B9359430}" destId="{8864C181-8164-4712-A348-2DD0BE891BE4}" srcOrd="1" destOrd="0" presId="urn:microsoft.com/office/officeart/2005/8/layout/hList1"/>
    <dgm:cxn modelId="{7C32C8AC-BD65-4B61-8641-387B6E1776A2}" type="presParOf" srcId="{31D81951-1EA3-4B47-8187-82E9B9359430}" destId="{EF18AD70-26A3-45A0-9145-F22FEF8F57E2}" srcOrd="2" destOrd="0" presId="urn:microsoft.com/office/officeart/2005/8/layout/hList1"/>
    <dgm:cxn modelId="{25158170-C303-4930-962E-C2637FAABF60}" type="presParOf" srcId="{EF18AD70-26A3-45A0-9145-F22FEF8F57E2}" destId="{FAEF6B28-9E03-4B55-9A5A-1A8FF9C1474B}" srcOrd="0" destOrd="0" presId="urn:microsoft.com/office/officeart/2005/8/layout/hList1"/>
    <dgm:cxn modelId="{543C4812-BD4A-4DB6-9B89-7E73CF4F58EA}" type="presParOf" srcId="{EF18AD70-26A3-45A0-9145-F22FEF8F57E2}" destId="{7402C803-5180-4FB2-A887-173C2120AF56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31E882-8AC3-48E5-B732-B8DB163BC914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980A838-D034-423C-8F20-ED5C70D7B0C2}">
      <dgm:prSet/>
      <dgm:spPr/>
      <dgm:t>
        <a:bodyPr/>
        <a:lstStyle/>
        <a:p>
          <a:pPr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«Я -  гражданин России!»</a:t>
          </a:r>
        </a:p>
      </dgm:t>
    </dgm:pt>
    <dgm:pt modelId="{3D7FD05F-9B7D-4978-BE5B-5329904CFC2E}" type="parTrans" cxnId="{D067654C-1C2E-423E-8B80-C458EFA59942}">
      <dgm:prSet/>
      <dgm:spPr/>
      <dgm:t>
        <a:bodyPr/>
        <a:lstStyle/>
        <a:p>
          <a:endParaRPr lang="ru-RU"/>
        </a:p>
      </dgm:t>
    </dgm:pt>
    <dgm:pt modelId="{DC628D69-E769-4D15-8BE2-6E3037424445}" type="sibTrans" cxnId="{D067654C-1C2E-423E-8B80-C458EFA59942}">
      <dgm:prSet/>
      <dgm:spPr/>
      <dgm:t>
        <a:bodyPr/>
        <a:lstStyle/>
        <a:p>
          <a:endParaRPr lang="ru-RU"/>
        </a:p>
      </dgm:t>
    </dgm:pt>
    <dgm:pt modelId="{5BD79C6B-8762-44BB-A1CD-F7FDDE7C033F}">
      <dgm:prSet/>
      <dgm:spPr/>
      <dgm:t>
        <a:bodyPr/>
        <a:lstStyle/>
        <a:p>
          <a:pPr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«Я помогу»</a:t>
          </a:r>
        </a:p>
      </dgm:t>
    </dgm:pt>
    <dgm:pt modelId="{674CF562-C04F-4714-A647-1790926EEC50}" type="parTrans" cxnId="{DA38B915-9346-4249-BBBE-78C58BDCDEE8}">
      <dgm:prSet/>
      <dgm:spPr/>
      <dgm:t>
        <a:bodyPr/>
        <a:lstStyle/>
        <a:p>
          <a:endParaRPr lang="ru-RU"/>
        </a:p>
      </dgm:t>
    </dgm:pt>
    <dgm:pt modelId="{30B2B48F-EFED-4B9D-A9D8-F80706735D73}" type="sibTrans" cxnId="{DA38B915-9346-4249-BBBE-78C58BDCDEE8}">
      <dgm:prSet/>
      <dgm:spPr/>
      <dgm:t>
        <a:bodyPr/>
        <a:lstStyle/>
        <a:p>
          <a:endParaRPr lang="ru-RU"/>
        </a:p>
      </dgm:t>
    </dgm:pt>
    <dgm:pt modelId="{4AAD228B-9DB9-4836-BC4D-FB6861488887}">
      <dgm:prSet/>
      <dgm:spPr/>
      <dgm:t>
        <a:bodyPr/>
        <a:lstStyle/>
        <a:p>
          <a:pPr rtl="0"/>
          <a:r>
            <a:rPr lang="ru-RU" dirty="0">
              <a:latin typeface="Times New Roman" panose="02020603050405020304" pitchFamily="18" charset="0"/>
              <a:cs typeface="Times New Roman" panose="02020603050405020304" pitchFamily="18" charset="0"/>
            </a:rPr>
            <a:t>«Я расскажу»</a:t>
          </a:r>
        </a:p>
      </dgm:t>
    </dgm:pt>
    <dgm:pt modelId="{D3894D0D-0E5A-45B5-B793-B8C8FBB94CCF}" type="parTrans" cxnId="{F6FB6D15-2928-4FEE-AB2A-4911682403FF}">
      <dgm:prSet/>
      <dgm:spPr/>
      <dgm:t>
        <a:bodyPr/>
        <a:lstStyle/>
        <a:p>
          <a:endParaRPr lang="ru-RU"/>
        </a:p>
      </dgm:t>
    </dgm:pt>
    <dgm:pt modelId="{C228A6FC-2920-421D-9511-C6CE09AFCC7C}" type="sibTrans" cxnId="{F6FB6D15-2928-4FEE-AB2A-4911682403FF}">
      <dgm:prSet/>
      <dgm:spPr/>
      <dgm:t>
        <a:bodyPr/>
        <a:lstStyle/>
        <a:p>
          <a:endParaRPr lang="ru-RU"/>
        </a:p>
      </dgm:t>
    </dgm:pt>
    <dgm:pt modelId="{2E6601E4-9077-4693-9785-E6AE7539DA29}" type="pres">
      <dgm:prSet presAssocID="{D031E882-8AC3-48E5-B732-B8DB163BC914}" presName="Name0" presStyleCnt="0">
        <dgm:presLayoutVars>
          <dgm:dir/>
          <dgm:animLvl val="lvl"/>
          <dgm:resizeHandles val="exact"/>
        </dgm:presLayoutVars>
      </dgm:prSet>
      <dgm:spPr/>
    </dgm:pt>
    <dgm:pt modelId="{5806B139-9ED8-46A8-80EF-2F0C0841B66A}" type="pres">
      <dgm:prSet presAssocID="{9980A838-D034-423C-8F20-ED5C70D7B0C2}" presName="linNode" presStyleCnt="0"/>
      <dgm:spPr/>
    </dgm:pt>
    <dgm:pt modelId="{0A5EA397-CDB6-46E2-BA3C-058DBEB06E94}" type="pres">
      <dgm:prSet presAssocID="{9980A838-D034-423C-8F20-ED5C70D7B0C2}" presName="parentText" presStyleLbl="node1" presStyleIdx="0" presStyleCnt="3" custScaleX="187711" custLinFactNeighborX="-1403" custLinFactNeighborY="3613">
        <dgm:presLayoutVars>
          <dgm:chMax val="1"/>
          <dgm:bulletEnabled val="1"/>
        </dgm:presLayoutVars>
      </dgm:prSet>
      <dgm:spPr/>
    </dgm:pt>
    <dgm:pt modelId="{178126E8-53C4-4875-97AB-BC3C0DCCE580}" type="pres">
      <dgm:prSet presAssocID="{DC628D69-E769-4D15-8BE2-6E3037424445}" presName="sp" presStyleCnt="0"/>
      <dgm:spPr/>
    </dgm:pt>
    <dgm:pt modelId="{A083BE7B-F74D-4B5B-8A00-D620C075B820}" type="pres">
      <dgm:prSet presAssocID="{5BD79C6B-8762-44BB-A1CD-F7FDDE7C033F}" presName="linNode" presStyleCnt="0"/>
      <dgm:spPr/>
    </dgm:pt>
    <dgm:pt modelId="{D66DAAD5-8475-4A81-9BAD-EE0DCC02FB2F}" type="pres">
      <dgm:prSet presAssocID="{5BD79C6B-8762-44BB-A1CD-F7FDDE7C033F}" presName="parentText" presStyleLbl="node1" presStyleIdx="1" presStyleCnt="3" custScaleX="187711" custLinFactNeighborX="-1403" custLinFactNeighborY="3613">
        <dgm:presLayoutVars>
          <dgm:chMax val="1"/>
          <dgm:bulletEnabled val="1"/>
        </dgm:presLayoutVars>
      </dgm:prSet>
      <dgm:spPr/>
    </dgm:pt>
    <dgm:pt modelId="{D9BE4FB8-A7B5-4C72-AEEF-3312295DDC41}" type="pres">
      <dgm:prSet presAssocID="{30B2B48F-EFED-4B9D-A9D8-F80706735D73}" presName="sp" presStyleCnt="0"/>
      <dgm:spPr/>
    </dgm:pt>
    <dgm:pt modelId="{DCBDB544-DE30-4199-BF70-2FFF1E59CBD1}" type="pres">
      <dgm:prSet presAssocID="{4AAD228B-9DB9-4836-BC4D-FB6861488887}" presName="linNode" presStyleCnt="0"/>
      <dgm:spPr/>
    </dgm:pt>
    <dgm:pt modelId="{EA7E28CD-2938-4EF0-A410-82AB37C8636C}" type="pres">
      <dgm:prSet presAssocID="{4AAD228B-9DB9-4836-BC4D-FB6861488887}" presName="parentText" presStyleLbl="node1" presStyleIdx="2" presStyleCnt="3" custScaleX="187711" custLinFactNeighborX="-1403" custLinFactNeighborY="3613">
        <dgm:presLayoutVars>
          <dgm:chMax val="1"/>
          <dgm:bulletEnabled val="1"/>
        </dgm:presLayoutVars>
      </dgm:prSet>
      <dgm:spPr/>
    </dgm:pt>
  </dgm:ptLst>
  <dgm:cxnLst>
    <dgm:cxn modelId="{F7C57603-ABF8-4A85-9F9D-A6F6CFB9CD5E}" type="presOf" srcId="{9980A838-D034-423C-8F20-ED5C70D7B0C2}" destId="{0A5EA397-CDB6-46E2-BA3C-058DBEB06E94}" srcOrd="0" destOrd="0" presId="urn:microsoft.com/office/officeart/2005/8/layout/vList5"/>
    <dgm:cxn modelId="{F6FB6D15-2928-4FEE-AB2A-4911682403FF}" srcId="{D031E882-8AC3-48E5-B732-B8DB163BC914}" destId="{4AAD228B-9DB9-4836-BC4D-FB6861488887}" srcOrd="2" destOrd="0" parTransId="{D3894D0D-0E5A-45B5-B793-B8C8FBB94CCF}" sibTransId="{C228A6FC-2920-421D-9511-C6CE09AFCC7C}"/>
    <dgm:cxn modelId="{DA38B915-9346-4249-BBBE-78C58BDCDEE8}" srcId="{D031E882-8AC3-48E5-B732-B8DB163BC914}" destId="{5BD79C6B-8762-44BB-A1CD-F7FDDE7C033F}" srcOrd="1" destOrd="0" parTransId="{674CF562-C04F-4714-A647-1790926EEC50}" sibTransId="{30B2B48F-EFED-4B9D-A9D8-F80706735D73}"/>
    <dgm:cxn modelId="{212BA72E-64AC-43DA-A582-0E0802674865}" type="presOf" srcId="{4AAD228B-9DB9-4836-BC4D-FB6861488887}" destId="{EA7E28CD-2938-4EF0-A410-82AB37C8636C}" srcOrd="0" destOrd="0" presId="urn:microsoft.com/office/officeart/2005/8/layout/vList5"/>
    <dgm:cxn modelId="{1BBEC344-26D1-4F4F-AF9F-550B3BA1650F}" type="presOf" srcId="{5BD79C6B-8762-44BB-A1CD-F7FDDE7C033F}" destId="{D66DAAD5-8475-4A81-9BAD-EE0DCC02FB2F}" srcOrd="0" destOrd="0" presId="urn:microsoft.com/office/officeart/2005/8/layout/vList5"/>
    <dgm:cxn modelId="{D067654C-1C2E-423E-8B80-C458EFA59942}" srcId="{D031E882-8AC3-48E5-B732-B8DB163BC914}" destId="{9980A838-D034-423C-8F20-ED5C70D7B0C2}" srcOrd="0" destOrd="0" parTransId="{3D7FD05F-9B7D-4978-BE5B-5329904CFC2E}" sibTransId="{DC628D69-E769-4D15-8BE2-6E3037424445}"/>
    <dgm:cxn modelId="{4AA29FD7-18A5-47EE-A43E-3675CA519191}" type="presOf" srcId="{D031E882-8AC3-48E5-B732-B8DB163BC914}" destId="{2E6601E4-9077-4693-9785-E6AE7539DA29}" srcOrd="0" destOrd="0" presId="urn:microsoft.com/office/officeart/2005/8/layout/vList5"/>
    <dgm:cxn modelId="{B27014AF-A70E-413F-A190-D87B901063D0}" type="presParOf" srcId="{2E6601E4-9077-4693-9785-E6AE7539DA29}" destId="{5806B139-9ED8-46A8-80EF-2F0C0841B66A}" srcOrd="0" destOrd="0" presId="urn:microsoft.com/office/officeart/2005/8/layout/vList5"/>
    <dgm:cxn modelId="{0699B85B-CF86-415F-A2B8-4EE78755FF3F}" type="presParOf" srcId="{5806B139-9ED8-46A8-80EF-2F0C0841B66A}" destId="{0A5EA397-CDB6-46E2-BA3C-058DBEB06E94}" srcOrd="0" destOrd="0" presId="urn:microsoft.com/office/officeart/2005/8/layout/vList5"/>
    <dgm:cxn modelId="{40C2067D-A4D1-47E8-8CC1-BA31434A2009}" type="presParOf" srcId="{2E6601E4-9077-4693-9785-E6AE7539DA29}" destId="{178126E8-53C4-4875-97AB-BC3C0DCCE580}" srcOrd="1" destOrd="0" presId="urn:microsoft.com/office/officeart/2005/8/layout/vList5"/>
    <dgm:cxn modelId="{B65678AB-6639-4E08-BFD1-374575EEB759}" type="presParOf" srcId="{2E6601E4-9077-4693-9785-E6AE7539DA29}" destId="{A083BE7B-F74D-4B5B-8A00-D620C075B820}" srcOrd="2" destOrd="0" presId="urn:microsoft.com/office/officeart/2005/8/layout/vList5"/>
    <dgm:cxn modelId="{58034BEE-F720-44C5-AC98-873A7185D81A}" type="presParOf" srcId="{A083BE7B-F74D-4B5B-8A00-D620C075B820}" destId="{D66DAAD5-8475-4A81-9BAD-EE0DCC02FB2F}" srcOrd="0" destOrd="0" presId="urn:microsoft.com/office/officeart/2005/8/layout/vList5"/>
    <dgm:cxn modelId="{E78A1246-17E4-4A24-8EBA-0782AABDE9E4}" type="presParOf" srcId="{2E6601E4-9077-4693-9785-E6AE7539DA29}" destId="{D9BE4FB8-A7B5-4C72-AEEF-3312295DDC41}" srcOrd="3" destOrd="0" presId="urn:microsoft.com/office/officeart/2005/8/layout/vList5"/>
    <dgm:cxn modelId="{B82098FF-6F3C-4FC1-A824-56B4FB2E5BA4}" type="presParOf" srcId="{2E6601E4-9077-4693-9785-E6AE7539DA29}" destId="{DCBDB544-DE30-4199-BF70-2FFF1E59CBD1}" srcOrd="4" destOrd="0" presId="urn:microsoft.com/office/officeart/2005/8/layout/vList5"/>
    <dgm:cxn modelId="{868571EE-05E9-41A0-B3EB-0085E86A1B33}" type="presParOf" srcId="{DCBDB544-DE30-4199-BF70-2FFF1E59CBD1}" destId="{EA7E28CD-2938-4EF0-A410-82AB37C8636C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80BBEF-CB77-4F5C-AD84-0C5A83790C0D}" type="doc">
      <dgm:prSet loTypeId="urn:microsoft.com/office/officeart/2005/8/layout/cycle4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E94F49F-4BA9-49CB-9D42-E936D92C77B8}">
      <dgm:prSet phldrT="[Текст]" custT="1"/>
      <dgm:spPr/>
      <dgm:t>
        <a:bodyPr/>
        <a:lstStyle/>
        <a:p>
          <a:endParaRPr lang="ru-RU" sz="1300" b="1" dirty="0"/>
        </a:p>
        <a:p>
          <a:r>
            <a:rPr lang="ru-RU" sz="1600" b="1" dirty="0"/>
            <a:t>Охвачено мероприятиями проекта более </a:t>
          </a:r>
        </a:p>
        <a:p>
          <a:r>
            <a:rPr lang="ru-RU" sz="1600" b="1" dirty="0"/>
            <a:t>500 человек.</a:t>
          </a:r>
        </a:p>
        <a:p>
          <a:r>
            <a:rPr lang="ru-RU" sz="1300" b="1" dirty="0"/>
            <a:t> </a:t>
          </a:r>
        </a:p>
      </dgm:t>
    </dgm:pt>
    <dgm:pt modelId="{C9578221-7250-4DF5-9587-CFAB70EEE1D7}" type="parTrans" cxnId="{F5AF4104-25AB-4FA4-B918-EA3387B4BE0B}">
      <dgm:prSet/>
      <dgm:spPr/>
      <dgm:t>
        <a:bodyPr/>
        <a:lstStyle/>
        <a:p>
          <a:endParaRPr lang="ru-RU"/>
        </a:p>
      </dgm:t>
    </dgm:pt>
    <dgm:pt modelId="{D486EFC0-D4E9-4260-940A-35DFFF68F88B}" type="sibTrans" cxnId="{F5AF4104-25AB-4FA4-B918-EA3387B4BE0B}">
      <dgm:prSet/>
      <dgm:spPr/>
      <dgm:t>
        <a:bodyPr/>
        <a:lstStyle/>
        <a:p>
          <a:endParaRPr lang="ru-RU"/>
        </a:p>
      </dgm:t>
    </dgm:pt>
    <dgm:pt modelId="{76C267E0-3E50-44A4-B111-8FB219EFDD32}">
      <dgm:prSet phldrT="[Текст]"/>
      <dgm:spPr/>
      <dgm:t>
        <a:bodyPr/>
        <a:lstStyle/>
        <a:p>
          <a:endParaRPr lang="ru-RU"/>
        </a:p>
      </dgm:t>
    </dgm:pt>
    <dgm:pt modelId="{1864932D-31DD-43B3-AB63-117DEC1DD709}" type="parTrans" cxnId="{1009C061-1340-4DD6-8C8B-476350EA3FA0}">
      <dgm:prSet/>
      <dgm:spPr/>
      <dgm:t>
        <a:bodyPr/>
        <a:lstStyle/>
        <a:p>
          <a:endParaRPr lang="ru-RU"/>
        </a:p>
      </dgm:t>
    </dgm:pt>
    <dgm:pt modelId="{034187E0-2670-485B-81FF-ED047F1D3350}" type="sibTrans" cxnId="{1009C061-1340-4DD6-8C8B-476350EA3FA0}">
      <dgm:prSet/>
      <dgm:spPr/>
      <dgm:t>
        <a:bodyPr/>
        <a:lstStyle/>
        <a:p>
          <a:endParaRPr lang="ru-RU"/>
        </a:p>
      </dgm:t>
    </dgm:pt>
    <dgm:pt modelId="{3734332A-5C9E-4275-A7EB-96D7D821F816}">
      <dgm:prSet custT="1"/>
      <dgm:spPr/>
      <dgm:t>
        <a:bodyPr/>
        <a:lstStyle/>
        <a:p>
          <a:r>
            <a:rPr lang="ru-RU" sz="1600" b="1" dirty="0"/>
            <a:t>78 социально- бытовых мероприятия</a:t>
          </a:r>
        </a:p>
      </dgm:t>
    </dgm:pt>
    <dgm:pt modelId="{9C0E36D7-4DD8-4976-BC74-89E18E8E4D30}" type="parTrans" cxnId="{A7D709B9-DE8C-4C61-BC81-E0660302BC56}">
      <dgm:prSet/>
      <dgm:spPr/>
      <dgm:t>
        <a:bodyPr/>
        <a:lstStyle/>
        <a:p>
          <a:endParaRPr lang="ru-RU"/>
        </a:p>
      </dgm:t>
    </dgm:pt>
    <dgm:pt modelId="{984E52BB-A971-49C4-AF79-F86B72A4BE1A}" type="sibTrans" cxnId="{A7D709B9-DE8C-4C61-BC81-E0660302BC56}">
      <dgm:prSet/>
      <dgm:spPr/>
      <dgm:t>
        <a:bodyPr/>
        <a:lstStyle/>
        <a:p>
          <a:endParaRPr lang="ru-RU"/>
        </a:p>
      </dgm:t>
    </dgm:pt>
    <dgm:pt modelId="{6628C057-CBD5-4713-A54A-AAE212B55C5C}">
      <dgm:prSet custT="1"/>
      <dgm:spPr/>
      <dgm:t>
        <a:bodyPr/>
        <a:lstStyle/>
        <a:p>
          <a:r>
            <a:rPr lang="ru-RU" sz="1800" b="1" dirty="0"/>
            <a:t>24 акции</a:t>
          </a:r>
        </a:p>
      </dgm:t>
    </dgm:pt>
    <dgm:pt modelId="{07F950BE-53B3-4E20-953A-27F1B0AE4623}" type="parTrans" cxnId="{1D881D2F-AA81-4F72-991B-1880BC5789F0}">
      <dgm:prSet/>
      <dgm:spPr/>
      <dgm:t>
        <a:bodyPr/>
        <a:lstStyle/>
        <a:p>
          <a:endParaRPr lang="ru-RU"/>
        </a:p>
      </dgm:t>
    </dgm:pt>
    <dgm:pt modelId="{56468FAA-5EE6-44C3-83B0-D26B22879E05}" type="sibTrans" cxnId="{1D881D2F-AA81-4F72-991B-1880BC5789F0}">
      <dgm:prSet/>
      <dgm:spPr/>
      <dgm:t>
        <a:bodyPr/>
        <a:lstStyle/>
        <a:p>
          <a:endParaRPr lang="ru-RU"/>
        </a:p>
      </dgm:t>
    </dgm:pt>
    <dgm:pt modelId="{82EA4828-E353-48C2-8046-4A1D37678359}">
      <dgm:prSet custT="1"/>
      <dgm:spPr/>
      <dgm:t>
        <a:bodyPr/>
        <a:lstStyle/>
        <a:p>
          <a:r>
            <a:rPr lang="ru-RU" sz="1450" b="1" dirty="0"/>
            <a:t>72 - социально – педагогических мероприятия</a:t>
          </a:r>
        </a:p>
      </dgm:t>
    </dgm:pt>
    <dgm:pt modelId="{A1B57ACB-4AD1-4512-AFFC-B702B812F6F4}" type="parTrans" cxnId="{C29EF520-BA9D-4B9D-936C-087AD8FBD571}">
      <dgm:prSet/>
      <dgm:spPr/>
      <dgm:t>
        <a:bodyPr/>
        <a:lstStyle/>
        <a:p>
          <a:endParaRPr lang="ru-RU"/>
        </a:p>
      </dgm:t>
    </dgm:pt>
    <dgm:pt modelId="{51E0D81F-1217-48B1-86DB-3B1476F59D95}" type="sibTrans" cxnId="{C29EF520-BA9D-4B9D-936C-087AD8FBD571}">
      <dgm:prSet/>
      <dgm:spPr/>
      <dgm:t>
        <a:bodyPr/>
        <a:lstStyle/>
        <a:p>
          <a:endParaRPr lang="ru-RU"/>
        </a:p>
      </dgm:t>
    </dgm:pt>
    <dgm:pt modelId="{6E141BDF-D504-45F0-8C92-88D3FF58ABB1}" type="pres">
      <dgm:prSet presAssocID="{B880BBEF-CB77-4F5C-AD84-0C5A83790C0D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BB11F830-665E-41F9-9196-D37698E2861A}" type="pres">
      <dgm:prSet presAssocID="{B880BBEF-CB77-4F5C-AD84-0C5A83790C0D}" presName="children" presStyleCnt="0"/>
      <dgm:spPr/>
    </dgm:pt>
    <dgm:pt modelId="{5B4E62E9-BF4E-4EFB-A742-0753B736060D}" type="pres">
      <dgm:prSet presAssocID="{B880BBEF-CB77-4F5C-AD84-0C5A83790C0D}" presName="childPlaceholder" presStyleCnt="0"/>
      <dgm:spPr/>
    </dgm:pt>
    <dgm:pt modelId="{271D00CF-11F3-4625-8541-20EF77D96D14}" type="pres">
      <dgm:prSet presAssocID="{B880BBEF-CB77-4F5C-AD84-0C5A83790C0D}" presName="circle" presStyleCnt="0"/>
      <dgm:spPr/>
    </dgm:pt>
    <dgm:pt modelId="{BBBDFD4C-C018-4EFE-9FD1-D8D8C55A4C92}" type="pres">
      <dgm:prSet presAssocID="{B880BBEF-CB77-4F5C-AD84-0C5A83790C0D}" presName="quadrant1" presStyleLbl="node1" presStyleIdx="0" presStyleCnt="4" custScaleX="101877" custScaleY="101877">
        <dgm:presLayoutVars>
          <dgm:chMax val="1"/>
          <dgm:bulletEnabled val="1"/>
        </dgm:presLayoutVars>
      </dgm:prSet>
      <dgm:spPr/>
    </dgm:pt>
    <dgm:pt modelId="{8B512403-D5D7-40FF-AEA6-9F86E2FDF249}" type="pres">
      <dgm:prSet presAssocID="{B880BBEF-CB77-4F5C-AD84-0C5A83790C0D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0A2321E1-2651-450B-9B4A-33D7F414608C}" type="pres">
      <dgm:prSet presAssocID="{B880BBEF-CB77-4F5C-AD84-0C5A83790C0D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F8D74A1E-E4E2-4865-9F22-D78DD376F705}" type="pres">
      <dgm:prSet presAssocID="{B880BBEF-CB77-4F5C-AD84-0C5A83790C0D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D718CBED-127F-47AD-91C5-2BE2BA3566D7}" type="pres">
      <dgm:prSet presAssocID="{B880BBEF-CB77-4F5C-AD84-0C5A83790C0D}" presName="quadrantPlaceholder" presStyleCnt="0"/>
      <dgm:spPr/>
    </dgm:pt>
    <dgm:pt modelId="{B5D5D268-2587-46F5-8F6C-2BB23A62218B}" type="pres">
      <dgm:prSet presAssocID="{B880BBEF-CB77-4F5C-AD84-0C5A83790C0D}" presName="center1" presStyleLbl="fgShp" presStyleIdx="0" presStyleCnt="2"/>
      <dgm:spPr/>
    </dgm:pt>
    <dgm:pt modelId="{08852C5B-333F-48E5-991A-F649CB560E0D}" type="pres">
      <dgm:prSet presAssocID="{B880BBEF-CB77-4F5C-AD84-0C5A83790C0D}" presName="center2" presStyleLbl="fgShp" presStyleIdx="1" presStyleCnt="2"/>
      <dgm:spPr/>
    </dgm:pt>
  </dgm:ptLst>
  <dgm:cxnLst>
    <dgm:cxn modelId="{F5AF4104-25AB-4FA4-B918-EA3387B4BE0B}" srcId="{B880BBEF-CB77-4F5C-AD84-0C5A83790C0D}" destId="{AE94F49F-4BA9-49CB-9D42-E936D92C77B8}" srcOrd="3" destOrd="0" parTransId="{C9578221-7250-4DF5-9587-CFAB70EEE1D7}" sibTransId="{D486EFC0-D4E9-4260-940A-35DFFF68F88B}"/>
    <dgm:cxn modelId="{C29EF520-BA9D-4B9D-936C-087AD8FBD571}" srcId="{B880BBEF-CB77-4F5C-AD84-0C5A83790C0D}" destId="{82EA4828-E353-48C2-8046-4A1D37678359}" srcOrd="1" destOrd="0" parTransId="{A1B57ACB-4AD1-4512-AFFC-B702B812F6F4}" sibTransId="{51E0D81F-1217-48B1-86DB-3B1476F59D95}"/>
    <dgm:cxn modelId="{1D881D2F-AA81-4F72-991B-1880BC5789F0}" srcId="{B880BBEF-CB77-4F5C-AD84-0C5A83790C0D}" destId="{6628C057-CBD5-4713-A54A-AAE212B55C5C}" srcOrd="0" destOrd="0" parTransId="{07F950BE-53B3-4E20-953A-27F1B0AE4623}" sibTransId="{56468FAA-5EE6-44C3-83B0-D26B22879E05}"/>
    <dgm:cxn modelId="{4F159233-053F-42E5-81FD-E225ED476FAE}" type="presOf" srcId="{82EA4828-E353-48C2-8046-4A1D37678359}" destId="{8B512403-D5D7-40FF-AEA6-9F86E2FDF249}" srcOrd="0" destOrd="0" presId="urn:microsoft.com/office/officeart/2005/8/layout/cycle4"/>
    <dgm:cxn modelId="{1009C061-1340-4DD6-8C8B-476350EA3FA0}" srcId="{B880BBEF-CB77-4F5C-AD84-0C5A83790C0D}" destId="{76C267E0-3E50-44A4-B111-8FB219EFDD32}" srcOrd="4" destOrd="0" parTransId="{1864932D-31DD-43B3-AB63-117DEC1DD709}" sibTransId="{034187E0-2670-485B-81FF-ED047F1D3350}"/>
    <dgm:cxn modelId="{AD970645-5DCB-4700-B2CD-0E458C7DDC61}" type="presOf" srcId="{3734332A-5C9E-4275-A7EB-96D7D821F816}" destId="{0A2321E1-2651-450B-9B4A-33D7F414608C}" srcOrd="0" destOrd="0" presId="urn:microsoft.com/office/officeart/2005/8/layout/cycle4"/>
    <dgm:cxn modelId="{B03187A9-A13F-466B-ACE5-290E5B2CB533}" type="presOf" srcId="{6628C057-CBD5-4713-A54A-AAE212B55C5C}" destId="{BBBDFD4C-C018-4EFE-9FD1-D8D8C55A4C92}" srcOrd="0" destOrd="0" presId="urn:microsoft.com/office/officeart/2005/8/layout/cycle4"/>
    <dgm:cxn modelId="{A7D709B9-DE8C-4C61-BC81-E0660302BC56}" srcId="{B880BBEF-CB77-4F5C-AD84-0C5A83790C0D}" destId="{3734332A-5C9E-4275-A7EB-96D7D821F816}" srcOrd="2" destOrd="0" parTransId="{9C0E36D7-4DD8-4976-BC74-89E18E8E4D30}" sibTransId="{984E52BB-A971-49C4-AF79-F86B72A4BE1A}"/>
    <dgm:cxn modelId="{5E29BFCD-10FF-44B3-A244-1EF4A0A60588}" type="presOf" srcId="{AE94F49F-4BA9-49CB-9D42-E936D92C77B8}" destId="{F8D74A1E-E4E2-4865-9F22-D78DD376F705}" srcOrd="0" destOrd="0" presId="urn:microsoft.com/office/officeart/2005/8/layout/cycle4"/>
    <dgm:cxn modelId="{36C1D3EB-6652-45F4-810C-591BFB906CB8}" type="presOf" srcId="{B880BBEF-CB77-4F5C-AD84-0C5A83790C0D}" destId="{6E141BDF-D504-45F0-8C92-88D3FF58ABB1}" srcOrd="0" destOrd="0" presId="urn:microsoft.com/office/officeart/2005/8/layout/cycle4"/>
    <dgm:cxn modelId="{4D326D52-DC1C-422E-936E-65EA2E223765}" type="presParOf" srcId="{6E141BDF-D504-45F0-8C92-88D3FF58ABB1}" destId="{BB11F830-665E-41F9-9196-D37698E2861A}" srcOrd="0" destOrd="0" presId="urn:microsoft.com/office/officeart/2005/8/layout/cycle4"/>
    <dgm:cxn modelId="{E516E345-3961-43B3-9C88-F1A89806013C}" type="presParOf" srcId="{BB11F830-665E-41F9-9196-D37698E2861A}" destId="{5B4E62E9-BF4E-4EFB-A742-0753B736060D}" srcOrd="0" destOrd="0" presId="urn:microsoft.com/office/officeart/2005/8/layout/cycle4"/>
    <dgm:cxn modelId="{BE251C74-67D5-4161-A4EE-D329555BDD86}" type="presParOf" srcId="{6E141BDF-D504-45F0-8C92-88D3FF58ABB1}" destId="{271D00CF-11F3-4625-8541-20EF77D96D14}" srcOrd="1" destOrd="0" presId="urn:microsoft.com/office/officeart/2005/8/layout/cycle4"/>
    <dgm:cxn modelId="{774C7355-B308-4E53-A80A-A578E92B8438}" type="presParOf" srcId="{271D00CF-11F3-4625-8541-20EF77D96D14}" destId="{BBBDFD4C-C018-4EFE-9FD1-D8D8C55A4C92}" srcOrd="0" destOrd="0" presId="urn:microsoft.com/office/officeart/2005/8/layout/cycle4"/>
    <dgm:cxn modelId="{D45B7572-819C-4E1D-A0FE-91A471CCD730}" type="presParOf" srcId="{271D00CF-11F3-4625-8541-20EF77D96D14}" destId="{8B512403-D5D7-40FF-AEA6-9F86E2FDF249}" srcOrd="1" destOrd="0" presId="urn:microsoft.com/office/officeart/2005/8/layout/cycle4"/>
    <dgm:cxn modelId="{2A781E23-3B20-418A-8544-6C5B529135BC}" type="presParOf" srcId="{271D00CF-11F3-4625-8541-20EF77D96D14}" destId="{0A2321E1-2651-450B-9B4A-33D7F414608C}" srcOrd="2" destOrd="0" presId="urn:microsoft.com/office/officeart/2005/8/layout/cycle4"/>
    <dgm:cxn modelId="{69CA6F0D-3054-4EF1-B454-FC66113B6EE8}" type="presParOf" srcId="{271D00CF-11F3-4625-8541-20EF77D96D14}" destId="{F8D74A1E-E4E2-4865-9F22-D78DD376F705}" srcOrd="3" destOrd="0" presId="urn:microsoft.com/office/officeart/2005/8/layout/cycle4"/>
    <dgm:cxn modelId="{CD07D2AC-D27F-4893-B4D5-13A839A36279}" type="presParOf" srcId="{271D00CF-11F3-4625-8541-20EF77D96D14}" destId="{D718CBED-127F-47AD-91C5-2BE2BA3566D7}" srcOrd="4" destOrd="0" presId="urn:microsoft.com/office/officeart/2005/8/layout/cycle4"/>
    <dgm:cxn modelId="{424FEE56-3E58-4D3E-876E-7C9348A71A79}" type="presParOf" srcId="{6E141BDF-D504-45F0-8C92-88D3FF58ABB1}" destId="{B5D5D268-2587-46F5-8F6C-2BB23A62218B}" srcOrd="2" destOrd="0" presId="urn:microsoft.com/office/officeart/2005/8/layout/cycle4"/>
    <dgm:cxn modelId="{F491033D-B3A0-4EEF-BCCB-E412588F41A0}" type="presParOf" srcId="{6E141BDF-D504-45F0-8C92-88D3FF58ABB1}" destId="{08852C5B-333F-48E5-991A-F649CB560E0D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E6746C-A0F7-4C78-958A-39866D4F3A9C}">
      <dsp:nvSpPr>
        <dsp:cNvPr id="0" name=""/>
        <dsp:cNvSpPr/>
      </dsp:nvSpPr>
      <dsp:spPr>
        <a:xfrm>
          <a:off x="34" y="100482"/>
          <a:ext cx="3297530" cy="82853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Инклюзивное </a:t>
          </a:r>
          <a:r>
            <a:rPr lang="ru-RU" sz="24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волонтерство</a:t>
          </a:r>
          <a:endParaRPr lang="ru-RU" sz="24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" y="100482"/>
        <a:ext cx="3297530" cy="828533"/>
      </dsp:txXfrm>
    </dsp:sp>
    <dsp:sp modelId="{C2F8DF08-3FC3-46CF-9FD5-609A9B12F27A}">
      <dsp:nvSpPr>
        <dsp:cNvPr id="0" name=""/>
        <dsp:cNvSpPr/>
      </dsp:nvSpPr>
      <dsp:spPr>
        <a:xfrm>
          <a:off x="34" y="929016"/>
          <a:ext cx="3297530" cy="2890484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Инвалид - основной объект волонтерской деятельности</a:t>
          </a:r>
        </a:p>
      </dsp:txBody>
      <dsp:txXfrm>
        <a:off x="34" y="929016"/>
        <a:ext cx="3297530" cy="2890484"/>
      </dsp:txXfrm>
    </dsp:sp>
    <dsp:sp modelId="{FAEF6B28-9E03-4B55-9A5A-1A8FF9C1474B}">
      <dsp:nvSpPr>
        <dsp:cNvPr id="0" name=""/>
        <dsp:cNvSpPr/>
      </dsp:nvSpPr>
      <dsp:spPr>
        <a:xfrm>
          <a:off x="3759219" y="100482"/>
          <a:ext cx="3297530" cy="828533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97536" rIns="170688" bIns="97536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Инклюзивное </a:t>
          </a:r>
          <a:r>
            <a:rPr lang="ru-RU" sz="2400" b="1" kern="1200" dirty="0" err="1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волонтерство</a:t>
          </a:r>
          <a:endParaRPr lang="ru-RU" sz="2400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759219" y="100482"/>
        <a:ext cx="3297530" cy="828533"/>
      </dsp:txXfrm>
    </dsp:sp>
    <dsp:sp modelId="{7402C803-5180-4FB2-A887-173C2120AF56}">
      <dsp:nvSpPr>
        <dsp:cNvPr id="0" name=""/>
        <dsp:cNvSpPr/>
      </dsp:nvSpPr>
      <dsp:spPr>
        <a:xfrm>
          <a:off x="3759219" y="929016"/>
          <a:ext cx="3297530" cy="2890484"/>
        </a:xfrm>
        <a:prstGeom prst="rect">
          <a:avLst/>
        </a:prstGeom>
        <a:solidFill>
          <a:schemeClr val="accent5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28016" rIns="170688" bIns="192024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2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Добровольческая деятельность людей с инвалидностью, осуществляемая ими самостоятельно либо совместно с людьми без ограничений по здоровью.</a:t>
          </a:r>
        </a:p>
      </dsp:txBody>
      <dsp:txXfrm>
        <a:off x="3759219" y="929016"/>
        <a:ext cx="3297530" cy="289048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5EA397-CDB6-46E2-BA3C-058DBEB06E94}">
      <dsp:nvSpPr>
        <dsp:cNvPr id="0" name=""/>
        <dsp:cNvSpPr/>
      </dsp:nvSpPr>
      <dsp:spPr>
        <a:xfrm>
          <a:off x="1119715" y="39311"/>
          <a:ext cx="4817349" cy="104425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«Я -  гражданин России!»</a:t>
          </a:r>
        </a:p>
      </dsp:txBody>
      <dsp:txXfrm>
        <a:off x="1170691" y="90287"/>
        <a:ext cx="4715397" cy="942304"/>
      </dsp:txXfrm>
    </dsp:sp>
    <dsp:sp modelId="{D66DAAD5-8475-4A81-9BAD-EE0DCC02FB2F}">
      <dsp:nvSpPr>
        <dsp:cNvPr id="0" name=""/>
        <dsp:cNvSpPr/>
      </dsp:nvSpPr>
      <dsp:spPr>
        <a:xfrm>
          <a:off x="1119715" y="1135780"/>
          <a:ext cx="4817349" cy="1044256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«Я помогу»</a:t>
          </a:r>
        </a:p>
      </dsp:txBody>
      <dsp:txXfrm>
        <a:off x="1170691" y="1186756"/>
        <a:ext cx="4715397" cy="942304"/>
      </dsp:txXfrm>
    </dsp:sp>
    <dsp:sp modelId="{EA7E28CD-2938-4EF0-A410-82AB37C8636C}">
      <dsp:nvSpPr>
        <dsp:cNvPr id="0" name=""/>
        <dsp:cNvSpPr/>
      </dsp:nvSpPr>
      <dsp:spPr>
        <a:xfrm>
          <a:off x="1119715" y="2196103"/>
          <a:ext cx="4817349" cy="1044256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1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«Я расскажу»</a:t>
          </a:r>
        </a:p>
      </dsp:txBody>
      <dsp:txXfrm>
        <a:off x="1170691" y="2247079"/>
        <a:ext cx="4715397" cy="94230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BDFD4C-C018-4EFE-9FD1-D8D8C55A4C92}">
      <dsp:nvSpPr>
        <dsp:cNvPr id="0" name=""/>
        <dsp:cNvSpPr/>
      </dsp:nvSpPr>
      <dsp:spPr>
        <a:xfrm>
          <a:off x="1483340" y="259204"/>
          <a:ext cx="2159999" cy="2159999"/>
        </a:xfrm>
        <a:prstGeom prst="pieWedg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24 акции</a:t>
          </a:r>
        </a:p>
      </dsp:txBody>
      <dsp:txXfrm>
        <a:off x="2115989" y="891853"/>
        <a:ext cx="1527350" cy="1527350"/>
      </dsp:txXfrm>
    </dsp:sp>
    <dsp:sp modelId="{8B512403-D5D7-40FF-AEA6-9F86E2FDF249}">
      <dsp:nvSpPr>
        <dsp:cNvPr id="0" name=""/>
        <dsp:cNvSpPr/>
      </dsp:nvSpPr>
      <dsp:spPr>
        <a:xfrm rot="5400000">
          <a:off x="3721373" y="279103"/>
          <a:ext cx="2120203" cy="2120203"/>
        </a:xfrm>
        <a:prstGeom prst="pieWedge">
          <a:avLst/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445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50" b="1" kern="1200" dirty="0"/>
            <a:t>72 - социально – педагогических мероприятия</a:t>
          </a:r>
        </a:p>
      </dsp:txBody>
      <dsp:txXfrm rot="-5400000">
        <a:off x="3721373" y="900096"/>
        <a:ext cx="1499210" cy="1499210"/>
      </dsp:txXfrm>
    </dsp:sp>
    <dsp:sp modelId="{0A2321E1-2651-450B-9B4A-33D7F414608C}">
      <dsp:nvSpPr>
        <dsp:cNvPr id="0" name=""/>
        <dsp:cNvSpPr/>
      </dsp:nvSpPr>
      <dsp:spPr>
        <a:xfrm rot="10800000">
          <a:off x="3721373" y="2497237"/>
          <a:ext cx="2120203" cy="2120203"/>
        </a:xfrm>
        <a:prstGeom prst="pieWedge">
          <a:avLst/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78 социально- бытовых мероприятия</a:t>
          </a:r>
        </a:p>
      </dsp:txBody>
      <dsp:txXfrm rot="10800000">
        <a:off x="3721373" y="2497237"/>
        <a:ext cx="1499210" cy="1499210"/>
      </dsp:txXfrm>
    </dsp:sp>
    <dsp:sp modelId="{F8D74A1E-E4E2-4865-9F22-D78DD376F705}">
      <dsp:nvSpPr>
        <dsp:cNvPr id="0" name=""/>
        <dsp:cNvSpPr/>
      </dsp:nvSpPr>
      <dsp:spPr>
        <a:xfrm rot="16200000">
          <a:off x="1503239" y="2497237"/>
          <a:ext cx="2120203" cy="2120203"/>
        </a:xfrm>
        <a:prstGeom prst="pieWedge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456" tIns="92456" rIns="92456" bIns="92456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1300" b="1" kern="1200" dirty="0"/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Охвачено мероприятиями проекта более 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/>
            <a:t>500 человек.</a:t>
          </a:r>
        </a:p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300" b="1" kern="1200" dirty="0"/>
            <a:t> </a:t>
          </a:r>
        </a:p>
      </dsp:txBody>
      <dsp:txXfrm rot="5400000">
        <a:off x="2124232" y="2497237"/>
        <a:ext cx="1499210" cy="1499210"/>
      </dsp:txXfrm>
    </dsp:sp>
    <dsp:sp modelId="{B5D5D268-2587-46F5-8F6C-2BB23A62218B}">
      <dsp:nvSpPr>
        <dsp:cNvPr id="0" name=""/>
        <dsp:cNvSpPr/>
      </dsp:nvSpPr>
      <dsp:spPr>
        <a:xfrm>
          <a:off x="3306391" y="2007583"/>
          <a:ext cx="732033" cy="636550"/>
        </a:xfrm>
        <a:prstGeom prst="circular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852C5B-333F-48E5-991A-F649CB560E0D}">
      <dsp:nvSpPr>
        <dsp:cNvPr id="0" name=""/>
        <dsp:cNvSpPr/>
      </dsp:nvSpPr>
      <dsp:spPr>
        <a:xfrm rot="10800000">
          <a:off x="3306391" y="2252410"/>
          <a:ext cx="732033" cy="636550"/>
        </a:xfrm>
        <a:prstGeom prst="circularArrow">
          <a:avLst/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AEF67-D2FD-4F5F-BAAC-05D88932B54D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40DDF8-5984-45B5-A43F-1E70871E9AD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5120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8638B-9796-4338-93BB-6F6967C37C1E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48638B-9796-4338-93BB-6F6967C37C1E}" type="datetimeFigureOut">
              <a:rPr lang="ru-RU" smtClean="0"/>
              <a:pPr/>
              <a:t>25.08.2026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7C449-F18C-47A1-8EC1-98DF1147200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2.png"/><Relationship Id="rId7" Type="http://schemas.openxmlformats.org/officeDocument/2006/relationships/image" Target="../media/image37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Relationship Id="rId9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eg"/><Relationship Id="rId3" Type="http://schemas.openxmlformats.org/officeDocument/2006/relationships/image" Target="../media/image2.png"/><Relationship Id="rId7" Type="http://schemas.openxmlformats.org/officeDocument/2006/relationships/image" Target="../media/image4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8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9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2.png"/><Relationship Id="rId7" Type="http://schemas.openxmlformats.org/officeDocument/2006/relationships/image" Target="../media/image56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1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jpeg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2.png"/><Relationship Id="rId7" Type="http://schemas.openxmlformats.org/officeDocument/2006/relationships/image" Target="../media/image65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e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0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2.png"/><Relationship Id="rId7" Type="http://schemas.openxmlformats.org/officeDocument/2006/relationships/image" Target="../media/image74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71.jpeg"/><Relationship Id="rId9" Type="http://schemas.openxmlformats.org/officeDocument/2006/relationships/image" Target="../media/image76.jpe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2.png"/><Relationship Id="rId7" Type="http://schemas.openxmlformats.org/officeDocument/2006/relationships/image" Target="../media/image80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10" Type="http://schemas.openxmlformats.org/officeDocument/2006/relationships/image" Target="../media/image83.jpeg"/><Relationship Id="rId4" Type="http://schemas.openxmlformats.org/officeDocument/2006/relationships/image" Target="../media/image77.jpeg"/><Relationship Id="rId9" Type="http://schemas.openxmlformats.org/officeDocument/2006/relationships/image" Target="../media/image8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13" Type="http://schemas.openxmlformats.org/officeDocument/2006/relationships/image" Target="../media/image93.jpeg"/><Relationship Id="rId3" Type="http://schemas.openxmlformats.org/officeDocument/2006/relationships/image" Target="../media/image2.png"/><Relationship Id="rId7" Type="http://schemas.openxmlformats.org/officeDocument/2006/relationships/image" Target="../media/image87.jpeg"/><Relationship Id="rId12" Type="http://schemas.openxmlformats.org/officeDocument/2006/relationships/image" Target="../media/image92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11" Type="http://schemas.openxmlformats.org/officeDocument/2006/relationships/image" Target="../media/image91.jpeg"/><Relationship Id="rId5" Type="http://schemas.openxmlformats.org/officeDocument/2006/relationships/image" Target="../media/image85.png"/><Relationship Id="rId15" Type="http://schemas.openxmlformats.org/officeDocument/2006/relationships/image" Target="../media/image95.jpeg"/><Relationship Id="rId10" Type="http://schemas.openxmlformats.org/officeDocument/2006/relationships/image" Target="../media/image90.jpeg"/><Relationship Id="rId4" Type="http://schemas.openxmlformats.org/officeDocument/2006/relationships/image" Target="../media/image84.emf"/><Relationship Id="rId9" Type="http://schemas.openxmlformats.org/officeDocument/2006/relationships/image" Target="../media/image89.jpeg"/><Relationship Id="rId14" Type="http://schemas.openxmlformats.org/officeDocument/2006/relationships/image" Target="../media/image9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2" y="121186"/>
            <a:ext cx="914095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2636912"/>
            <a:ext cx="61926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2E64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Инклюзивный волонтерский отряд «</a:t>
            </a:r>
            <a:r>
              <a:rPr lang="ru-RU" sz="3600" b="1" dirty="0" err="1">
                <a:solidFill>
                  <a:srgbClr val="2E64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Про.Добро.ру</a:t>
            </a:r>
            <a:r>
              <a:rPr lang="ru-RU" sz="3600" b="1" dirty="0">
                <a:solidFill>
                  <a:srgbClr val="2E64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E87C437-2579-4ACA-B86E-F931CF4A631B}"/>
              </a:ext>
            </a:extLst>
          </p:cNvPr>
          <p:cNvSpPr txBox="1"/>
          <p:nvPr/>
        </p:nvSpPr>
        <p:spPr>
          <a:xfrm>
            <a:off x="251520" y="5517232"/>
            <a:ext cx="6048672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b="1" dirty="0">
                <a:solidFill>
                  <a:srgbClr val="2E64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Федотова Анна Юрьевна,</a:t>
            </a:r>
            <a:br>
              <a:rPr lang="ru-RU" sz="1700" b="1" dirty="0">
                <a:solidFill>
                  <a:srgbClr val="2E6493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700" b="1" dirty="0">
                <a:solidFill>
                  <a:srgbClr val="2E64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методист отделения информационно-аналитической работы БУ «</a:t>
            </a:r>
            <a:r>
              <a:rPr lang="ru-RU" sz="1700" b="1" dirty="0" err="1">
                <a:solidFill>
                  <a:srgbClr val="2E64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Няганский</a:t>
            </a:r>
            <a:r>
              <a:rPr lang="ru-RU" sz="1700" b="1" dirty="0">
                <a:solidFill>
                  <a:srgbClr val="2E64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реабилитационный центр» </a:t>
            </a:r>
          </a:p>
          <a:p>
            <a:r>
              <a:rPr lang="ru-RU" sz="2000" b="1" dirty="0">
                <a:solidFill>
                  <a:srgbClr val="2E64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i="1" dirty="0">
              <a:solidFill>
                <a:srgbClr val="2E64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718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374" y="59899"/>
            <a:ext cx="914095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9" descr="G:\2023\Хоккей\Статья ХОККЕЙ\KfhrUaJKge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7709" y="4593711"/>
            <a:ext cx="2492089" cy="1869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одзаголовок 2"/>
          <p:cNvSpPr txBox="1">
            <a:spLocks/>
          </p:cNvSpPr>
          <p:nvPr/>
        </p:nvSpPr>
        <p:spPr>
          <a:xfrm>
            <a:off x="4258017" y="6262973"/>
            <a:ext cx="2230302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Интервью с логопедом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одзаголовок 2"/>
          <p:cNvSpPr txBox="1">
            <a:spLocks/>
          </p:cNvSpPr>
          <p:nvPr/>
        </p:nvSpPr>
        <p:spPr>
          <a:xfrm>
            <a:off x="523313" y="4137261"/>
            <a:ext cx="2626494" cy="43204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Интервью с доктором</a:t>
            </a:r>
          </a:p>
        </p:txBody>
      </p:sp>
      <p:sp>
        <p:nvSpPr>
          <p:cNvPr id="18" name="Подзаголовок 2"/>
          <p:cNvSpPr txBox="1">
            <a:spLocks/>
          </p:cNvSpPr>
          <p:nvPr/>
        </p:nvSpPr>
        <p:spPr>
          <a:xfrm>
            <a:off x="4553110" y="4137261"/>
            <a:ext cx="2190995" cy="4686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Интервью с психологом</a:t>
            </a: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549149" y="1333063"/>
            <a:ext cx="6840760" cy="94324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«Я РАССКАЖУ»</a:t>
            </a:r>
            <a:br>
              <a:rPr lang="ru-RU" sz="2000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rgbClr val="1F497D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Привлечение внимания общественности к проблемам экологии, нравственности, патриотизма, духовности здоровья, взаимопомощи. 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8" descr="G:\2021\НОВОСТИ\Новая папка\Авдей интервью\10.mp4_snapshot_00.01_[2023.02.04_18.43.07]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504" y="2408096"/>
            <a:ext cx="3458112" cy="19451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10" descr="G:\2023\Волонтеры 2023\Интервью\изображение_viber_2023-02-04_10-50-01-43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15391" y="2395519"/>
            <a:ext cx="2466434" cy="18498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76" y="4706443"/>
            <a:ext cx="3398785" cy="1643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8" name="Подзаголовок 2"/>
          <p:cNvSpPr txBox="1">
            <a:spLocks/>
          </p:cNvSpPr>
          <p:nvPr/>
        </p:nvSpPr>
        <p:spPr>
          <a:xfrm>
            <a:off x="821002" y="6502444"/>
            <a:ext cx="2230302" cy="50405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Интервью с хоккеистом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3550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4" y="0"/>
            <a:ext cx="914095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518258" y="1340769"/>
            <a:ext cx="7006069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Символика инклюзивного волонтерского отряда «</a:t>
            </a:r>
            <a:r>
              <a:rPr lang="ru-RU" sz="2000" b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ПроДобро.Ру</a:t>
            </a:r>
            <a:r>
              <a:rPr lang="ru-RU" sz="2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8653" y="2780928"/>
            <a:ext cx="1730747" cy="2838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756" y="2780928"/>
            <a:ext cx="1599163" cy="2838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2783103"/>
            <a:ext cx="1136273" cy="28362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57" y="2756209"/>
            <a:ext cx="1596615" cy="28384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57682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231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892" y="4360901"/>
            <a:ext cx="1992130" cy="199213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582" y="2552130"/>
            <a:ext cx="2373421" cy="2373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142" y="2749739"/>
            <a:ext cx="2150602" cy="2095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827584" y="1628800"/>
            <a:ext cx="66967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  о проведенных мероприятиях можно найти на  официальном сайте и аккаунтах учреждения  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975" y="4345399"/>
            <a:ext cx="1988840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6200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4192"/>
            <a:ext cx="9144000" cy="690219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08104" y="2973906"/>
            <a:ext cx="228444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«Кормушки для птиц»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7290" y="6266949"/>
            <a:ext cx="23262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«Поздравь Ветерана»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045952" y="6309320"/>
            <a:ext cx="17540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«Свеча памяти»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6891" y="2922786"/>
            <a:ext cx="2172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«Мир один на всех»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668309" y="2922786"/>
            <a:ext cx="26183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«Добрый понедельник»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311702" y="5847655"/>
            <a:ext cx="17830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«Твой праздник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волонтерами»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089" y="1332826"/>
            <a:ext cx="2202617" cy="16519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9902" y="1442354"/>
            <a:ext cx="2561008" cy="1388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312138"/>
            <a:ext cx="2190426" cy="16428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78" y="3538317"/>
            <a:ext cx="2031690" cy="27089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D:\Ганиева\Desktop\ваваава.pn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553798"/>
            <a:ext cx="1933131" cy="26934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277" y="3297426"/>
            <a:ext cx="2113316" cy="2435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48217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231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27584" y="1393612"/>
            <a:ext cx="691276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«МИР БЕЗ ОДИНОЧЕСТВА»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34" y="3989341"/>
            <a:ext cx="2663574" cy="2365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2302846"/>
            <a:ext cx="2398892" cy="1485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870" y="2290728"/>
            <a:ext cx="2416985" cy="14951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290728"/>
            <a:ext cx="2643384" cy="14440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0524" y="3994334"/>
            <a:ext cx="4163804" cy="2380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229197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231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27584" y="1393612"/>
            <a:ext cx="6912768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«МИР БЕЗ ОДИНОЧЕСТВА»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565" y="4512899"/>
            <a:ext cx="3688787" cy="19247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575" y="4469865"/>
            <a:ext cx="3322257" cy="2039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7" y="2145095"/>
            <a:ext cx="3168352" cy="19277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9845" y="2116527"/>
            <a:ext cx="3529169" cy="1975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12770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0219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Заголовок 1"/>
          <p:cNvSpPr txBox="1">
            <a:spLocks/>
          </p:cNvSpPr>
          <p:nvPr/>
        </p:nvSpPr>
        <p:spPr>
          <a:xfrm>
            <a:off x="323528" y="1268761"/>
            <a:ext cx="7704855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50215">
              <a:lnSpc>
                <a:spcPct val="150000"/>
              </a:lnSpc>
            </a:pP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Блок-схема: узел 2"/>
          <p:cNvSpPr/>
          <p:nvPr/>
        </p:nvSpPr>
        <p:spPr>
          <a:xfrm>
            <a:off x="5580112" y="3239658"/>
            <a:ext cx="1807597" cy="1656343"/>
          </a:xfrm>
          <a:prstGeom prst="flowChartConnec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26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социально-бытовых, </a:t>
            </a:r>
          </a:p>
          <a:p>
            <a:pPr algn="ctr"/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24 - социально-педагогических мероприятия  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Блок-схема: узел 36"/>
          <p:cNvSpPr/>
          <p:nvPr/>
        </p:nvSpPr>
        <p:spPr>
          <a:xfrm>
            <a:off x="827584" y="3237402"/>
            <a:ext cx="1807597" cy="1656343"/>
          </a:xfrm>
          <a:prstGeom prst="flowChartConnec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Сумма гранта - 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499 732 рублей</a:t>
            </a:r>
          </a:p>
        </p:txBody>
      </p:sp>
      <p:sp>
        <p:nvSpPr>
          <p:cNvPr id="38" name="Блок-схема: узел 37"/>
          <p:cNvSpPr/>
          <p:nvPr/>
        </p:nvSpPr>
        <p:spPr>
          <a:xfrm>
            <a:off x="3049607" y="2636912"/>
            <a:ext cx="2252696" cy="2137247"/>
          </a:xfrm>
          <a:prstGeom prst="flowChartConnector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Проект «Инклюзивный волонтерский отряд «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Продобро.Ру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 – </a:t>
            </a:r>
            <a:r>
              <a:rPr lang="ru-RU" sz="1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Медиаволонтер</a:t>
            </a: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деле»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051719" y="1456917"/>
            <a:ext cx="5688633" cy="89255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онкурс  на предоставление грантов Губернатора Ханты-Мансийского автономного округа – Югры на развитие гражданского общества для физических лиц </a:t>
            </a:r>
            <a:endParaRPr lang="ru-RU" sz="16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913870" y="609329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Блок-схема: узел 40"/>
          <p:cNvSpPr/>
          <p:nvPr/>
        </p:nvSpPr>
        <p:spPr>
          <a:xfrm>
            <a:off x="3392273" y="5013176"/>
            <a:ext cx="1807597" cy="1656343"/>
          </a:xfrm>
          <a:prstGeom prst="flowChartConnector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Охват 20 человек из числа волонтеров, а также 10 специалистов БУ "</a:t>
            </a:r>
            <a:r>
              <a:rPr lang="ru-RU" sz="11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Няганский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реабилитационный центр"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0" y="1456917"/>
            <a:ext cx="1910818" cy="89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6177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00" y="0"/>
            <a:ext cx="9144000" cy="690219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Заголовок 1"/>
          <p:cNvSpPr txBox="1">
            <a:spLocks/>
          </p:cNvSpPr>
          <p:nvPr/>
        </p:nvSpPr>
        <p:spPr>
          <a:xfrm>
            <a:off x="323528" y="1268761"/>
            <a:ext cx="7704855" cy="108012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450215">
              <a:lnSpc>
                <a:spcPct val="150000"/>
              </a:lnSpc>
            </a:pPr>
            <a:br>
              <a:rPr lang="ru-RU" sz="1400" b="1" dirty="0">
                <a:latin typeface="Times New Roman" pitchFamily="18" charset="0"/>
                <a:cs typeface="Times New Roman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06" y="2409785"/>
            <a:ext cx="3005739" cy="21053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4682253"/>
            <a:ext cx="3005739" cy="2104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271786"/>
            <a:ext cx="3080253" cy="2272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2339752" y="1393825"/>
            <a:ext cx="5240493" cy="6771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Проект «Инклюзивный волонтерский отряд 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Продобро.Ру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 –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медиаволонтер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в деле»</a:t>
            </a:r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0" y="1456917"/>
            <a:ext cx="1910818" cy="89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229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2042"/>
            <a:ext cx="9144000" cy="690219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38" y="1497703"/>
            <a:ext cx="3396682" cy="1997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" name="Подзаголовок 2"/>
          <p:cNvSpPr txBox="1">
            <a:spLocks/>
          </p:cNvSpPr>
          <p:nvPr/>
        </p:nvSpPr>
        <p:spPr>
          <a:xfrm>
            <a:off x="412843" y="6073296"/>
            <a:ext cx="2444022" cy="4594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Интервью  с Главой </a:t>
            </a:r>
            <a:br>
              <a:rPr lang="ru-RU" sz="1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города </a:t>
            </a:r>
            <a:r>
              <a:rPr lang="ru-RU" sz="1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Нягани</a:t>
            </a:r>
            <a:endParaRPr lang="ru-RU" sz="13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238" y="4265753"/>
            <a:ext cx="2563632" cy="17053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1" name="Подзаголовок 2"/>
          <p:cNvSpPr txBox="1">
            <a:spLocks/>
          </p:cNvSpPr>
          <p:nvPr/>
        </p:nvSpPr>
        <p:spPr>
          <a:xfrm>
            <a:off x="365591" y="3511090"/>
            <a:ext cx="3201904" cy="43502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Интервью  с председателем Думы города </a:t>
            </a:r>
            <a:r>
              <a:rPr lang="ru-RU" sz="1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Нягани</a:t>
            </a:r>
            <a:endParaRPr lang="ru-RU" sz="13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497704"/>
            <a:ext cx="2808312" cy="19971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3" name="Подзаголовок 2"/>
          <p:cNvSpPr txBox="1">
            <a:spLocks/>
          </p:cNvSpPr>
          <p:nvPr/>
        </p:nvSpPr>
        <p:spPr>
          <a:xfrm>
            <a:off x="4716016" y="3560563"/>
            <a:ext cx="2808312" cy="5760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Интервью  с директором </a:t>
            </a:r>
            <a:r>
              <a:rPr lang="ru-RU" sz="1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Депсоцразвития</a:t>
            </a:r>
            <a:r>
              <a:rPr lang="ru-RU" sz="1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Югры</a:t>
            </a:r>
          </a:p>
        </p:txBody>
      </p:sp>
      <p:sp>
        <p:nvSpPr>
          <p:cNvPr id="34" name="Подзаголовок 2"/>
          <p:cNvSpPr txBox="1">
            <a:spLocks/>
          </p:cNvSpPr>
          <p:nvPr/>
        </p:nvSpPr>
        <p:spPr>
          <a:xfrm>
            <a:off x="5827740" y="5979076"/>
            <a:ext cx="1903302" cy="4926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Интервью</a:t>
            </a:r>
          </a:p>
          <a:p>
            <a:pPr>
              <a:spcBef>
                <a:spcPts val="0"/>
              </a:spcBef>
            </a:pP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директором</a:t>
            </a: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572" y="4277227"/>
            <a:ext cx="2462497" cy="1668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711" y="4277227"/>
            <a:ext cx="2019052" cy="16683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6" name="Подзаголовок 2"/>
          <p:cNvSpPr txBox="1">
            <a:spLocks/>
          </p:cNvSpPr>
          <p:nvPr/>
        </p:nvSpPr>
        <p:spPr>
          <a:xfrm>
            <a:off x="3159550" y="5961649"/>
            <a:ext cx="2070970" cy="6827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Интервью с Президентом </a:t>
            </a:r>
            <a:r>
              <a:rPr lang="ru-RU" sz="13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Няганской</a:t>
            </a:r>
            <a:r>
              <a:rPr lang="ru-RU" sz="13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itchFamily="18" charset="0"/>
              </a:rPr>
              <a:t> торгово-промышленной палаты</a:t>
            </a:r>
            <a:r>
              <a:rPr lang="ru-RU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53765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231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13"/>
          <p:cNvSpPr txBox="1"/>
          <p:nvPr/>
        </p:nvSpPr>
        <p:spPr>
          <a:xfrm>
            <a:off x="805247" y="1412776"/>
            <a:ext cx="648072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ru-RU" sz="2400" b="1" dirty="0">
                <a:latin typeface="Times New Roman"/>
                <a:ea typeface="Calibri"/>
              </a:rPr>
              <a:t>Экскурсионно-интеграционный тур </a:t>
            </a:r>
          </a:p>
          <a:p>
            <a:pPr lvl="0" algn="ctr"/>
            <a:r>
              <a:rPr lang="ru-RU" sz="2400" b="1" dirty="0">
                <a:latin typeface="Times New Roman"/>
                <a:ea typeface="Calibri"/>
              </a:rPr>
              <a:t>в город Екатеринбург  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870" y="2451473"/>
            <a:ext cx="2263475" cy="1697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473871"/>
            <a:ext cx="2704736" cy="15214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344" y="2438897"/>
            <a:ext cx="2761403" cy="1555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710" y="4174004"/>
            <a:ext cx="5499794" cy="24233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63225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" y="121186"/>
            <a:ext cx="914095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51520" y="1412776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 </a:t>
            </a:r>
          </a:p>
        </p:txBody>
      </p:sp>
      <p:grpSp>
        <p:nvGrpSpPr>
          <p:cNvPr id="12" name="Группа 11"/>
          <p:cNvGrpSpPr/>
          <p:nvPr/>
        </p:nvGrpSpPr>
        <p:grpSpPr>
          <a:xfrm>
            <a:off x="129204" y="3356992"/>
            <a:ext cx="7545378" cy="1501498"/>
            <a:chOff x="0" y="28600"/>
            <a:chExt cx="7489065" cy="1440160"/>
          </a:xfrm>
          <a:scene3d>
            <a:camera prst="orthographicFront"/>
            <a:lightRig rig="flat" dir="t"/>
          </a:scene3d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0" y="28600"/>
              <a:ext cx="7489065" cy="144016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33016" y="61616"/>
              <a:ext cx="7423033" cy="61031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b="1" kern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kern="12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Концепция содействия развитию добровольчества (</a:t>
              </a:r>
              <a:r>
                <a:rPr lang="ru-RU" sz="2400" b="1" kern="1200" dirty="0" err="1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волонтёрства</a:t>
              </a:r>
              <a:r>
                <a:rPr lang="ru-RU" sz="2400" b="1" kern="12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в Российской Федерации до 2025 года (утверждена правительством Российской Федерации от 27.12.2018)</a:t>
              </a: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129203" y="1599619"/>
            <a:ext cx="7504306" cy="1589986"/>
            <a:chOff x="-82955" y="-126832"/>
            <a:chExt cx="7504306" cy="827076"/>
          </a:xfrm>
          <a:scene3d>
            <a:camera prst="orthographicFront"/>
            <a:lightRig rig="flat" dir="t"/>
          </a:scene3d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-82955" y="26018"/>
              <a:ext cx="7489065" cy="674226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-1888" y="-126832"/>
              <a:ext cx="7423239" cy="6084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b="1" kern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400" b="1" kern="12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Указ Президента Российской Федерации от 06.12.2017 года № 583  «О проведении в Российской Федерации Года добровольца</a:t>
              </a:r>
              <a:r>
                <a:rPr lang="ru-RU" sz="2400" b="1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endParaRPr lang="ru-RU" sz="2400" b="1" kern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07504" y="5096308"/>
            <a:ext cx="7560840" cy="1645060"/>
            <a:chOff x="-55998" y="364883"/>
            <a:chExt cx="7796645" cy="1357027"/>
          </a:xfrm>
          <a:scene3d>
            <a:camera prst="orthographicFront"/>
            <a:lightRig rig="flat" dir="t"/>
          </a:scene3d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-55998" y="364883"/>
              <a:ext cx="7796645" cy="1357027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1" name="Скругленный прямоугольник 4"/>
            <p:cNvSpPr/>
            <p:nvPr/>
          </p:nvSpPr>
          <p:spPr>
            <a:xfrm>
              <a:off x="45405" y="410289"/>
              <a:ext cx="7398255" cy="83932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300" b="1" kern="12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lvl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2300" b="1" kern="12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План мероприятий по реализации Концепции содействия развитию добровольчества (</a:t>
              </a:r>
              <a:r>
                <a:rPr lang="ru-RU" sz="2300" b="1" kern="1200" dirty="0" err="1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волонтёрства</a:t>
              </a:r>
              <a:r>
                <a:rPr lang="ru-RU" sz="2300" b="1" kern="12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) в Российской Федерации до 2025 года (утвержден правительством Российской Федерации от 20.06.2019 № 5486п-П44)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246662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095" y="0"/>
            <a:ext cx="92231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892" y="2495035"/>
            <a:ext cx="2827848" cy="2007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14" y="2307784"/>
            <a:ext cx="2315544" cy="2237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13"/>
          <p:cNvSpPr txBox="1"/>
          <p:nvPr/>
        </p:nvSpPr>
        <p:spPr>
          <a:xfrm>
            <a:off x="882575" y="1425122"/>
            <a:ext cx="648072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ru-RU" sz="2400" b="1" dirty="0">
                <a:latin typeface="Times New Roman"/>
                <a:ea typeface="Calibri"/>
              </a:rPr>
              <a:t>«МИР ОДИН НА ВСЕХ»</a:t>
            </a:r>
          </a:p>
          <a:p>
            <a:pPr lvl="0" algn="ctr"/>
            <a:r>
              <a:rPr lang="ru-RU" sz="2400" b="1" dirty="0">
                <a:latin typeface="Times New Roman"/>
                <a:ea typeface="Calibri"/>
              </a:rPr>
              <a:t>концерт в п. </a:t>
            </a:r>
            <a:r>
              <a:rPr lang="ru-RU" sz="2400" b="1" dirty="0" err="1">
                <a:latin typeface="Times New Roman"/>
                <a:ea typeface="Calibri"/>
              </a:rPr>
              <a:t>Приобье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567411"/>
            <a:ext cx="1936118" cy="18625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3187" y="4577669"/>
            <a:ext cx="2988592" cy="20149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577669"/>
            <a:ext cx="3609644" cy="1971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01315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231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13"/>
          <p:cNvSpPr txBox="1"/>
          <p:nvPr/>
        </p:nvSpPr>
        <p:spPr>
          <a:xfrm>
            <a:off x="683568" y="1227598"/>
            <a:ext cx="648072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ru-RU" sz="2400" b="1" dirty="0">
                <a:latin typeface="Times New Roman"/>
                <a:ea typeface="Calibri"/>
              </a:rPr>
              <a:t>«МИР ОДИН НА ВСЕХ»</a:t>
            </a:r>
          </a:p>
          <a:p>
            <a:pPr lvl="0" algn="ctr"/>
            <a:r>
              <a:rPr lang="ru-RU" sz="2400" b="1" dirty="0">
                <a:latin typeface="Times New Roman"/>
                <a:ea typeface="Calibri"/>
              </a:rPr>
              <a:t>концерт в п. </a:t>
            </a:r>
            <a:r>
              <a:rPr lang="ru-RU" sz="2400" b="1" dirty="0" err="1">
                <a:latin typeface="Times New Roman"/>
                <a:ea typeface="Calibri"/>
              </a:rPr>
              <a:t>Уньюган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498" y="2098838"/>
            <a:ext cx="3626858" cy="25643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68" y="2074693"/>
            <a:ext cx="3623368" cy="256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701" y="4592332"/>
            <a:ext cx="3097979" cy="2190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658976"/>
            <a:ext cx="3121606" cy="2207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642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231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13"/>
          <p:cNvSpPr txBox="1"/>
          <p:nvPr/>
        </p:nvSpPr>
        <p:spPr>
          <a:xfrm>
            <a:off x="683568" y="1227598"/>
            <a:ext cx="6480720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ru-RU" sz="2400" b="1" dirty="0">
                <a:latin typeface="Times New Roman"/>
                <a:ea typeface="Calibri"/>
              </a:rPr>
              <a:t>Экскурсионно-интеграционный тур </a:t>
            </a:r>
          </a:p>
          <a:p>
            <a:pPr lvl="0" algn="ctr"/>
            <a:r>
              <a:rPr lang="ru-RU" sz="2400" b="1" dirty="0">
                <a:latin typeface="Times New Roman"/>
                <a:ea typeface="Calibri"/>
              </a:rPr>
              <a:t>в город Тюмень 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6845" y="4465857"/>
            <a:ext cx="2267744" cy="1700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65" y="4365104"/>
            <a:ext cx="2460996" cy="18457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65" y="2465311"/>
            <a:ext cx="2460996" cy="16400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049" y="2566964"/>
            <a:ext cx="2378210" cy="15848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048" y="4508450"/>
            <a:ext cx="2488295" cy="16582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474769"/>
            <a:ext cx="2191951" cy="16439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51632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231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13"/>
          <p:cNvSpPr txBox="1"/>
          <p:nvPr/>
        </p:nvSpPr>
        <p:spPr>
          <a:xfrm>
            <a:off x="3323008" y="1316674"/>
            <a:ext cx="4401115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ru-RU" sz="2400" b="1" dirty="0">
                <a:latin typeface="Times New Roman"/>
                <a:ea typeface="Calibri"/>
              </a:rPr>
              <a:t>Участие во Всемирном фестивале молодежи  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14" y="1319556"/>
            <a:ext cx="1884237" cy="1062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2" y="2492896"/>
            <a:ext cx="1724778" cy="22997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41368" y="2492896"/>
            <a:ext cx="2574080" cy="19305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713" y="2503947"/>
            <a:ext cx="1618603" cy="2158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625" y="4224950"/>
            <a:ext cx="1950726" cy="26009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119" y="2996952"/>
            <a:ext cx="1800201" cy="32029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96607" y="4781591"/>
            <a:ext cx="2513923" cy="18854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959134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102" y="0"/>
            <a:ext cx="92231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1043607" y="1988840"/>
            <a:ext cx="6120681" cy="4396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/>
                <a:ea typeface="Arial"/>
                <a:cs typeface="Times New Roman"/>
              </a:rPr>
              <a:t>Волонтерское движение «Делай хорошо»;</a:t>
            </a:r>
            <a:endParaRPr lang="ru-RU" sz="1400" dirty="0">
              <a:ea typeface="Calibri"/>
              <a:cs typeface="Times New Roman"/>
            </a:endParaRPr>
          </a:p>
          <a:p>
            <a:pPr marL="285750" lvl="0" indent="-285750" algn="just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/>
                <a:ea typeface="Arial"/>
                <a:cs typeface="Times New Roman"/>
              </a:rPr>
              <a:t>Волонтерский отряд «Прорыв»;</a:t>
            </a:r>
            <a:endParaRPr lang="ru-RU" sz="1400" dirty="0">
              <a:ea typeface="Calibri"/>
              <a:cs typeface="Times New Roman"/>
            </a:endParaRPr>
          </a:p>
          <a:p>
            <a:pPr marL="285750" lvl="0" indent="-285750" algn="just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/>
                <a:ea typeface="Arial"/>
                <a:cs typeface="Times New Roman"/>
              </a:rPr>
              <a:t>Волонтеры культуры;</a:t>
            </a:r>
          </a:p>
          <a:p>
            <a:pPr marL="285750" lvl="0" indent="-285750" algn="just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/>
                <a:ea typeface="Arial"/>
                <a:cs typeface="Times New Roman"/>
              </a:rPr>
              <a:t> Волонтерский отряд «Респект»; </a:t>
            </a:r>
          </a:p>
          <a:p>
            <a:pPr marL="285750" lvl="0" indent="-285750" algn="just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 err="1">
                <a:latin typeface="Times New Roman"/>
                <a:ea typeface="Arial"/>
                <a:cs typeface="Times New Roman"/>
              </a:rPr>
              <a:t>Няганское</a:t>
            </a:r>
            <a:r>
              <a:rPr lang="ru-RU" sz="1400" dirty="0">
                <a:latin typeface="Times New Roman"/>
                <a:ea typeface="Arial"/>
                <a:cs typeface="Times New Roman"/>
              </a:rPr>
              <a:t> отделение ВОД «Волонтеры медики»;</a:t>
            </a:r>
          </a:p>
          <a:p>
            <a:pPr marL="285750" lvl="0" indent="-285750" algn="just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/>
                <a:ea typeface="Arial"/>
                <a:cs typeface="Times New Roman"/>
              </a:rPr>
              <a:t>Центр развития добровольчества города </a:t>
            </a:r>
            <a:r>
              <a:rPr lang="ru-RU" sz="1400" dirty="0" err="1">
                <a:latin typeface="Times New Roman"/>
                <a:ea typeface="Arial"/>
                <a:cs typeface="Times New Roman"/>
              </a:rPr>
              <a:t>Нягани</a:t>
            </a:r>
            <a:r>
              <a:rPr lang="ru-RU" sz="1400" dirty="0">
                <a:latin typeface="Times New Roman"/>
                <a:ea typeface="Arial"/>
                <a:cs typeface="Times New Roman"/>
              </a:rPr>
              <a:t>;</a:t>
            </a:r>
          </a:p>
          <a:p>
            <a:pPr marL="285750" lvl="0" indent="-285750" algn="just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/>
                <a:ea typeface="Arial"/>
                <a:cs typeface="Times New Roman"/>
              </a:rPr>
              <a:t> Волонтерское сообщество «Добрые люди Доброго города»;</a:t>
            </a:r>
          </a:p>
          <a:p>
            <a:pPr marL="285750" lvl="0" indent="-285750" algn="just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Муниципальный штаб «Волонтеры Победы»;</a:t>
            </a:r>
          </a:p>
          <a:p>
            <a:pPr marL="285750" lvl="0" indent="-285750" algn="just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Волонтерский отряд «Вектор добра»;</a:t>
            </a:r>
          </a:p>
          <a:p>
            <a:pPr marL="285750" lvl="0" indent="-285750" algn="just">
              <a:lnSpc>
                <a:spcPct val="20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Серебряные волонтеры.</a:t>
            </a:r>
            <a:endParaRPr lang="ru-RU" sz="1900" dirty="0">
              <a:ea typeface="Calibri"/>
              <a:cs typeface="Times New Roman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75656" y="1340768"/>
            <a:ext cx="5544616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Волонтерские объединения </a:t>
            </a:r>
          </a:p>
        </p:txBody>
      </p:sp>
    </p:spTree>
    <p:extLst>
      <p:ext uri="{BB962C8B-B14F-4D97-AF65-F5344CB8AC3E}">
        <p14:creationId xmlns:p14="http://schemas.microsoft.com/office/powerpoint/2010/main" val="30067806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102" y="0"/>
            <a:ext cx="92231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547664" y="1268760"/>
            <a:ext cx="5544616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партнеры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844824"/>
            <a:ext cx="7416824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БУ ХМАО-Югры «</a:t>
            </a:r>
            <a:r>
              <a:rPr lang="ru-RU" sz="1400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Няганский</a:t>
            </a:r>
            <a:r>
              <a:rPr lang="ru-RU" sz="14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театр юного зрителя»;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/>
                <a:ea typeface="Arial"/>
                <a:cs typeface="Times New Roman"/>
              </a:rPr>
              <a:t>МАУ г. </a:t>
            </a:r>
            <a:r>
              <a:rPr lang="ru-RU" sz="1400" dirty="0" err="1">
                <a:latin typeface="Times New Roman"/>
                <a:ea typeface="Arial"/>
                <a:cs typeface="Times New Roman"/>
              </a:rPr>
              <a:t>Нягани</a:t>
            </a:r>
            <a:r>
              <a:rPr lang="ru-RU" sz="1400" dirty="0">
                <a:latin typeface="Times New Roman"/>
                <a:ea typeface="Arial"/>
                <a:cs typeface="Times New Roman"/>
              </a:rPr>
              <a:t> «Дом Молодежи»;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/>
                <a:ea typeface="Arial"/>
                <a:cs typeface="Times New Roman"/>
              </a:rPr>
              <a:t>БУ ХМАО– Югры «</a:t>
            </a:r>
            <a:r>
              <a:rPr lang="ru-RU" sz="1400" dirty="0" err="1">
                <a:latin typeface="Times New Roman"/>
                <a:ea typeface="Arial"/>
                <a:cs typeface="Times New Roman"/>
              </a:rPr>
              <a:t>Няганский</a:t>
            </a:r>
            <a:r>
              <a:rPr lang="ru-RU" sz="1400" dirty="0">
                <a:latin typeface="Times New Roman"/>
                <a:ea typeface="Arial"/>
                <a:cs typeface="Times New Roman"/>
              </a:rPr>
              <a:t> технологический колледж»;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/>
                <a:ea typeface="Arial"/>
                <a:cs typeface="Times New Roman"/>
              </a:rPr>
              <a:t>МАУК г. Нягань «Городской культурный центр «Планета»;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МАУК г. </a:t>
            </a:r>
            <a:r>
              <a:rPr lang="ru-RU" sz="1400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Нягани</a:t>
            </a:r>
            <a:r>
              <a:rPr lang="ru-RU" sz="14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«Музейно-культурный центр»;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0385" algn="l"/>
              </a:tabLst>
            </a:pPr>
            <a:r>
              <a:rPr lang="ru-RU" sz="14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МАУК г </a:t>
            </a:r>
            <a:r>
              <a:rPr lang="ru-RU" sz="1400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Нягани</a:t>
            </a:r>
            <a:r>
              <a:rPr lang="ru-RU" sz="14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«Библиотечно-информационная система»; 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/>
                <a:ea typeface="Arial"/>
                <a:cs typeface="Times New Roman"/>
              </a:rPr>
              <a:t>МАУ  г. Нягань «Спортивная школа им.  А.Ф. Орловского»;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400" dirty="0">
                <a:latin typeface="Times New Roman"/>
                <a:ea typeface="Calibri"/>
                <a:cs typeface="Times New Roman"/>
              </a:rPr>
              <a:t>Отдел БУ ХМАО-Югры «Центр адаптивного спорта» в г. </a:t>
            </a:r>
            <a:r>
              <a:rPr lang="ru-RU" sz="1400" dirty="0" err="1">
                <a:latin typeface="Times New Roman"/>
                <a:ea typeface="Calibri"/>
                <a:cs typeface="Times New Roman"/>
              </a:rPr>
              <a:t>Нягани</a:t>
            </a:r>
            <a:r>
              <a:rPr lang="ru-RU" sz="1400" dirty="0">
                <a:latin typeface="Times New Roman"/>
                <a:ea typeface="Calibri"/>
                <a:cs typeface="Times New Roman"/>
              </a:rPr>
              <a:t>;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0385" algn="l"/>
              </a:tabLst>
            </a:pPr>
            <a:r>
              <a:rPr lang="ru-RU" sz="1400" dirty="0">
                <a:latin typeface="Times New Roman"/>
                <a:ea typeface="Arial"/>
                <a:cs typeface="Times New Roman"/>
              </a:rPr>
              <a:t>БУ ХМАО-Югры «</a:t>
            </a:r>
            <a:r>
              <a:rPr lang="ru-RU" sz="1400" dirty="0" err="1">
                <a:latin typeface="Times New Roman"/>
                <a:ea typeface="Arial"/>
                <a:cs typeface="Times New Roman"/>
              </a:rPr>
              <a:t>Няганская</a:t>
            </a:r>
            <a:r>
              <a:rPr lang="ru-RU" sz="1400" dirty="0">
                <a:latin typeface="Times New Roman"/>
                <a:ea typeface="Arial"/>
                <a:cs typeface="Times New Roman"/>
              </a:rPr>
              <a:t> городская детская поликлиника»;</a:t>
            </a:r>
          </a:p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0385" algn="l"/>
              </a:tabLst>
            </a:pPr>
            <a:r>
              <a:rPr lang="ru-RU" sz="1400" dirty="0">
                <a:latin typeface="Times New Roman"/>
                <a:ea typeface="Arial"/>
                <a:cs typeface="Times New Roman"/>
              </a:rPr>
              <a:t>БУ ХМАО-Югры «</a:t>
            </a:r>
            <a:r>
              <a:rPr lang="ru-RU" sz="1400" dirty="0" err="1">
                <a:latin typeface="Times New Roman"/>
                <a:ea typeface="Arial"/>
                <a:cs typeface="Times New Roman"/>
              </a:rPr>
              <a:t>Няганский</a:t>
            </a:r>
            <a:r>
              <a:rPr lang="ru-RU" sz="1400" dirty="0">
                <a:latin typeface="Times New Roman"/>
                <a:ea typeface="Arial"/>
                <a:cs typeface="Times New Roman"/>
              </a:rPr>
              <a:t> комплексный центр социального обслуживания населения»;</a:t>
            </a:r>
            <a:endParaRPr lang="ru-RU" sz="1400" dirty="0">
              <a:latin typeface="Times New Roman" panose="02020603050405020304" pitchFamily="18" charset="0"/>
              <a:ea typeface="Arial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0385" algn="l"/>
              </a:tabLst>
            </a:pPr>
            <a:r>
              <a:rPr lang="ru-RU" sz="14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Автономная некоммерческая организация «Центр социальной помощи «Солнце для всех»;</a:t>
            </a:r>
          </a:p>
          <a:p>
            <a:pPr marL="285750" lvl="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0385" algn="l"/>
              </a:tabLst>
            </a:pPr>
            <a:r>
              <a:rPr lang="ru-RU" sz="1400" dirty="0" err="1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Няганская</a:t>
            </a:r>
            <a:r>
              <a:rPr lang="ru-RU" sz="1400" dirty="0"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 торгово-промышленная палата»;</a:t>
            </a:r>
          </a:p>
          <a:p>
            <a:pPr marL="285750" lvl="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0385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АНО «Творческая лаборатория «АРТ-Проект»;</a:t>
            </a:r>
          </a:p>
          <a:p>
            <a:pPr marL="285750" lvl="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tabLst>
                <a:tab pos="540385" algn="l"/>
              </a:tabLst>
            </a:pP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Общеобразовательные учреждения города - 3</a:t>
            </a:r>
            <a:endParaRPr lang="ru-RU" sz="14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87221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102" y="0"/>
            <a:ext cx="92231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188006135"/>
              </p:ext>
            </p:extLst>
          </p:nvPr>
        </p:nvGraphicFramePr>
        <p:xfrm>
          <a:off x="467544" y="1976936"/>
          <a:ext cx="734481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475656" y="1340768"/>
            <a:ext cx="5544616" cy="83099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Итоги реализации проекта 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2021-2025 гг.</a:t>
            </a:r>
          </a:p>
        </p:txBody>
      </p:sp>
    </p:spTree>
    <p:extLst>
      <p:ext uri="{BB962C8B-B14F-4D97-AF65-F5344CB8AC3E}">
        <p14:creationId xmlns:p14="http://schemas.microsoft.com/office/powerpoint/2010/main" val="17051211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231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681" y="1220947"/>
            <a:ext cx="2080897" cy="14705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054" y="2188493"/>
            <a:ext cx="2046693" cy="14479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3035" y="3140968"/>
            <a:ext cx="2153222" cy="1523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20947"/>
            <a:ext cx="1731332" cy="24469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422" y="2157051"/>
            <a:ext cx="1548306" cy="2188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0098" y="3064608"/>
            <a:ext cx="1682316" cy="23776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4513" y="4345284"/>
            <a:ext cx="1537093" cy="217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4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09" y="4369068"/>
            <a:ext cx="1629432" cy="2302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335984"/>
            <a:ext cx="1364556" cy="18194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225" y="4925967"/>
            <a:ext cx="2496247" cy="18721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7740" y="2157051"/>
            <a:ext cx="1572279" cy="209637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2900" y="3572629"/>
            <a:ext cx="1418279" cy="200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3057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231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75" y="1434577"/>
            <a:ext cx="3403360" cy="243080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38054" y="1772816"/>
            <a:ext cx="493434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ноябре 2023 года Фондом поддержки детей, находящихся в трудной жизненной ситуации, практика отряда признана лучшей в номинации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«Школа добра»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XII Всероссийской акции «Добровольцы – детям»!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1653" y="3429000"/>
            <a:ext cx="4552675" cy="30702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0510574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231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16">
            <a:extLst>
              <a:ext uri="{FF2B5EF4-FFF2-40B4-BE49-F238E27FC236}">
                <a16:creationId xmlns:a16="http://schemas.microsoft.com/office/drawing/2014/main" id="{914B9312-1B17-4A46-B873-DDB92538CA8E}"/>
              </a:ext>
            </a:extLst>
          </p:cNvPr>
          <p:cNvSpPr txBox="1"/>
          <p:nvPr/>
        </p:nvSpPr>
        <p:spPr>
          <a:xfrm>
            <a:off x="755576" y="3068960"/>
            <a:ext cx="5544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b="1" dirty="0">
                <a:solidFill>
                  <a:srgbClr val="2E64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ВНИМАНИЕ!</a:t>
            </a:r>
            <a:endParaRPr lang="ru-RU" sz="3200" i="1" dirty="0">
              <a:solidFill>
                <a:srgbClr val="2E64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b="1" dirty="0">
              <a:solidFill>
                <a:srgbClr val="2E64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400" b="1" dirty="0">
              <a:solidFill>
                <a:srgbClr val="2E64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00" b="1" dirty="0">
                <a:solidFill>
                  <a:srgbClr val="2E649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dirty="0">
              <a:solidFill>
                <a:srgbClr val="2E649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0970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" y="0"/>
            <a:ext cx="914095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10763" y="1412776"/>
            <a:ext cx="7057581" cy="86177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500" b="1" dirty="0">
                <a:solidFill>
                  <a:srgbClr val="2E64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Подходы </a:t>
            </a:r>
            <a:br>
              <a:rPr lang="ru-RU" sz="2500" b="1" dirty="0">
                <a:solidFill>
                  <a:srgbClr val="2E64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500" b="1" dirty="0">
                <a:solidFill>
                  <a:srgbClr val="2E64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понятию «инклюзивное </a:t>
            </a:r>
            <a:r>
              <a:rPr lang="ru-RU" sz="2500" b="1" dirty="0" err="1">
                <a:solidFill>
                  <a:srgbClr val="2E64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волонтерство</a:t>
            </a:r>
            <a:r>
              <a:rPr lang="ru-RU" sz="2500" b="1" dirty="0">
                <a:solidFill>
                  <a:srgbClr val="2E64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500" i="1" dirty="0">
              <a:solidFill>
                <a:srgbClr val="2E64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693520815"/>
              </p:ext>
            </p:extLst>
          </p:nvPr>
        </p:nvGraphicFramePr>
        <p:xfrm>
          <a:off x="610763" y="2492896"/>
          <a:ext cx="7056784" cy="39199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23102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892" y="4360901"/>
            <a:ext cx="1992130" cy="199213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582" y="2552130"/>
            <a:ext cx="2373421" cy="23734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142" y="2749739"/>
            <a:ext cx="2150602" cy="2095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827584" y="1484784"/>
            <a:ext cx="669674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Подписывайтесь на нас с социальных сетях</a:t>
            </a:r>
          </a:p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8975" y="4345399"/>
            <a:ext cx="1988840" cy="198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574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51" y="-18231"/>
            <a:ext cx="914095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760" y="4595180"/>
            <a:ext cx="2895246" cy="193016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9" name="Прямая соединительная линия 8"/>
          <p:cNvCxnSpPr/>
          <p:nvPr/>
        </p:nvCxnSpPr>
        <p:spPr>
          <a:xfrm>
            <a:off x="1083863" y="4850749"/>
            <a:ext cx="1440160" cy="129614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761765" y="5025426"/>
            <a:ext cx="2082043" cy="94679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0" name="Рисунок 1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415" y="4595181"/>
            <a:ext cx="2895244" cy="19301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2" name="Прямая соединительная линия 21"/>
          <p:cNvCxnSpPr/>
          <p:nvPr/>
        </p:nvCxnSpPr>
        <p:spPr>
          <a:xfrm>
            <a:off x="5652120" y="4727101"/>
            <a:ext cx="1521894" cy="143633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5220072" y="5037821"/>
            <a:ext cx="2003122" cy="1109072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66180" y="2683048"/>
            <a:ext cx="3069916" cy="20440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46" y="1419120"/>
            <a:ext cx="2469287" cy="1690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30" name="Прямая соединительная линия 29"/>
          <p:cNvCxnSpPr/>
          <p:nvPr/>
        </p:nvCxnSpPr>
        <p:spPr>
          <a:xfrm>
            <a:off x="722858" y="1616180"/>
            <a:ext cx="1440160" cy="1245671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400760" y="1790857"/>
            <a:ext cx="1872208" cy="946790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33" name="Рисунок 32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4640" y="1419120"/>
            <a:ext cx="2653996" cy="169026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35" name="Прямая соединительная линия 34"/>
          <p:cNvCxnSpPr/>
          <p:nvPr/>
        </p:nvCxnSpPr>
        <p:spPr>
          <a:xfrm>
            <a:off x="5970622" y="1590943"/>
            <a:ext cx="1265674" cy="114670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5733854" y="1790858"/>
            <a:ext cx="1646458" cy="1070993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3593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" y="0"/>
            <a:ext cx="914095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936842" y="1446034"/>
            <a:ext cx="6200663" cy="86177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500" b="1" dirty="0">
                <a:solidFill>
                  <a:srgbClr val="2E64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Инклюзивный волонтерский отряд «</a:t>
            </a:r>
            <a:r>
              <a:rPr lang="ru-RU" sz="2500" b="1" dirty="0" err="1">
                <a:solidFill>
                  <a:srgbClr val="2E64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ПроДобро.Ру</a:t>
            </a:r>
            <a:r>
              <a:rPr lang="ru-RU" sz="2500" b="1" dirty="0">
                <a:solidFill>
                  <a:srgbClr val="2E64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500" i="1" dirty="0">
              <a:solidFill>
                <a:srgbClr val="2E64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6842" y="2708921"/>
            <a:ext cx="2951855" cy="33843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5495" y="2708922"/>
            <a:ext cx="2512010" cy="334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7162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095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403648" y="1412776"/>
            <a:ext cx="6002208" cy="86177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500" b="1" dirty="0">
                <a:solidFill>
                  <a:srgbClr val="2E64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Инклюзивный волонтерский отряд «</a:t>
            </a:r>
            <a:r>
              <a:rPr lang="ru-RU" sz="2500" b="1" dirty="0" err="1">
                <a:solidFill>
                  <a:srgbClr val="2E64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ПроДобро.Ру</a:t>
            </a:r>
            <a:r>
              <a:rPr lang="ru-RU" sz="2500" b="1" dirty="0">
                <a:solidFill>
                  <a:srgbClr val="2E64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500" i="1" dirty="0">
              <a:solidFill>
                <a:srgbClr val="2E64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923929" y="2450834"/>
            <a:ext cx="3888432" cy="36424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4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Охват участников: </a:t>
            </a:r>
            <a:br>
              <a:rPr lang="ru-RU" sz="1400" b="1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14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l">
              <a:tabLst>
                <a:tab pos="363538" algn="l"/>
              </a:tabLst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- дети с ограниченными возможностями здоровья, посещающие БУ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Няганский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реабилитационный центр» - 17 человек, из них: 13  детей-инвалидов, 4 ребенка  с ОВЗ; </a:t>
            </a:r>
          </a:p>
          <a:p>
            <a:pPr algn="l">
              <a:tabLst>
                <a:tab pos="363538" algn="l"/>
              </a:tabLst>
            </a:pP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- инвалиды молодого возраста – 4 человека; </a:t>
            </a:r>
          </a:p>
          <a:p>
            <a:pPr algn="l">
              <a:tabLst>
                <a:tab pos="363538" algn="l"/>
              </a:tabLst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  <a:tabLst>
                <a:tab pos="363538" algn="l"/>
              </a:tabLst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родители (законные представители) – 20 человек;</a:t>
            </a:r>
          </a:p>
          <a:p>
            <a:pPr algn="l">
              <a:buFontTx/>
              <a:buChar char="-"/>
              <a:tabLst>
                <a:tab pos="363538" algn="l"/>
              </a:tabLst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buFontTx/>
              <a:buChar char="-"/>
              <a:tabLst>
                <a:tab pos="363538" algn="l"/>
              </a:tabLst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специалисты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Няганского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реабилитационного центра – 10 человек.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3140968"/>
            <a:ext cx="3625680" cy="2465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016320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095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1556792"/>
            <a:ext cx="6120680" cy="4770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500" b="1" dirty="0">
                <a:solidFill>
                  <a:srgbClr val="2E64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деятельности  </a:t>
            </a:r>
            <a:endParaRPr lang="ru-RU" sz="2500" i="1" dirty="0">
              <a:solidFill>
                <a:srgbClr val="2E649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923928" y="2450834"/>
            <a:ext cx="4208929" cy="31384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400" b="1" dirty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4026460459"/>
              </p:ext>
            </p:extLst>
          </p:nvPr>
        </p:nvGraphicFramePr>
        <p:xfrm>
          <a:off x="395536" y="2564904"/>
          <a:ext cx="7128792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5824223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83" y="0"/>
            <a:ext cx="914095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11560" y="1339582"/>
            <a:ext cx="6984776" cy="72007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«Я  ГРАЖДАНИН  РОССИИ» </a:t>
            </a:r>
            <a:br>
              <a:rPr lang="ru-RU" sz="24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Духовно – нравственное и патриотическое воспитание волонтеров</a:t>
            </a:r>
            <a:b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31141" y="5128364"/>
            <a:ext cx="2987824" cy="6139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Флэш-моб </a:t>
            </a:r>
          </a:p>
          <a:p>
            <a:pPr marL="0" indent="0">
              <a:buNone/>
            </a:pP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«Весна на клавишах Победы»</a:t>
            </a:r>
          </a:p>
        </p:txBody>
      </p:sp>
      <p:pic>
        <p:nvPicPr>
          <p:cNvPr id="10" name="Picture 2" descr="G:\2022\Волонтеры\День Победы\Заметка Флеш моб 30 апреля\IMG-ef9c66d52a2574f7b9674e11a10b7474-V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4603" y="2753522"/>
            <a:ext cx="2989225" cy="22419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3" descr="G:\2022\День Победы\9 МАЯ\3 МАЯ Акция Песни Победы\8PI5AMlvFY4EEm9g4iTV-R28UVKfq21sIH_fAGEpGs-WFg-ogSF6jG3vMxtaRtSaplfAOUCd7ku5x_4TLInND5hP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27740" y="2924945"/>
            <a:ext cx="2092043" cy="1440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4" descr="G:\2022\День Победы\9 МАЯ\Ветеран живет рядом\IMG-c0f4b4f232c2a6d4bda58c99be4721b4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02119" y="4205108"/>
            <a:ext cx="1384884" cy="1846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5" descr="G:\2022\День Победы\9 МАЯ\Заметка Георгиевская лента\VID-20220506-WA0025.mp4_snapshot_00.33.30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10800000">
            <a:off x="3347864" y="2348880"/>
            <a:ext cx="2215673" cy="12186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Подзаголовок 2"/>
          <p:cNvSpPr txBox="1">
            <a:spLocks/>
          </p:cNvSpPr>
          <p:nvPr/>
        </p:nvSpPr>
        <p:spPr>
          <a:xfrm>
            <a:off x="3223828" y="3567500"/>
            <a:ext cx="2696344" cy="61396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Акция </a:t>
            </a:r>
          </a:p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«Георгиевская ленточка»</a:t>
            </a:r>
          </a:p>
        </p:txBody>
      </p:sp>
      <p:sp>
        <p:nvSpPr>
          <p:cNvPr id="15" name="Подзаголовок 2"/>
          <p:cNvSpPr txBox="1">
            <a:spLocks/>
          </p:cNvSpPr>
          <p:nvPr/>
        </p:nvSpPr>
        <p:spPr>
          <a:xfrm>
            <a:off x="5827740" y="4425133"/>
            <a:ext cx="2267663" cy="38020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Акция «Песни Победы»</a:t>
            </a:r>
          </a:p>
        </p:txBody>
      </p:sp>
      <p:sp>
        <p:nvSpPr>
          <p:cNvPr id="16" name="Подзаголовок 2"/>
          <p:cNvSpPr txBox="1">
            <a:spLocks/>
          </p:cNvSpPr>
          <p:nvPr/>
        </p:nvSpPr>
        <p:spPr>
          <a:xfrm>
            <a:off x="3246389" y="6051620"/>
            <a:ext cx="2696344" cy="613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Акция «Ветеран живет рядом»</a:t>
            </a:r>
          </a:p>
        </p:txBody>
      </p:sp>
    </p:spTree>
    <p:extLst>
      <p:ext uri="{BB962C8B-B14F-4D97-AF65-F5344CB8AC3E}">
        <p14:creationId xmlns:p14="http://schemas.microsoft.com/office/powerpoint/2010/main" val="6216241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D5B95CB-559D-45AC-A7F3-2F2E023B919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0" y="12803"/>
            <a:ext cx="9140956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124744"/>
            <a:ext cx="5827740" cy="72008"/>
          </a:xfrm>
          <a:prstGeom prst="rect">
            <a:avLst/>
          </a:prstGeom>
          <a:solidFill>
            <a:srgbClr val="237B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6261100" cy="1212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Заголовок 1"/>
          <p:cNvSpPr txBox="1">
            <a:spLocks/>
          </p:cNvSpPr>
          <p:nvPr/>
        </p:nvSpPr>
        <p:spPr>
          <a:xfrm>
            <a:off x="683568" y="1379587"/>
            <a:ext cx="6840760" cy="8712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«Я ПОМОГУ»</a:t>
            </a:r>
            <a:b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Возрождение лучших отечественных традиций благотворительности, воспитание доброты, чуткости, сострадания</a:t>
            </a:r>
          </a:p>
        </p:txBody>
      </p:sp>
      <p:sp>
        <p:nvSpPr>
          <p:cNvPr id="28" name="Подзаголовок 2"/>
          <p:cNvSpPr txBox="1">
            <a:spLocks/>
          </p:cNvSpPr>
          <p:nvPr/>
        </p:nvSpPr>
        <p:spPr>
          <a:xfrm>
            <a:off x="206947" y="5316343"/>
            <a:ext cx="2035237" cy="56861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ru-RU" sz="19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Акция «Кормушки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19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для птиц»</a:t>
            </a:r>
            <a:endParaRPr lang="ru-RU" sz="19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29" name="Picture 2" descr="G:\2022\Волонтеры\Кормушки\кормят\изображение_viber_2022-04-13_18-55-50-38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1330" y="2825400"/>
            <a:ext cx="1792397" cy="23898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" name="Picture 3" descr="G:\2022\Волонтеры\Собери ребенка в школу\изображение_viber_2022-08-30_11-51-48-581.jpg"/>
          <p:cNvPicPr>
            <a:picLocks noChangeAspect="1" noChangeArrowheads="1"/>
          </p:cNvPicPr>
          <p:nvPr/>
        </p:nvPicPr>
        <p:blipFill rotWithShape="1">
          <a:blip r:embed="rId5" cstate="print"/>
          <a:srcRect r="19886"/>
          <a:stretch/>
        </p:blipFill>
        <p:spPr bwMode="auto">
          <a:xfrm>
            <a:off x="4370371" y="2783210"/>
            <a:ext cx="1771910" cy="2211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1" name="Picture 4" descr="G:\2021\Волонтеры\Маленькие радости\IMG-4c532cd4c85cdb89c9a8f3cfd242b6b8-V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72575" y="4427681"/>
            <a:ext cx="1780373" cy="1335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2" name="Picture 5" descr="G:\2021\Волонтеры\Кудревич Волонтеры\IMG_20211129_192219_63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41731" y="3233244"/>
            <a:ext cx="1911100" cy="23888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3" name="Подзаголовок 2"/>
          <p:cNvSpPr txBox="1">
            <a:spLocks/>
          </p:cNvSpPr>
          <p:nvPr/>
        </p:nvSpPr>
        <p:spPr>
          <a:xfrm>
            <a:off x="2282424" y="5884953"/>
            <a:ext cx="1991738" cy="5848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15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Акция «Щедрый понедельник» </a:t>
            </a:r>
            <a:r>
              <a:rPr lang="ru-RU" sz="15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sp>
        <p:nvSpPr>
          <p:cNvPr id="34" name="Подзаголовок 2"/>
          <p:cNvSpPr txBox="1">
            <a:spLocks/>
          </p:cNvSpPr>
          <p:nvPr/>
        </p:nvSpPr>
        <p:spPr>
          <a:xfrm>
            <a:off x="4233922" y="5077603"/>
            <a:ext cx="1991738" cy="584802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19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Акция «Собери ребенка в школу» </a:t>
            </a:r>
            <a:r>
              <a:rPr lang="ru-RU" sz="19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  <p:sp>
        <p:nvSpPr>
          <p:cNvPr id="35" name="Подзаголовок 2"/>
          <p:cNvSpPr txBox="1">
            <a:spLocks/>
          </p:cNvSpPr>
          <p:nvPr/>
        </p:nvSpPr>
        <p:spPr>
          <a:xfrm>
            <a:off x="6142280" y="5959646"/>
            <a:ext cx="1859779" cy="660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ru-RU" sz="21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Акция «Маленькие радости врачам» </a:t>
            </a:r>
            <a:r>
              <a:rPr lang="ru-RU" sz="21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85357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817</Words>
  <Application>Microsoft Office PowerPoint</Application>
  <PresentationFormat>Экран (4:3)</PresentationFormat>
  <Paragraphs>125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2026-08-25T10:13:20Z</dcterms:created>
  <dcterms:modified xsi:type="dcterms:W3CDTF">2026-08-25T10:14:10Z</dcterms:modified>
</cp:coreProperties>
</file>